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4" r:id="rId2"/>
    <p:sldMasterId id="2147483655" r:id="rId3"/>
    <p:sldMasterId id="2147483656" r:id="rId4"/>
    <p:sldMasterId id="2147483657" r:id="rId5"/>
  </p:sldMasterIdLst>
  <p:notesMasterIdLst>
    <p:notesMasterId r:id="rId86"/>
  </p:notesMasterIdLst>
  <p:handoutMasterIdLst>
    <p:handoutMasterId r:id="rId87"/>
  </p:handoutMasterIdLst>
  <p:sldIdLst>
    <p:sldId id="266" r:id="rId6"/>
    <p:sldId id="754" r:id="rId7"/>
    <p:sldId id="755" r:id="rId8"/>
    <p:sldId id="756" r:id="rId9"/>
    <p:sldId id="757" r:id="rId10"/>
    <p:sldId id="758" r:id="rId11"/>
    <p:sldId id="759" r:id="rId12"/>
    <p:sldId id="844" r:id="rId13"/>
    <p:sldId id="845" r:id="rId14"/>
    <p:sldId id="846" r:id="rId15"/>
    <p:sldId id="847" r:id="rId16"/>
    <p:sldId id="848" r:id="rId17"/>
    <p:sldId id="849" r:id="rId18"/>
    <p:sldId id="850" r:id="rId19"/>
    <p:sldId id="851" r:id="rId20"/>
    <p:sldId id="767" r:id="rId21"/>
    <p:sldId id="854" r:id="rId22"/>
    <p:sldId id="766" r:id="rId23"/>
    <p:sldId id="853" r:id="rId24"/>
    <p:sldId id="753" r:id="rId25"/>
    <p:sldId id="773" r:id="rId26"/>
    <p:sldId id="774" r:id="rId27"/>
    <p:sldId id="775" r:id="rId28"/>
    <p:sldId id="776" r:id="rId29"/>
    <p:sldId id="777" r:id="rId30"/>
    <p:sldId id="779" r:id="rId31"/>
    <p:sldId id="783" r:id="rId32"/>
    <p:sldId id="857" r:id="rId33"/>
    <p:sldId id="865" r:id="rId34"/>
    <p:sldId id="784" r:id="rId35"/>
    <p:sldId id="866" r:id="rId36"/>
    <p:sldId id="785" r:id="rId37"/>
    <p:sldId id="741" r:id="rId38"/>
    <p:sldId id="790" r:id="rId39"/>
    <p:sldId id="713" r:id="rId40"/>
    <p:sldId id="714" r:id="rId41"/>
    <p:sldId id="715" r:id="rId42"/>
    <p:sldId id="716" r:id="rId43"/>
    <p:sldId id="858" r:id="rId44"/>
    <p:sldId id="719" r:id="rId45"/>
    <p:sldId id="720" r:id="rId46"/>
    <p:sldId id="859" r:id="rId47"/>
    <p:sldId id="860" r:id="rId48"/>
    <p:sldId id="718" r:id="rId49"/>
    <p:sldId id="791" r:id="rId50"/>
    <p:sldId id="749" r:id="rId51"/>
    <p:sldId id="862" r:id="rId52"/>
    <p:sldId id="861" r:id="rId53"/>
    <p:sldId id="788" r:id="rId54"/>
    <p:sldId id="867" r:id="rId55"/>
    <p:sldId id="797" r:id="rId56"/>
    <p:sldId id="801" r:id="rId57"/>
    <p:sldId id="802" r:id="rId58"/>
    <p:sldId id="601" r:id="rId59"/>
    <p:sldId id="804" r:id="rId60"/>
    <p:sldId id="808" r:id="rId61"/>
    <p:sldId id="806" r:id="rId62"/>
    <p:sldId id="809" r:id="rId63"/>
    <p:sldId id="810" r:id="rId64"/>
    <p:sldId id="681" r:id="rId65"/>
    <p:sldId id="811" r:id="rId66"/>
    <p:sldId id="812" r:id="rId67"/>
    <p:sldId id="813" r:id="rId68"/>
    <p:sldId id="817" r:id="rId69"/>
    <p:sldId id="818" r:id="rId70"/>
    <p:sldId id="820" r:id="rId71"/>
    <p:sldId id="824" r:id="rId72"/>
    <p:sldId id="825" r:id="rId73"/>
    <p:sldId id="863" r:id="rId74"/>
    <p:sldId id="826" r:id="rId75"/>
    <p:sldId id="827" r:id="rId76"/>
    <p:sldId id="640" r:id="rId77"/>
    <p:sldId id="828" r:id="rId78"/>
    <p:sldId id="829" r:id="rId79"/>
    <p:sldId id="855" r:id="rId80"/>
    <p:sldId id="839" r:id="rId81"/>
    <p:sldId id="840" r:id="rId82"/>
    <p:sldId id="869" r:id="rId83"/>
    <p:sldId id="841" r:id="rId84"/>
    <p:sldId id="864" r:id="rId85"/>
  </p:sldIdLst>
  <p:sldSz cx="9144000" cy="6858000" type="screen4x3"/>
  <p:notesSz cx="7099300" cy="10234613"/>
  <p:defaultTextStyle>
    <a:defPPr>
      <a:defRPr lang="en-US"/>
    </a:defPPr>
    <a:lvl1pPr algn="l" rtl="0" eaLnBrk="0" fontAlgn="base" hangingPunct="0">
      <a:spcBef>
        <a:spcPct val="0"/>
      </a:spcBef>
      <a:spcAft>
        <a:spcPct val="0"/>
      </a:spcAft>
      <a:defRPr sz="2400" b="1"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ＭＳ Ｐゴシック" pitchFamily="34" charset="-128"/>
        <a:cs typeface="+mn-cs"/>
      </a:defRPr>
    </a:lvl5pPr>
    <a:lvl6pPr marL="2286000" algn="l" defTabSz="914400" rtl="0" eaLnBrk="1" latinLnBrk="0" hangingPunct="1">
      <a:defRPr sz="2400" b="1" kern="1200">
        <a:solidFill>
          <a:schemeClr val="tx1"/>
        </a:solidFill>
        <a:latin typeface="Arial" charset="0"/>
        <a:ea typeface="ＭＳ Ｐゴシック" pitchFamily="34" charset="-128"/>
        <a:cs typeface="+mn-cs"/>
      </a:defRPr>
    </a:lvl6pPr>
    <a:lvl7pPr marL="2743200" algn="l" defTabSz="914400" rtl="0" eaLnBrk="1" latinLnBrk="0" hangingPunct="1">
      <a:defRPr sz="2400" b="1" kern="1200">
        <a:solidFill>
          <a:schemeClr val="tx1"/>
        </a:solidFill>
        <a:latin typeface="Arial" charset="0"/>
        <a:ea typeface="ＭＳ Ｐゴシック" pitchFamily="34" charset="-128"/>
        <a:cs typeface="+mn-cs"/>
      </a:defRPr>
    </a:lvl7pPr>
    <a:lvl8pPr marL="3200400" algn="l" defTabSz="914400" rtl="0" eaLnBrk="1" latinLnBrk="0" hangingPunct="1">
      <a:defRPr sz="2400" b="1" kern="1200">
        <a:solidFill>
          <a:schemeClr val="tx1"/>
        </a:solidFill>
        <a:latin typeface="Arial" charset="0"/>
        <a:ea typeface="ＭＳ Ｐゴシック" pitchFamily="34" charset="-128"/>
        <a:cs typeface="+mn-cs"/>
      </a:defRPr>
    </a:lvl8pPr>
    <a:lvl9pPr marL="3657600" algn="l" defTabSz="914400" rtl="0" eaLnBrk="1" latinLnBrk="0" hangingPunct="1">
      <a:defRPr sz="2400" b="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D8DBFC"/>
    <a:srgbClr val="DDFF7D"/>
    <a:srgbClr val="CE0044"/>
    <a:srgbClr val="D7D7D7"/>
    <a:srgbClr val="E8FFA7"/>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4" autoAdjust="0"/>
    <p:restoredTop sz="69492" autoAdjust="0"/>
  </p:normalViewPr>
  <p:slideViewPr>
    <p:cSldViewPr>
      <p:cViewPr>
        <p:scale>
          <a:sx n="66" d="100"/>
          <a:sy n="66" d="100"/>
        </p:scale>
        <p:origin x="-1206" y="-240"/>
      </p:cViewPr>
      <p:guideLst>
        <p:guide orient="horz" pos="2160"/>
        <p:guide orient="horz" pos="384"/>
        <p:guide orient="horz" pos="3519"/>
        <p:guide pos="2880"/>
        <p:guide pos="1920"/>
        <p:guide pos="960"/>
        <p:guide pos="3840"/>
        <p:guide pos="4800"/>
        <p:guide pos="17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p:scale>
          <a:sx n="75" d="100"/>
          <a:sy n="75" d="100"/>
        </p:scale>
        <p:origin x="-1344" y="111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F0B20-3DD7-49EC-9A72-0BA0BB291632}" type="doc">
      <dgm:prSet loTypeId="urn:microsoft.com/office/officeart/2005/8/layout/process2" loCatId="process" qsTypeId="urn:microsoft.com/office/officeart/2005/8/quickstyle/simple1" qsCatId="simple" csTypeId="urn:microsoft.com/office/officeart/2005/8/colors/accent1_2" csCatId="accent1" phldr="1"/>
      <dgm:spPr/>
    </dgm:pt>
    <dgm:pt modelId="{45987030-0076-4D6C-BC2E-02C4DE73F95E}">
      <dgm:prSet phldrT="[Tekst]" custT="1"/>
      <dgm:spPr>
        <a:solidFill>
          <a:srgbClr val="92D050"/>
        </a:solidFill>
      </dgm:spPr>
      <dgm:t>
        <a:bodyPr/>
        <a:lstStyle/>
        <a:p>
          <a:r>
            <a:rPr lang="nl-NL" sz="2400" b="1" dirty="0" smtClean="0"/>
            <a:t>Beïnvloedende factoren</a:t>
          </a:r>
          <a:endParaRPr lang="nl-NL" sz="2400" b="1" dirty="0"/>
        </a:p>
      </dgm:t>
    </dgm:pt>
    <dgm:pt modelId="{BC02A8E8-8D99-4450-AF88-245EBDD7BB14}" type="parTrans" cxnId="{670347CD-DC94-49C7-8CA8-C32C382AD859}">
      <dgm:prSet/>
      <dgm:spPr/>
      <dgm:t>
        <a:bodyPr/>
        <a:lstStyle/>
        <a:p>
          <a:endParaRPr lang="nl-NL"/>
        </a:p>
      </dgm:t>
    </dgm:pt>
    <dgm:pt modelId="{D1577B4E-9D77-4DA6-8BF1-487C0BD89ADE}" type="sibTrans" cxnId="{670347CD-DC94-49C7-8CA8-C32C382AD859}">
      <dgm:prSet/>
      <dgm:spPr>
        <a:solidFill>
          <a:schemeClr val="tx1">
            <a:lumMod val="50000"/>
            <a:lumOff val="50000"/>
          </a:schemeClr>
        </a:solidFill>
      </dgm:spPr>
      <dgm:t>
        <a:bodyPr/>
        <a:lstStyle/>
        <a:p>
          <a:endParaRPr lang="nl-NL"/>
        </a:p>
      </dgm:t>
    </dgm:pt>
    <dgm:pt modelId="{36CD219C-3282-4829-B73E-61162B4C53B6}">
      <dgm:prSet phldrT="[Tekst]" custT="1"/>
      <dgm:spPr>
        <a:solidFill>
          <a:srgbClr val="CE0044"/>
        </a:solidFill>
      </dgm:spPr>
      <dgm:t>
        <a:bodyPr/>
        <a:lstStyle/>
        <a:p>
          <a:r>
            <a:rPr lang="nl-NL" sz="2400" b="1" dirty="0" err="1" smtClean="0"/>
            <a:t>Implementatie-diagnose</a:t>
          </a:r>
          <a:endParaRPr lang="nl-NL" sz="2400" b="1" dirty="0"/>
        </a:p>
      </dgm:t>
    </dgm:pt>
    <dgm:pt modelId="{37F0569F-4B5F-4B7A-A3DE-CF1E6E55FD27}" type="parTrans" cxnId="{4F5D9147-5595-4365-9E20-9827FB22E6F9}">
      <dgm:prSet/>
      <dgm:spPr/>
      <dgm:t>
        <a:bodyPr/>
        <a:lstStyle/>
        <a:p>
          <a:endParaRPr lang="nl-NL"/>
        </a:p>
      </dgm:t>
    </dgm:pt>
    <dgm:pt modelId="{114527AC-2B21-4C16-AB13-937CA9D1D3ED}" type="sibTrans" cxnId="{4F5D9147-5595-4365-9E20-9827FB22E6F9}">
      <dgm:prSet/>
      <dgm:spPr>
        <a:solidFill>
          <a:schemeClr val="tx1">
            <a:lumMod val="50000"/>
            <a:lumOff val="50000"/>
          </a:schemeClr>
        </a:solidFill>
      </dgm:spPr>
      <dgm:t>
        <a:bodyPr/>
        <a:lstStyle/>
        <a:p>
          <a:endParaRPr lang="nl-NL"/>
        </a:p>
      </dgm:t>
    </dgm:pt>
    <dgm:pt modelId="{A9E26B89-9DDB-4E95-8936-234CDB570A1C}">
      <dgm:prSet phldrT="[Tekst]" custT="1"/>
      <dgm:spPr>
        <a:solidFill>
          <a:schemeClr val="accent2">
            <a:lumMod val="60000"/>
            <a:lumOff val="40000"/>
          </a:schemeClr>
        </a:solidFill>
      </dgm:spPr>
      <dgm:t>
        <a:bodyPr/>
        <a:lstStyle/>
        <a:p>
          <a:r>
            <a:rPr lang="nl-NL" sz="2400" b="1" dirty="0" err="1" smtClean="0"/>
            <a:t>Implementatie-strategieën</a:t>
          </a:r>
          <a:endParaRPr lang="nl-NL" sz="2400" b="1" dirty="0"/>
        </a:p>
      </dgm:t>
    </dgm:pt>
    <dgm:pt modelId="{7576600D-1D71-4C67-BCD1-B7400CC2A09F}" type="parTrans" cxnId="{E1D1CA1A-0093-4AE3-853D-1F34C4FB18B6}">
      <dgm:prSet/>
      <dgm:spPr/>
      <dgm:t>
        <a:bodyPr/>
        <a:lstStyle/>
        <a:p>
          <a:endParaRPr lang="nl-NL"/>
        </a:p>
      </dgm:t>
    </dgm:pt>
    <dgm:pt modelId="{083F517F-AB45-4F4D-86C5-0B41A2F7A876}" type="sibTrans" cxnId="{E1D1CA1A-0093-4AE3-853D-1F34C4FB18B6}">
      <dgm:prSet/>
      <dgm:spPr/>
      <dgm:t>
        <a:bodyPr/>
        <a:lstStyle/>
        <a:p>
          <a:endParaRPr lang="nl-NL"/>
        </a:p>
      </dgm:t>
    </dgm:pt>
    <dgm:pt modelId="{85353917-F409-4404-8119-738910A23D70}" type="pres">
      <dgm:prSet presAssocID="{774F0B20-3DD7-49EC-9A72-0BA0BB291632}" presName="linearFlow" presStyleCnt="0">
        <dgm:presLayoutVars>
          <dgm:resizeHandles val="exact"/>
        </dgm:presLayoutVars>
      </dgm:prSet>
      <dgm:spPr/>
    </dgm:pt>
    <dgm:pt modelId="{3ED39858-0BDF-4888-BC48-D696CF98643C}" type="pres">
      <dgm:prSet presAssocID="{45987030-0076-4D6C-BC2E-02C4DE73F95E}" presName="node" presStyleLbl="node1" presStyleIdx="0" presStyleCnt="3" custScaleX="122985">
        <dgm:presLayoutVars>
          <dgm:bulletEnabled val="1"/>
        </dgm:presLayoutVars>
      </dgm:prSet>
      <dgm:spPr/>
      <dgm:t>
        <a:bodyPr/>
        <a:lstStyle/>
        <a:p>
          <a:endParaRPr lang="nl-NL"/>
        </a:p>
      </dgm:t>
    </dgm:pt>
    <dgm:pt modelId="{13707DED-1F36-4519-B5A5-B0A615C752F2}" type="pres">
      <dgm:prSet presAssocID="{D1577B4E-9D77-4DA6-8BF1-487C0BD89ADE}" presName="sibTrans" presStyleLbl="sibTrans2D1" presStyleIdx="0" presStyleCnt="2"/>
      <dgm:spPr/>
      <dgm:t>
        <a:bodyPr/>
        <a:lstStyle/>
        <a:p>
          <a:endParaRPr lang="nl-NL"/>
        </a:p>
      </dgm:t>
    </dgm:pt>
    <dgm:pt modelId="{3BB9EFC5-D363-4BE4-943D-3E1B7363D4D6}" type="pres">
      <dgm:prSet presAssocID="{D1577B4E-9D77-4DA6-8BF1-487C0BD89ADE}" presName="connectorText" presStyleLbl="sibTrans2D1" presStyleIdx="0" presStyleCnt="2"/>
      <dgm:spPr/>
      <dgm:t>
        <a:bodyPr/>
        <a:lstStyle/>
        <a:p>
          <a:endParaRPr lang="nl-NL"/>
        </a:p>
      </dgm:t>
    </dgm:pt>
    <dgm:pt modelId="{22B2B2D8-3093-4162-9B84-7B016345CA41}" type="pres">
      <dgm:prSet presAssocID="{36CD219C-3282-4829-B73E-61162B4C53B6}" presName="node" presStyleLbl="node1" presStyleIdx="1" presStyleCnt="3" custScaleX="122985">
        <dgm:presLayoutVars>
          <dgm:bulletEnabled val="1"/>
        </dgm:presLayoutVars>
      </dgm:prSet>
      <dgm:spPr/>
      <dgm:t>
        <a:bodyPr/>
        <a:lstStyle/>
        <a:p>
          <a:endParaRPr lang="nl-NL"/>
        </a:p>
      </dgm:t>
    </dgm:pt>
    <dgm:pt modelId="{06651FCB-D5F0-4E7D-AD14-331548CC5873}" type="pres">
      <dgm:prSet presAssocID="{114527AC-2B21-4C16-AB13-937CA9D1D3ED}" presName="sibTrans" presStyleLbl="sibTrans2D1" presStyleIdx="1" presStyleCnt="2"/>
      <dgm:spPr/>
      <dgm:t>
        <a:bodyPr/>
        <a:lstStyle/>
        <a:p>
          <a:endParaRPr lang="nl-NL"/>
        </a:p>
      </dgm:t>
    </dgm:pt>
    <dgm:pt modelId="{A67C670C-D7BE-49EC-B188-C03A561E16F9}" type="pres">
      <dgm:prSet presAssocID="{114527AC-2B21-4C16-AB13-937CA9D1D3ED}" presName="connectorText" presStyleLbl="sibTrans2D1" presStyleIdx="1" presStyleCnt="2"/>
      <dgm:spPr/>
      <dgm:t>
        <a:bodyPr/>
        <a:lstStyle/>
        <a:p>
          <a:endParaRPr lang="nl-NL"/>
        </a:p>
      </dgm:t>
    </dgm:pt>
    <dgm:pt modelId="{A56D3579-54A8-4469-BE4E-398ACCF16E4D}" type="pres">
      <dgm:prSet presAssocID="{A9E26B89-9DDB-4E95-8936-234CDB570A1C}" presName="node" presStyleLbl="node1" presStyleIdx="2" presStyleCnt="3" custScaleX="122985">
        <dgm:presLayoutVars>
          <dgm:bulletEnabled val="1"/>
        </dgm:presLayoutVars>
      </dgm:prSet>
      <dgm:spPr/>
      <dgm:t>
        <a:bodyPr/>
        <a:lstStyle/>
        <a:p>
          <a:endParaRPr lang="nl-NL"/>
        </a:p>
      </dgm:t>
    </dgm:pt>
  </dgm:ptLst>
  <dgm:cxnLst>
    <dgm:cxn modelId="{4F5D9147-5595-4365-9E20-9827FB22E6F9}" srcId="{774F0B20-3DD7-49EC-9A72-0BA0BB291632}" destId="{36CD219C-3282-4829-B73E-61162B4C53B6}" srcOrd="1" destOrd="0" parTransId="{37F0569F-4B5F-4B7A-A3DE-CF1E6E55FD27}" sibTransId="{114527AC-2B21-4C16-AB13-937CA9D1D3ED}"/>
    <dgm:cxn modelId="{532AD5D8-8070-4AF4-B07B-5EA01F7E7D40}" type="presOf" srcId="{114527AC-2B21-4C16-AB13-937CA9D1D3ED}" destId="{A67C670C-D7BE-49EC-B188-C03A561E16F9}" srcOrd="1" destOrd="0" presId="urn:microsoft.com/office/officeart/2005/8/layout/process2"/>
    <dgm:cxn modelId="{88FD3DAD-5FBE-45C7-A9EB-456A18EDD37F}" type="presOf" srcId="{D1577B4E-9D77-4DA6-8BF1-487C0BD89ADE}" destId="{3BB9EFC5-D363-4BE4-943D-3E1B7363D4D6}" srcOrd="1" destOrd="0" presId="urn:microsoft.com/office/officeart/2005/8/layout/process2"/>
    <dgm:cxn modelId="{AA98C84A-ECAD-4758-97AB-2ED435847A3A}" type="presOf" srcId="{45987030-0076-4D6C-BC2E-02C4DE73F95E}" destId="{3ED39858-0BDF-4888-BC48-D696CF98643C}" srcOrd="0" destOrd="0" presId="urn:microsoft.com/office/officeart/2005/8/layout/process2"/>
    <dgm:cxn modelId="{E1D1CA1A-0093-4AE3-853D-1F34C4FB18B6}" srcId="{774F0B20-3DD7-49EC-9A72-0BA0BB291632}" destId="{A9E26B89-9DDB-4E95-8936-234CDB570A1C}" srcOrd="2" destOrd="0" parTransId="{7576600D-1D71-4C67-BCD1-B7400CC2A09F}" sibTransId="{083F517F-AB45-4F4D-86C5-0B41A2F7A876}"/>
    <dgm:cxn modelId="{670347CD-DC94-49C7-8CA8-C32C382AD859}" srcId="{774F0B20-3DD7-49EC-9A72-0BA0BB291632}" destId="{45987030-0076-4D6C-BC2E-02C4DE73F95E}" srcOrd="0" destOrd="0" parTransId="{BC02A8E8-8D99-4450-AF88-245EBDD7BB14}" sibTransId="{D1577B4E-9D77-4DA6-8BF1-487C0BD89ADE}"/>
    <dgm:cxn modelId="{A3CAF352-11B7-411B-9CA1-B5F3E9C1FDA4}" type="presOf" srcId="{36CD219C-3282-4829-B73E-61162B4C53B6}" destId="{22B2B2D8-3093-4162-9B84-7B016345CA41}" srcOrd="0" destOrd="0" presId="urn:microsoft.com/office/officeart/2005/8/layout/process2"/>
    <dgm:cxn modelId="{93124202-196F-45F9-9439-DF92A429A4F0}" type="presOf" srcId="{774F0B20-3DD7-49EC-9A72-0BA0BB291632}" destId="{85353917-F409-4404-8119-738910A23D70}" srcOrd="0" destOrd="0" presId="urn:microsoft.com/office/officeart/2005/8/layout/process2"/>
    <dgm:cxn modelId="{8F20DB3F-FE1A-4263-BCA4-4F25C1CD1C95}" type="presOf" srcId="{A9E26B89-9DDB-4E95-8936-234CDB570A1C}" destId="{A56D3579-54A8-4469-BE4E-398ACCF16E4D}" srcOrd="0" destOrd="0" presId="urn:microsoft.com/office/officeart/2005/8/layout/process2"/>
    <dgm:cxn modelId="{77CBC5FD-0201-4822-8C37-AF07D7A315D2}" type="presOf" srcId="{114527AC-2B21-4C16-AB13-937CA9D1D3ED}" destId="{06651FCB-D5F0-4E7D-AD14-331548CC5873}" srcOrd="0" destOrd="0" presId="urn:microsoft.com/office/officeart/2005/8/layout/process2"/>
    <dgm:cxn modelId="{EB7E2CA9-913D-4AF3-96F4-B1EE281ACE2B}" type="presOf" srcId="{D1577B4E-9D77-4DA6-8BF1-487C0BD89ADE}" destId="{13707DED-1F36-4519-B5A5-B0A615C752F2}" srcOrd="0" destOrd="0" presId="urn:microsoft.com/office/officeart/2005/8/layout/process2"/>
    <dgm:cxn modelId="{8ED21720-A59C-4D65-A919-7C76DAEB8022}" type="presParOf" srcId="{85353917-F409-4404-8119-738910A23D70}" destId="{3ED39858-0BDF-4888-BC48-D696CF98643C}" srcOrd="0" destOrd="0" presId="urn:microsoft.com/office/officeart/2005/8/layout/process2"/>
    <dgm:cxn modelId="{2484424D-07AD-4F2E-8BC0-C8EFFC03EA7D}" type="presParOf" srcId="{85353917-F409-4404-8119-738910A23D70}" destId="{13707DED-1F36-4519-B5A5-B0A615C752F2}" srcOrd="1" destOrd="0" presId="urn:microsoft.com/office/officeart/2005/8/layout/process2"/>
    <dgm:cxn modelId="{BE2AFA3C-FF11-4BFF-845F-0C85FAFAB806}" type="presParOf" srcId="{13707DED-1F36-4519-B5A5-B0A615C752F2}" destId="{3BB9EFC5-D363-4BE4-943D-3E1B7363D4D6}" srcOrd="0" destOrd="0" presId="urn:microsoft.com/office/officeart/2005/8/layout/process2"/>
    <dgm:cxn modelId="{E1A76AE5-F555-4FB7-A88D-E0C01D65D57F}" type="presParOf" srcId="{85353917-F409-4404-8119-738910A23D70}" destId="{22B2B2D8-3093-4162-9B84-7B016345CA41}" srcOrd="2" destOrd="0" presId="urn:microsoft.com/office/officeart/2005/8/layout/process2"/>
    <dgm:cxn modelId="{7F5EEA50-C7FD-4C26-A22D-42495416493C}" type="presParOf" srcId="{85353917-F409-4404-8119-738910A23D70}" destId="{06651FCB-D5F0-4E7D-AD14-331548CC5873}" srcOrd="3" destOrd="0" presId="urn:microsoft.com/office/officeart/2005/8/layout/process2"/>
    <dgm:cxn modelId="{7E3F151A-C17A-4737-8399-2CB82AE8EE2F}" type="presParOf" srcId="{06651FCB-D5F0-4E7D-AD14-331548CC5873}" destId="{A67C670C-D7BE-49EC-B188-C03A561E16F9}" srcOrd="0" destOrd="0" presId="urn:microsoft.com/office/officeart/2005/8/layout/process2"/>
    <dgm:cxn modelId="{872733E1-5285-4807-AA38-B5F90D81ED34}" type="presParOf" srcId="{85353917-F409-4404-8119-738910A23D70}" destId="{A56D3579-54A8-4469-BE4E-398ACCF16E4D}"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7FDCF-ECD0-40E2-A4B9-11D3CEA2121B}"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lang="nl-NL"/>
        </a:p>
      </dgm:t>
    </dgm:pt>
    <dgm:pt modelId="{27D499E1-3B2B-448D-A8E5-A60B9DDEFDA3}">
      <dgm:prSet phldrT="[Tekst]"/>
      <dgm:spPr/>
      <dgm:t>
        <a:bodyPr/>
        <a:lstStyle/>
        <a:p>
          <a:r>
            <a:rPr lang="nl-NL" dirty="0" smtClean="0"/>
            <a:t>STAP 1</a:t>
          </a:r>
          <a:endParaRPr lang="nl-NL" dirty="0"/>
        </a:p>
      </dgm:t>
    </dgm:pt>
    <dgm:pt modelId="{5A799684-6038-4E6B-AC88-FFDC1F6AD9F7}" type="parTrans" cxnId="{FF87A5DB-1D77-4EC1-B349-979CF095C426}">
      <dgm:prSet/>
      <dgm:spPr/>
      <dgm:t>
        <a:bodyPr/>
        <a:lstStyle/>
        <a:p>
          <a:endParaRPr lang="nl-NL"/>
        </a:p>
      </dgm:t>
    </dgm:pt>
    <dgm:pt modelId="{BC965737-D8BE-41EA-BAAC-42E8ADD45C62}" type="sibTrans" cxnId="{FF87A5DB-1D77-4EC1-B349-979CF095C426}">
      <dgm:prSet/>
      <dgm:spPr/>
      <dgm:t>
        <a:bodyPr/>
        <a:lstStyle/>
        <a:p>
          <a:endParaRPr lang="nl-NL"/>
        </a:p>
      </dgm:t>
    </dgm:pt>
    <dgm:pt modelId="{8469E426-6CC7-4AB9-9DCD-E378B1E0DD98}">
      <dgm:prSet phldrT="[Tekst]"/>
      <dgm:spPr/>
      <dgm:t>
        <a:bodyPr/>
        <a:lstStyle/>
        <a:p>
          <a:r>
            <a:rPr lang="nl-NL" dirty="0" smtClean="0">
              <a:solidFill>
                <a:schemeClr val="accent6">
                  <a:lumMod val="60000"/>
                  <a:lumOff val="40000"/>
                </a:schemeClr>
              </a:solidFill>
            </a:rPr>
            <a:t> ORIËNTATIE</a:t>
          </a:r>
          <a:endParaRPr lang="nl-NL" dirty="0">
            <a:solidFill>
              <a:schemeClr val="accent6">
                <a:lumMod val="60000"/>
                <a:lumOff val="40000"/>
              </a:schemeClr>
            </a:solidFill>
          </a:endParaRPr>
        </a:p>
      </dgm:t>
    </dgm:pt>
    <dgm:pt modelId="{3F944F40-9B82-4CD7-8576-0525B35D5517}" type="parTrans" cxnId="{6DA890EA-645D-455A-BE68-6A44578ADAB7}">
      <dgm:prSet/>
      <dgm:spPr/>
      <dgm:t>
        <a:bodyPr/>
        <a:lstStyle/>
        <a:p>
          <a:endParaRPr lang="nl-NL"/>
        </a:p>
      </dgm:t>
    </dgm:pt>
    <dgm:pt modelId="{38D0FAB2-759D-49E2-86FB-2C8A1C540DC2}" type="sibTrans" cxnId="{6DA890EA-645D-455A-BE68-6A44578ADAB7}">
      <dgm:prSet/>
      <dgm:spPr/>
      <dgm:t>
        <a:bodyPr/>
        <a:lstStyle/>
        <a:p>
          <a:endParaRPr lang="nl-NL"/>
        </a:p>
      </dgm:t>
    </dgm:pt>
    <dgm:pt modelId="{3F30DAFE-8F74-4A25-839D-64A6519E221B}">
      <dgm:prSet phldrT="[Tekst]"/>
      <dgm:spPr/>
      <dgm:t>
        <a:bodyPr/>
        <a:lstStyle/>
        <a:p>
          <a:r>
            <a:rPr lang="nl-NL" dirty="0" smtClean="0"/>
            <a:t>STAP 2</a:t>
          </a:r>
          <a:endParaRPr lang="nl-NL" dirty="0"/>
        </a:p>
      </dgm:t>
    </dgm:pt>
    <dgm:pt modelId="{FF714D39-0049-481A-A582-0A18DE8AB5E3}" type="parTrans" cxnId="{8192F129-7904-4A45-BB01-3B6BBE9327CE}">
      <dgm:prSet/>
      <dgm:spPr/>
      <dgm:t>
        <a:bodyPr/>
        <a:lstStyle/>
        <a:p>
          <a:endParaRPr lang="nl-NL"/>
        </a:p>
      </dgm:t>
    </dgm:pt>
    <dgm:pt modelId="{3FACCAB7-C2D6-4188-8C12-3A12E32AF030}" type="sibTrans" cxnId="{8192F129-7904-4A45-BB01-3B6BBE9327CE}">
      <dgm:prSet/>
      <dgm:spPr/>
      <dgm:t>
        <a:bodyPr/>
        <a:lstStyle/>
        <a:p>
          <a:endParaRPr lang="nl-NL"/>
        </a:p>
      </dgm:t>
    </dgm:pt>
    <dgm:pt modelId="{0204B5ED-EDD8-4F6E-B45C-5806E9735AC5}">
      <dgm:prSet phldrT="[Tekst]"/>
      <dgm:spPr/>
      <dgm:t>
        <a:bodyPr/>
        <a:lstStyle/>
        <a:p>
          <a:r>
            <a:rPr lang="nl-NL" dirty="0" smtClean="0">
              <a:solidFill>
                <a:schemeClr val="accent6">
                  <a:lumMod val="60000"/>
                  <a:lumOff val="40000"/>
                </a:schemeClr>
              </a:solidFill>
            </a:rPr>
            <a:t> INZICHT</a:t>
          </a:r>
          <a:endParaRPr lang="nl-NL" dirty="0">
            <a:solidFill>
              <a:schemeClr val="accent6">
                <a:lumMod val="60000"/>
                <a:lumOff val="40000"/>
              </a:schemeClr>
            </a:solidFill>
          </a:endParaRPr>
        </a:p>
      </dgm:t>
    </dgm:pt>
    <dgm:pt modelId="{F987F014-B079-4887-B84B-8BF60857A437}" type="parTrans" cxnId="{FE23B6CA-BD0F-4BB4-A3BE-865CC2517EB3}">
      <dgm:prSet/>
      <dgm:spPr/>
      <dgm:t>
        <a:bodyPr/>
        <a:lstStyle/>
        <a:p>
          <a:endParaRPr lang="nl-NL"/>
        </a:p>
      </dgm:t>
    </dgm:pt>
    <dgm:pt modelId="{6A1D9006-AFE5-40A7-86BB-7A3DCE2C6416}" type="sibTrans" cxnId="{FE23B6CA-BD0F-4BB4-A3BE-865CC2517EB3}">
      <dgm:prSet/>
      <dgm:spPr/>
      <dgm:t>
        <a:bodyPr/>
        <a:lstStyle/>
        <a:p>
          <a:endParaRPr lang="nl-NL"/>
        </a:p>
      </dgm:t>
    </dgm:pt>
    <dgm:pt modelId="{9C042B08-93F3-4B0D-A137-EFD49312F4F2}">
      <dgm:prSet phldrT="[Tekst]"/>
      <dgm:spPr/>
      <dgm:t>
        <a:bodyPr/>
        <a:lstStyle/>
        <a:p>
          <a:r>
            <a:rPr lang="nl-NL" dirty="0" smtClean="0"/>
            <a:t>STAP 3</a:t>
          </a:r>
          <a:endParaRPr lang="nl-NL" dirty="0"/>
        </a:p>
      </dgm:t>
    </dgm:pt>
    <dgm:pt modelId="{F156722A-5F5D-43AE-B846-B37DCE423D75}" type="parTrans" cxnId="{1504652F-483E-4306-8AE7-A8DBCECE619C}">
      <dgm:prSet/>
      <dgm:spPr/>
      <dgm:t>
        <a:bodyPr/>
        <a:lstStyle/>
        <a:p>
          <a:endParaRPr lang="nl-NL"/>
        </a:p>
      </dgm:t>
    </dgm:pt>
    <dgm:pt modelId="{6A101376-B648-4CFB-8D57-5597CBDF2E43}" type="sibTrans" cxnId="{1504652F-483E-4306-8AE7-A8DBCECE619C}">
      <dgm:prSet/>
      <dgm:spPr/>
      <dgm:t>
        <a:bodyPr/>
        <a:lstStyle/>
        <a:p>
          <a:endParaRPr lang="nl-NL"/>
        </a:p>
      </dgm:t>
    </dgm:pt>
    <dgm:pt modelId="{1881FC31-7301-428D-AB63-D7B1BD579B3D}">
      <dgm:prSet phldrT="[Tekst]"/>
      <dgm:spPr/>
      <dgm:t>
        <a:bodyPr/>
        <a:lstStyle/>
        <a:p>
          <a:r>
            <a:rPr lang="nl-NL" dirty="0" smtClean="0">
              <a:solidFill>
                <a:schemeClr val="accent6">
                  <a:lumMod val="60000"/>
                  <a:lumOff val="40000"/>
                </a:schemeClr>
              </a:solidFill>
            </a:rPr>
            <a:t> ACCEPTATIE</a:t>
          </a:r>
          <a:endParaRPr lang="nl-NL" dirty="0">
            <a:solidFill>
              <a:schemeClr val="accent6">
                <a:lumMod val="60000"/>
                <a:lumOff val="40000"/>
              </a:schemeClr>
            </a:solidFill>
          </a:endParaRPr>
        </a:p>
      </dgm:t>
    </dgm:pt>
    <dgm:pt modelId="{37B79D6B-B136-4E96-BA71-0AE90D427535}" type="parTrans" cxnId="{0F8360A0-66F7-44FC-B683-DE64562D05F9}">
      <dgm:prSet/>
      <dgm:spPr/>
      <dgm:t>
        <a:bodyPr/>
        <a:lstStyle/>
        <a:p>
          <a:endParaRPr lang="nl-NL"/>
        </a:p>
      </dgm:t>
    </dgm:pt>
    <dgm:pt modelId="{FE0D5F26-DF32-4F10-B643-A7DB51F7BE71}" type="sibTrans" cxnId="{0F8360A0-66F7-44FC-B683-DE64562D05F9}">
      <dgm:prSet/>
      <dgm:spPr/>
      <dgm:t>
        <a:bodyPr/>
        <a:lstStyle/>
        <a:p>
          <a:endParaRPr lang="nl-NL"/>
        </a:p>
      </dgm:t>
    </dgm:pt>
    <dgm:pt modelId="{01DFE9A9-879F-422F-BEAF-A7BBF30CD179}">
      <dgm:prSet/>
      <dgm:spPr/>
      <dgm:t>
        <a:bodyPr/>
        <a:lstStyle/>
        <a:p>
          <a:r>
            <a:rPr lang="nl-NL" dirty="0" smtClean="0"/>
            <a:t>STAP 4</a:t>
          </a:r>
          <a:endParaRPr lang="nl-NL" dirty="0"/>
        </a:p>
      </dgm:t>
    </dgm:pt>
    <dgm:pt modelId="{8E731692-0B4A-47EC-98D7-1580E913E430}" type="parTrans" cxnId="{C2B243C5-5EC9-4113-808B-7A35F53150DC}">
      <dgm:prSet/>
      <dgm:spPr/>
      <dgm:t>
        <a:bodyPr/>
        <a:lstStyle/>
        <a:p>
          <a:endParaRPr lang="nl-NL"/>
        </a:p>
      </dgm:t>
    </dgm:pt>
    <dgm:pt modelId="{C03AA3FB-B1D1-4FEF-A3B8-EDB3A0F79518}" type="sibTrans" cxnId="{C2B243C5-5EC9-4113-808B-7A35F53150DC}">
      <dgm:prSet/>
      <dgm:spPr/>
      <dgm:t>
        <a:bodyPr/>
        <a:lstStyle/>
        <a:p>
          <a:endParaRPr lang="nl-NL"/>
        </a:p>
      </dgm:t>
    </dgm:pt>
    <dgm:pt modelId="{DA35235A-0F19-4778-B953-CFBE8C971A05}">
      <dgm:prSet/>
      <dgm:spPr/>
      <dgm:t>
        <a:bodyPr/>
        <a:lstStyle/>
        <a:p>
          <a:r>
            <a:rPr lang="nl-NL" dirty="0" smtClean="0">
              <a:solidFill>
                <a:schemeClr val="accent6">
                  <a:lumMod val="60000"/>
                  <a:lumOff val="40000"/>
                </a:schemeClr>
              </a:solidFill>
            </a:rPr>
            <a:t> VERANDERING</a:t>
          </a:r>
          <a:endParaRPr lang="nl-NL" dirty="0">
            <a:solidFill>
              <a:schemeClr val="accent6">
                <a:lumMod val="60000"/>
                <a:lumOff val="40000"/>
              </a:schemeClr>
            </a:solidFill>
          </a:endParaRPr>
        </a:p>
      </dgm:t>
    </dgm:pt>
    <dgm:pt modelId="{7EF04871-3F8F-4EBB-AB2E-0163F9456ED9}" type="parTrans" cxnId="{53A32A06-545A-4AC4-9382-66FDEAEF1BD0}">
      <dgm:prSet/>
      <dgm:spPr/>
      <dgm:t>
        <a:bodyPr/>
        <a:lstStyle/>
        <a:p>
          <a:endParaRPr lang="nl-NL"/>
        </a:p>
      </dgm:t>
    </dgm:pt>
    <dgm:pt modelId="{1585A6CB-1515-4E8C-83D4-5A48D860091C}" type="sibTrans" cxnId="{53A32A06-545A-4AC4-9382-66FDEAEF1BD0}">
      <dgm:prSet/>
      <dgm:spPr/>
      <dgm:t>
        <a:bodyPr/>
        <a:lstStyle/>
        <a:p>
          <a:endParaRPr lang="nl-NL"/>
        </a:p>
      </dgm:t>
    </dgm:pt>
    <dgm:pt modelId="{BD20A9AA-981C-409D-867C-62FCC3C1CC8F}">
      <dgm:prSet/>
      <dgm:spPr/>
      <dgm:t>
        <a:bodyPr/>
        <a:lstStyle/>
        <a:p>
          <a:r>
            <a:rPr lang="nl-NL" dirty="0" smtClean="0"/>
            <a:t>STAP 5</a:t>
          </a:r>
          <a:endParaRPr lang="nl-NL" dirty="0"/>
        </a:p>
      </dgm:t>
    </dgm:pt>
    <dgm:pt modelId="{C9575678-F470-459F-A46D-0FB71B08D0AF}" type="parTrans" cxnId="{847867AB-5528-4F68-833C-5ACEEF92FB6B}">
      <dgm:prSet/>
      <dgm:spPr/>
      <dgm:t>
        <a:bodyPr/>
        <a:lstStyle/>
        <a:p>
          <a:endParaRPr lang="nl-NL"/>
        </a:p>
      </dgm:t>
    </dgm:pt>
    <dgm:pt modelId="{C859D9FD-239F-47FC-B898-21AA890B12FE}" type="sibTrans" cxnId="{847867AB-5528-4F68-833C-5ACEEF92FB6B}">
      <dgm:prSet/>
      <dgm:spPr/>
      <dgm:t>
        <a:bodyPr/>
        <a:lstStyle/>
        <a:p>
          <a:endParaRPr lang="nl-NL"/>
        </a:p>
      </dgm:t>
    </dgm:pt>
    <dgm:pt modelId="{23066E47-906E-4FCC-940F-8C1317811FB5}">
      <dgm:prSet/>
      <dgm:spPr/>
      <dgm:t>
        <a:bodyPr/>
        <a:lstStyle/>
        <a:p>
          <a:r>
            <a:rPr lang="nl-NL" dirty="0" smtClean="0">
              <a:solidFill>
                <a:schemeClr val="accent6">
                  <a:lumMod val="60000"/>
                  <a:lumOff val="40000"/>
                </a:schemeClr>
              </a:solidFill>
            </a:rPr>
            <a:t> BEHOUD</a:t>
          </a:r>
          <a:endParaRPr lang="nl-NL" dirty="0">
            <a:solidFill>
              <a:schemeClr val="accent6">
                <a:lumMod val="60000"/>
                <a:lumOff val="40000"/>
              </a:schemeClr>
            </a:solidFill>
          </a:endParaRPr>
        </a:p>
      </dgm:t>
    </dgm:pt>
    <dgm:pt modelId="{C6A6AC24-501E-4092-873E-8C7B45CD9B4F}" type="parTrans" cxnId="{713D6964-2A1A-4C43-8E93-2CF5F6418604}">
      <dgm:prSet/>
      <dgm:spPr/>
      <dgm:t>
        <a:bodyPr/>
        <a:lstStyle/>
        <a:p>
          <a:endParaRPr lang="nl-NL"/>
        </a:p>
      </dgm:t>
    </dgm:pt>
    <dgm:pt modelId="{B4650D6A-9F1F-4942-8517-840E5D98D779}" type="sibTrans" cxnId="{713D6964-2A1A-4C43-8E93-2CF5F6418604}">
      <dgm:prSet/>
      <dgm:spPr/>
      <dgm:t>
        <a:bodyPr/>
        <a:lstStyle/>
        <a:p>
          <a:endParaRPr lang="nl-NL"/>
        </a:p>
      </dgm:t>
    </dgm:pt>
    <dgm:pt modelId="{02038E52-E27F-4BFE-92BB-E1C42A7D12EF}" type="pres">
      <dgm:prSet presAssocID="{6AD7FDCF-ECD0-40E2-A4B9-11D3CEA2121B}" presName="linearFlow" presStyleCnt="0">
        <dgm:presLayoutVars>
          <dgm:dir/>
          <dgm:animLvl val="lvl"/>
          <dgm:resizeHandles val="exact"/>
        </dgm:presLayoutVars>
      </dgm:prSet>
      <dgm:spPr/>
      <dgm:t>
        <a:bodyPr/>
        <a:lstStyle/>
        <a:p>
          <a:endParaRPr lang="nl-NL"/>
        </a:p>
      </dgm:t>
    </dgm:pt>
    <dgm:pt modelId="{79843493-12FF-4DED-9B3C-AEF94D2D1C8F}" type="pres">
      <dgm:prSet presAssocID="{27D499E1-3B2B-448D-A8E5-A60B9DDEFDA3}" presName="composite" presStyleCnt="0"/>
      <dgm:spPr/>
    </dgm:pt>
    <dgm:pt modelId="{1A2ECAB0-DF2E-4488-934D-382B81EC89DA}" type="pres">
      <dgm:prSet presAssocID="{27D499E1-3B2B-448D-A8E5-A60B9DDEFDA3}" presName="parentText" presStyleLbl="alignNode1" presStyleIdx="0" presStyleCnt="5">
        <dgm:presLayoutVars>
          <dgm:chMax val="1"/>
          <dgm:bulletEnabled val="1"/>
        </dgm:presLayoutVars>
      </dgm:prSet>
      <dgm:spPr/>
      <dgm:t>
        <a:bodyPr/>
        <a:lstStyle/>
        <a:p>
          <a:endParaRPr lang="nl-NL"/>
        </a:p>
      </dgm:t>
    </dgm:pt>
    <dgm:pt modelId="{E17EF6DF-A691-4331-B927-204ADFC70B65}" type="pres">
      <dgm:prSet presAssocID="{27D499E1-3B2B-448D-A8E5-A60B9DDEFDA3}" presName="descendantText" presStyleLbl="alignAcc1" presStyleIdx="0" presStyleCnt="5">
        <dgm:presLayoutVars>
          <dgm:bulletEnabled val="1"/>
        </dgm:presLayoutVars>
      </dgm:prSet>
      <dgm:spPr/>
      <dgm:t>
        <a:bodyPr/>
        <a:lstStyle/>
        <a:p>
          <a:endParaRPr lang="nl-NL"/>
        </a:p>
      </dgm:t>
    </dgm:pt>
    <dgm:pt modelId="{65D98E8F-C046-47DF-BAC7-D80650A0E459}" type="pres">
      <dgm:prSet presAssocID="{BC965737-D8BE-41EA-BAAC-42E8ADD45C62}" presName="sp" presStyleCnt="0"/>
      <dgm:spPr/>
    </dgm:pt>
    <dgm:pt modelId="{05B0E707-A6EA-48CC-85CE-62C3FF47AB9C}" type="pres">
      <dgm:prSet presAssocID="{3F30DAFE-8F74-4A25-839D-64A6519E221B}" presName="composite" presStyleCnt="0"/>
      <dgm:spPr/>
    </dgm:pt>
    <dgm:pt modelId="{288AE670-EF8A-435A-B364-6C4FF3AF0BD6}" type="pres">
      <dgm:prSet presAssocID="{3F30DAFE-8F74-4A25-839D-64A6519E221B}" presName="parentText" presStyleLbl="alignNode1" presStyleIdx="1" presStyleCnt="5">
        <dgm:presLayoutVars>
          <dgm:chMax val="1"/>
          <dgm:bulletEnabled val="1"/>
        </dgm:presLayoutVars>
      </dgm:prSet>
      <dgm:spPr/>
      <dgm:t>
        <a:bodyPr/>
        <a:lstStyle/>
        <a:p>
          <a:endParaRPr lang="nl-NL"/>
        </a:p>
      </dgm:t>
    </dgm:pt>
    <dgm:pt modelId="{B7B29978-E034-4C73-8AF4-3F3F9DC83EDC}" type="pres">
      <dgm:prSet presAssocID="{3F30DAFE-8F74-4A25-839D-64A6519E221B}" presName="descendantText" presStyleLbl="alignAcc1" presStyleIdx="1" presStyleCnt="5">
        <dgm:presLayoutVars>
          <dgm:bulletEnabled val="1"/>
        </dgm:presLayoutVars>
      </dgm:prSet>
      <dgm:spPr/>
      <dgm:t>
        <a:bodyPr/>
        <a:lstStyle/>
        <a:p>
          <a:endParaRPr lang="nl-NL"/>
        </a:p>
      </dgm:t>
    </dgm:pt>
    <dgm:pt modelId="{A47C68E4-27DE-44C7-B219-B4F4EB6F64FA}" type="pres">
      <dgm:prSet presAssocID="{3FACCAB7-C2D6-4188-8C12-3A12E32AF030}" presName="sp" presStyleCnt="0"/>
      <dgm:spPr/>
    </dgm:pt>
    <dgm:pt modelId="{F312F5CE-6335-49E7-9D58-6997DD5AB0D8}" type="pres">
      <dgm:prSet presAssocID="{9C042B08-93F3-4B0D-A137-EFD49312F4F2}" presName="composite" presStyleCnt="0"/>
      <dgm:spPr/>
    </dgm:pt>
    <dgm:pt modelId="{D6C37A52-6688-4910-84EB-E75E2CEC4992}" type="pres">
      <dgm:prSet presAssocID="{9C042B08-93F3-4B0D-A137-EFD49312F4F2}" presName="parentText" presStyleLbl="alignNode1" presStyleIdx="2" presStyleCnt="5" custLinFactNeighborX="-6930" custLinFactNeighborY="928">
        <dgm:presLayoutVars>
          <dgm:chMax val="1"/>
          <dgm:bulletEnabled val="1"/>
        </dgm:presLayoutVars>
      </dgm:prSet>
      <dgm:spPr/>
      <dgm:t>
        <a:bodyPr/>
        <a:lstStyle/>
        <a:p>
          <a:endParaRPr lang="nl-NL"/>
        </a:p>
      </dgm:t>
    </dgm:pt>
    <dgm:pt modelId="{CC2A58F4-C384-44CB-B15D-D53C200414E4}" type="pres">
      <dgm:prSet presAssocID="{9C042B08-93F3-4B0D-A137-EFD49312F4F2}" presName="descendantText" presStyleLbl="alignAcc1" presStyleIdx="2" presStyleCnt="5">
        <dgm:presLayoutVars>
          <dgm:bulletEnabled val="1"/>
        </dgm:presLayoutVars>
      </dgm:prSet>
      <dgm:spPr/>
      <dgm:t>
        <a:bodyPr/>
        <a:lstStyle/>
        <a:p>
          <a:endParaRPr lang="nl-NL"/>
        </a:p>
      </dgm:t>
    </dgm:pt>
    <dgm:pt modelId="{BCF7D3F4-035B-4032-A025-CAF55EED0413}" type="pres">
      <dgm:prSet presAssocID="{6A101376-B648-4CFB-8D57-5597CBDF2E43}" presName="sp" presStyleCnt="0"/>
      <dgm:spPr/>
    </dgm:pt>
    <dgm:pt modelId="{B6E106C8-B244-4736-B9B7-6FA94A424DA4}" type="pres">
      <dgm:prSet presAssocID="{01DFE9A9-879F-422F-BEAF-A7BBF30CD179}" presName="composite" presStyleCnt="0"/>
      <dgm:spPr/>
    </dgm:pt>
    <dgm:pt modelId="{0341B896-9DFF-4AFF-9223-54FF9BB09E2F}" type="pres">
      <dgm:prSet presAssocID="{01DFE9A9-879F-422F-BEAF-A7BBF30CD179}" presName="parentText" presStyleLbl="alignNode1" presStyleIdx="3" presStyleCnt="5">
        <dgm:presLayoutVars>
          <dgm:chMax val="1"/>
          <dgm:bulletEnabled val="1"/>
        </dgm:presLayoutVars>
      </dgm:prSet>
      <dgm:spPr/>
      <dgm:t>
        <a:bodyPr/>
        <a:lstStyle/>
        <a:p>
          <a:endParaRPr lang="nl-NL"/>
        </a:p>
      </dgm:t>
    </dgm:pt>
    <dgm:pt modelId="{8249CC95-07F8-4E36-9AA7-3FCF03A3BB10}" type="pres">
      <dgm:prSet presAssocID="{01DFE9A9-879F-422F-BEAF-A7BBF30CD179}" presName="descendantText" presStyleLbl="alignAcc1" presStyleIdx="3" presStyleCnt="5">
        <dgm:presLayoutVars>
          <dgm:bulletEnabled val="1"/>
        </dgm:presLayoutVars>
      </dgm:prSet>
      <dgm:spPr/>
      <dgm:t>
        <a:bodyPr/>
        <a:lstStyle/>
        <a:p>
          <a:endParaRPr lang="nl-NL"/>
        </a:p>
      </dgm:t>
    </dgm:pt>
    <dgm:pt modelId="{646EC9D6-6FCD-4BC7-B229-B15A08792EDD}" type="pres">
      <dgm:prSet presAssocID="{C03AA3FB-B1D1-4FEF-A3B8-EDB3A0F79518}" presName="sp" presStyleCnt="0"/>
      <dgm:spPr/>
    </dgm:pt>
    <dgm:pt modelId="{47820FC6-360B-441C-935F-7DEE4513CD07}" type="pres">
      <dgm:prSet presAssocID="{BD20A9AA-981C-409D-867C-62FCC3C1CC8F}" presName="composite" presStyleCnt="0"/>
      <dgm:spPr/>
    </dgm:pt>
    <dgm:pt modelId="{26F63E63-B61F-44D1-ADBF-AAF1A4D555B1}" type="pres">
      <dgm:prSet presAssocID="{BD20A9AA-981C-409D-867C-62FCC3C1CC8F}" presName="parentText" presStyleLbl="alignNode1" presStyleIdx="4" presStyleCnt="5">
        <dgm:presLayoutVars>
          <dgm:chMax val="1"/>
          <dgm:bulletEnabled val="1"/>
        </dgm:presLayoutVars>
      </dgm:prSet>
      <dgm:spPr/>
      <dgm:t>
        <a:bodyPr/>
        <a:lstStyle/>
        <a:p>
          <a:endParaRPr lang="nl-NL"/>
        </a:p>
      </dgm:t>
    </dgm:pt>
    <dgm:pt modelId="{5B75CE4C-C286-4C48-AB73-CC41F161981A}" type="pres">
      <dgm:prSet presAssocID="{BD20A9AA-981C-409D-867C-62FCC3C1CC8F}" presName="descendantText" presStyleLbl="alignAcc1" presStyleIdx="4" presStyleCnt="5">
        <dgm:presLayoutVars>
          <dgm:bulletEnabled val="1"/>
        </dgm:presLayoutVars>
      </dgm:prSet>
      <dgm:spPr/>
      <dgm:t>
        <a:bodyPr/>
        <a:lstStyle/>
        <a:p>
          <a:endParaRPr lang="nl-NL"/>
        </a:p>
      </dgm:t>
    </dgm:pt>
  </dgm:ptLst>
  <dgm:cxnLst>
    <dgm:cxn modelId="{0F8360A0-66F7-44FC-B683-DE64562D05F9}" srcId="{9C042B08-93F3-4B0D-A137-EFD49312F4F2}" destId="{1881FC31-7301-428D-AB63-D7B1BD579B3D}" srcOrd="0" destOrd="0" parTransId="{37B79D6B-B136-4E96-BA71-0AE90D427535}" sibTransId="{FE0D5F26-DF32-4F10-B643-A7DB51F7BE71}"/>
    <dgm:cxn modelId="{3E86A558-2F0C-423A-9FCB-4C946503FA8A}" type="presOf" srcId="{01DFE9A9-879F-422F-BEAF-A7BBF30CD179}" destId="{0341B896-9DFF-4AFF-9223-54FF9BB09E2F}" srcOrd="0" destOrd="0" presId="urn:microsoft.com/office/officeart/2005/8/layout/chevron2"/>
    <dgm:cxn modelId="{FF87A5DB-1D77-4EC1-B349-979CF095C426}" srcId="{6AD7FDCF-ECD0-40E2-A4B9-11D3CEA2121B}" destId="{27D499E1-3B2B-448D-A8E5-A60B9DDEFDA3}" srcOrd="0" destOrd="0" parTransId="{5A799684-6038-4E6B-AC88-FFDC1F6AD9F7}" sibTransId="{BC965737-D8BE-41EA-BAAC-42E8ADD45C62}"/>
    <dgm:cxn modelId="{713D6964-2A1A-4C43-8E93-2CF5F6418604}" srcId="{BD20A9AA-981C-409D-867C-62FCC3C1CC8F}" destId="{23066E47-906E-4FCC-940F-8C1317811FB5}" srcOrd="0" destOrd="0" parTransId="{C6A6AC24-501E-4092-873E-8C7B45CD9B4F}" sibTransId="{B4650D6A-9F1F-4942-8517-840E5D98D779}"/>
    <dgm:cxn modelId="{FE23B6CA-BD0F-4BB4-A3BE-865CC2517EB3}" srcId="{3F30DAFE-8F74-4A25-839D-64A6519E221B}" destId="{0204B5ED-EDD8-4F6E-B45C-5806E9735AC5}" srcOrd="0" destOrd="0" parTransId="{F987F014-B079-4887-B84B-8BF60857A437}" sibTransId="{6A1D9006-AFE5-40A7-86BB-7A3DCE2C6416}"/>
    <dgm:cxn modelId="{CB14171C-15E5-4E52-982D-ECE18E32C88F}" type="presOf" srcId="{23066E47-906E-4FCC-940F-8C1317811FB5}" destId="{5B75CE4C-C286-4C48-AB73-CC41F161981A}" srcOrd="0" destOrd="0" presId="urn:microsoft.com/office/officeart/2005/8/layout/chevron2"/>
    <dgm:cxn modelId="{53A32A06-545A-4AC4-9382-66FDEAEF1BD0}" srcId="{01DFE9A9-879F-422F-BEAF-A7BBF30CD179}" destId="{DA35235A-0F19-4778-B953-CFBE8C971A05}" srcOrd="0" destOrd="0" parTransId="{7EF04871-3F8F-4EBB-AB2E-0163F9456ED9}" sibTransId="{1585A6CB-1515-4E8C-83D4-5A48D860091C}"/>
    <dgm:cxn modelId="{7B03D55F-0A5F-4AE2-BC49-639C1FA4E9ED}" type="presOf" srcId="{27D499E1-3B2B-448D-A8E5-A60B9DDEFDA3}" destId="{1A2ECAB0-DF2E-4488-934D-382B81EC89DA}" srcOrd="0" destOrd="0" presId="urn:microsoft.com/office/officeart/2005/8/layout/chevron2"/>
    <dgm:cxn modelId="{4E537B1D-06E3-4748-AACC-5169649DAF68}" type="presOf" srcId="{DA35235A-0F19-4778-B953-CFBE8C971A05}" destId="{8249CC95-07F8-4E36-9AA7-3FCF03A3BB10}" srcOrd="0" destOrd="0" presId="urn:microsoft.com/office/officeart/2005/8/layout/chevron2"/>
    <dgm:cxn modelId="{1504652F-483E-4306-8AE7-A8DBCECE619C}" srcId="{6AD7FDCF-ECD0-40E2-A4B9-11D3CEA2121B}" destId="{9C042B08-93F3-4B0D-A137-EFD49312F4F2}" srcOrd="2" destOrd="0" parTransId="{F156722A-5F5D-43AE-B846-B37DCE423D75}" sibTransId="{6A101376-B648-4CFB-8D57-5597CBDF2E43}"/>
    <dgm:cxn modelId="{202FC0B2-04E9-4016-808A-3CFA17E91255}" type="presOf" srcId="{8469E426-6CC7-4AB9-9DCD-E378B1E0DD98}" destId="{E17EF6DF-A691-4331-B927-204ADFC70B65}" srcOrd="0" destOrd="0" presId="urn:microsoft.com/office/officeart/2005/8/layout/chevron2"/>
    <dgm:cxn modelId="{BDAF4C08-3F8B-4FAD-BC16-F4EC774DC7F1}" type="presOf" srcId="{6AD7FDCF-ECD0-40E2-A4B9-11D3CEA2121B}" destId="{02038E52-E27F-4BFE-92BB-E1C42A7D12EF}" srcOrd="0" destOrd="0" presId="urn:microsoft.com/office/officeart/2005/8/layout/chevron2"/>
    <dgm:cxn modelId="{E6AC8482-2FA5-4C28-AC58-5FABB8A2A9AA}" type="presOf" srcId="{9C042B08-93F3-4B0D-A137-EFD49312F4F2}" destId="{D6C37A52-6688-4910-84EB-E75E2CEC4992}" srcOrd="0" destOrd="0" presId="urn:microsoft.com/office/officeart/2005/8/layout/chevron2"/>
    <dgm:cxn modelId="{C2B243C5-5EC9-4113-808B-7A35F53150DC}" srcId="{6AD7FDCF-ECD0-40E2-A4B9-11D3CEA2121B}" destId="{01DFE9A9-879F-422F-BEAF-A7BBF30CD179}" srcOrd="3" destOrd="0" parTransId="{8E731692-0B4A-47EC-98D7-1580E913E430}" sibTransId="{C03AA3FB-B1D1-4FEF-A3B8-EDB3A0F79518}"/>
    <dgm:cxn modelId="{03E43CE4-D56A-40F8-8715-810644E01F78}" type="presOf" srcId="{1881FC31-7301-428D-AB63-D7B1BD579B3D}" destId="{CC2A58F4-C384-44CB-B15D-D53C200414E4}" srcOrd="0" destOrd="0" presId="urn:microsoft.com/office/officeart/2005/8/layout/chevron2"/>
    <dgm:cxn modelId="{8192F129-7904-4A45-BB01-3B6BBE9327CE}" srcId="{6AD7FDCF-ECD0-40E2-A4B9-11D3CEA2121B}" destId="{3F30DAFE-8F74-4A25-839D-64A6519E221B}" srcOrd="1" destOrd="0" parTransId="{FF714D39-0049-481A-A582-0A18DE8AB5E3}" sibTransId="{3FACCAB7-C2D6-4188-8C12-3A12E32AF030}"/>
    <dgm:cxn modelId="{A1F91FF3-369E-4EFA-BA83-B01C3B0D315C}" type="presOf" srcId="{BD20A9AA-981C-409D-867C-62FCC3C1CC8F}" destId="{26F63E63-B61F-44D1-ADBF-AAF1A4D555B1}" srcOrd="0" destOrd="0" presId="urn:microsoft.com/office/officeart/2005/8/layout/chevron2"/>
    <dgm:cxn modelId="{89DB404E-BB45-47F9-8369-D698DF9168BD}" type="presOf" srcId="{0204B5ED-EDD8-4F6E-B45C-5806E9735AC5}" destId="{B7B29978-E034-4C73-8AF4-3F3F9DC83EDC}" srcOrd="0" destOrd="0" presId="urn:microsoft.com/office/officeart/2005/8/layout/chevron2"/>
    <dgm:cxn modelId="{847867AB-5528-4F68-833C-5ACEEF92FB6B}" srcId="{6AD7FDCF-ECD0-40E2-A4B9-11D3CEA2121B}" destId="{BD20A9AA-981C-409D-867C-62FCC3C1CC8F}" srcOrd="4" destOrd="0" parTransId="{C9575678-F470-459F-A46D-0FB71B08D0AF}" sibTransId="{C859D9FD-239F-47FC-B898-21AA890B12FE}"/>
    <dgm:cxn modelId="{6DA890EA-645D-455A-BE68-6A44578ADAB7}" srcId="{27D499E1-3B2B-448D-A8E5-A60B9DDEFDA3}" destId="{8469E426-6CC7-4AB9-9DCD-E378B1E0DD98}" srcOrd="0" destOrd="0" parTransId="{3F944F40-9B82-4CD7-8576-0525B35D5517}" sibTransId="{38D0FAB2-759D-49E2-86FB-2C8A1C540DC2}"/>
    <dgm:cxn modelId="{467DC67B-E797-475E-9F79-651AD9C5B437}" type="presOf" srcId="{3F30DAFE-8F74-4A25-839D-64A6519E221B}" destId="{288AE670-EF8A-435A-B364-6C4FF3AF0BD6}" srcOrd="0" destOrd="0" presId="urn:microsoft.com/office/officeart/2005/8/layout/chevron2"/>
    <dgm:cxn modelId="{1EEE1DD0-F838-41FF-BEAD-E679C0B78181}" type="presParOf" srcId="{02038E52-E27F-4BFE-92BB-E1C42A7D12EF}" destId="{79843493-12FF-4DED-9B3C-AEF94D2D1C8F}" srcOrd="0" destOrd="0" presId="urn:microsoft.com/office/officeart/2005/8/layout/chevron2"/>
    <dgm:cxn modelId="{95222BE2-3481-47F2-B514-14025F0919E8}" type="presParOf" srcId="{79843493-12FF-4DED-9B3C-AEF94D2D1C8F}" destId="{1A2ECAB0-DF2E-4488-934D-382B81EC89DA}" srcOrd="0" destOrd="0" presId="urn:microsoft.com/office/officeart/2005/8/layout/chevron2"/>
    <dgm:cxn modelId="{54F0E64E-C1FA-44B5-90D9-D36BFBAFB56B}" type="presParOf" srcId="{79843493-12FF-4DED-9B3C-AEF94D2D1C8F}" destId="{E17EF6DF-A691-4331-B927-204ADFC70B65}" srcOrd="1" destOrd="0" presId="urn:microsoft.com/office/officeart/2005/8/layout/chevron2"/>
    <dgm:cxn modelId="{43457ECB-504E-40F6-9B23-E7A3FF5961D0}" type="presParOf" srcId="{02038E52-E27F-4BFE-92BB-E1C42A7D12EF}" destId="{65D98E8F-C046-47DF-BAC7-D80650A0E459}" srcOrd="1" destOrd="0" presId="urn:microsoft.com/office/officeart/2005/8/layout/chevron2"/>
    <dgm:cxn modelId="{19E2A78B-1281-47D7-9F51-C3D8BB9AABB1}" type="presParOf" srcId="{02038E52-E27F-4BFE-92BB-E1C42A7D12EF}" destId="{05B0E707-A6EA-48CC-85CE-62C3FF47AB9C}" srcOrd="2" destOrd="0" presId="urn:microsoft.com/office/officeart/2005/8/layout/chevron2"/>
    <dgm:cxn modelId="{06E31ABB-C9BE-4F34-B54E-F9B8957756D3}" type="presParOf" srcId="{05B0E707-A6EA-48CC-85CE-62C3FF47AB9C}" destId="{288AE670-EF8A-435A-B364-6C4FF3AF0BD6}" srcOrd="0" destOrd="0" presId="urn:microsoft.com/office/officeart/2005/8/layout/chevron2"/>
    <dgm:cxn modelId="{E0FC6907-129C-48EA-906D-C76A1B629F10}" type="presParOf" srcId="{05B0E707-A6EA-48CC-85CE-62C3FF47AB9C}" destId="{B7B29978-E034-4C73-8AF4-3F3F9DC83EDC}" srcOrd="1" destOrd="0" presId="urn:microsoft.com/office/officeart/2005/8/layout/chevron2"/>
    <dgm:cxn modelId="{DE2C258F-20F9-4814-B6A6-D04C4195BC18}" type="presParOf" srcId="{02038E52-E27F-4BFE-92BB-E1C42A7D12EF}" destId="{A47C68E4-27DE-44C7-B219-B4F4EB6F64FA}" srcOrd="3" destOrd="0" presId="urn:microsoft.com/office/officeart/2005/8/layout/chevron2"/>
    <dgm:cxn modelId="{5BAF1846-0CA2-4649-83F4-0B4783D63D07}" type="presParOf" srcId="{02038E52-E27F-4BFE-92BB-E1C42A7D12EF}" destId="{F312F5CE-6335-49E7-9D58-6997DD5AB0D8}" srcOrd="4" destOrd="0" presId="urn:microsoft.com/office/officeart/2005/8/layout/chevron2"/>
    <dgm:cxn modelId="{FDB73479-DBE0-4A46-868A-FA8095E49F74}" type="presParOf" srcId="{F312F5CE-6335-49E7-9D58-6997DD5AB0D8}" destId="{D6C37A52-6688-4910-84EB-E75E2CEC4992}" srcOrd="0" destOrd="0" presId="urn:microsoft.com/office/officeart/2005/8/layout/chevron2"/>
    <dgm:cxn modelId="{D7A37140-5672-4D71-92AA-15CD7BD93466}" type="presParOf" srcId="{F312F5CE-6335-49E7-9D58-6997DD5AB0D8}" destId="{CC2A58F4-C384-44CB-B15D-D53C200414E4}" srcOrd="1" destOrd="0" presId="urn:microsoft.com/office/officeart/2005/8/layout/chevron2"/>
    <dgm:cxn modelId="{77B184C6-AD73-4B00-86A6-CAA95A9A2889}" type="presParOf" srcId="{02038E52-E27F-4BFE-92BB-E1C42A7D12EF}" destId="{BCF7D3F4-035B-4032-A025-CAF55EED0413}" srcOrd="5" destOrd="0" presId="urn:microsoft.com/office/officeart/2005/8/layout/chevron2"/>
    <dgm:cxn modelId="{8FC19939-7B50-4518-B8BF-66BF01487287}" type="presParOf" srcId="{02038E52-E27F-4BFE-92BB-E1C42A7D12EF}" destId="{B6E106C8-B244-4736-B9B7-6FA94A424DA4}" srcOrd="6" destOrd="0" presId="urn:microsoft.com/office/officeart/2005/8/layout/chevron2"/>
    <dgm:cxn modelId="{FDBDDAA1-9A51-4ED1-A6E4-A374D60194E9}" type="presParOf" srcId="{B6E106C8-B244-4736-B9B7-6FA94A424DA4}" destId="{0341B896-9DFF-4AFF-9223-54FF9BB09E2F}" srcOrd="0" destOrd="0" presId="urn:microsoft.com/office/officeart/2005/8/layout/chevron2"/>
    <dgm:cxn modelId="{6C2CB25F-592F-4814-84CE-DC8C3A47669E}" type="presParOf" srcId="{B6E106C8-B244-4736-B9B7-6FA94A424DA4}" destId="{8249CC95-07F8-4E36-9AA7-3FCF03A3BB10}" srcOrd="1" destOrd="0" presId="urn:microsoft.com/office/officeart/2005/8/layout/chevron2"/>
    <dgm:cxn modelId="{E35F4259-0EFB-4A8B-B974-0A4A1FE0FBBD}" type="presParOf" srcId="{02038E52-E27F-4BFE-92BB-E1C42A7D12EF}" destId="{646EC9D6-6FCD-4BC7-B229-B15A08792EDD}" srcOrd="7" destOrd="0" presId="urn:microsoft.com/office/officeart/2005/8/layout/chevron2"/>
    <dgm:cxn modelId="{384402D0-A39A-4EDF-B223-50EF1A0C53D3}" type="presParOf" srcId="{02038E52-E27F-4BFE-92BB-E1C42A7D12EF}" destId="{47820FC6-360B-441C-935F-7DEE4513CD07}" srcOrd="8" destOrd="0" presId="urn:microsoft.com/office/officeart/2005/8/layout/chevron2"/>
    <dgm:cxn modelId="{0B034990-2F94-4653-BCF9-50A291EB243F}" type="presParOf" srcId="{47820FC6-360B-441C-935F-7DEE4513CD07}" destId="{26F63E63-B61F-44D1-ADBF-AAF1A4D555B1}" srcOrd="0" destOrd="0" presId="urn:microsoft.com/office/officeart/2005/8/layout/chevron2"/>
    <dgm:cxn modelId="{62F2ED7C-E0A8-463D-AF30-235AF1472FB9}" type="presParOf" srcId="{47820FC6-360B-441C-935F-7DEE4513CD07}" destId="{5B75CE4C-C286-4C48-AB73-CC41F161981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D39858-0BDF-4888-BC48-D696CF98643C}">
      <dsp:nvSpPr>
        <dsp:cNvPr id="0" name=""/>
        <dsp:cNvSpPr/>
      </dsp:nvSpPr>
      <dsp:spPr>
        <a:xfrm>
          <a:off x="0" y="0"/>
          <a:ext cx="3168351" cy="1134126"/>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nl-NL" sz="2400" b="1" kern="1200" dirty="0" smtClean="0"/>
            <a:t>Beïnvloedende factoren</a:t>
          </a:r>
          <a:endParaRPr lang="nl-NL" sz="2400" b="1" kern="1200" dirty="0"/>
        </a:p>
      </dsp:txBody>
      <dsp:txXfrm>
        <a:off x="33217" y="33217"/>
        <a:ext cx="3101917" cy="1067692"/>
      </dsp:txXfrm>
    </dsp:sp>
    <dsp:sp modelId="{13707DED-1F36-4519-B5A5-B0A615C752F2}">
      <dsp:nvSpPr>
        <dsp:cNvPr id="0" name=""/>
        <dsp:cNvSpPr/>
      </dsp:nvSpPr>
      <dsp:spPr>
        <a:xfrm rot="5400000">
          <a:off x="1371527" y="1162479"/>
          <a:ext cx="425297" cy="510356"/>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nl-NL" sz="2100" kern="1200"/>
        </a:p>
      </dsp:txBody>
      <dsp:txXfrm rot="-5400000">
        <a:off x="1431069" y="1205009"/>
        <a:ext cx="306214" cy="297708"/>
      </dsp:txXfrm>
    </dsp:sp>
    <dsp:sp modelId="{22B2B2D8-3093-4162-9B84-7B016345CA41}">
      <dsp:nvSpPr>
        <dsp:cNvPr id="0" name=""/>
        <dsp:cNvSpPr/>
      </dsp:nvSpPr>
      <dsp:spPr>
        <a:xfrm>
          <a:off x="0" y="1701189"/>
          <a:ext cx="3168351" cy="1134126"/>
        </a:xfrm>
        <a:prstGeom prst="roundRect">
          <a:avLst>
            <a:gd name="adj" fmla="val 10000"/>
          </a:avLst>
        </a:prstGeom>
        <a:solidFill>
          <a:srgbClr val="CE004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nl-NL" sz="2400" b="1" kern="1200" dirty="0" err="1" smtClean="0"/>
            <a:t>Implementatie-diagnose</a:t>
          </a:r>
          <a:endParaRPr lang="nl-NL" sz="2400" b="1" kern="1200" dirty="0"/>
        </a:p>
      </dsp:txBody>
      <dsp:txXfrm>
        <a:off x="33217" y="1734406"/>
        <a:ext cx="3101917" cy="1067692"/>
      </dsp:txXfrm>
    </dsp:sp>
    <dsp:sp modelId="{06651FCB-D5F0-4E7D-AD14-331548CC5873}">
      <dsp:nvSpPr>
        <dsp:cNvPr id="0" name=""/>
        <dsp:cNvSpPr/>
      </dsp:nvSpPr>
      <dsp:spPr>
        <a:xfrm rot="5400000">
          <a:off x="1371527" y="2863668"/>
          <a:ext cx="425297" cy="510356"/>
        </a:xfrm>
        <a:prstGeom prst="rightArrow">
          <a:avLst>
            <a:gd name="adj1" fmla="val 60000"/>
            <a:gd name="adj2" fmla="val 50000"/>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nl-NL" sz="2100" kern="1200"/>
        </a:p>
      </dsp:txBody>
      <dsp:txXfrm rot="-5400000">
        <a:off x="1431069" y="2906198"/>
        <a:ext cx="306214" cy="297708"/>
      </dsp:txXfrm>
    </dsp:sp>
    <dsp:sp modelId="{A56D3579-54A8-4469-BE4E-398ACCF16E4D}">
      <dsp:nvSpPr>
        <dsp:cNvPr id="0" name=""/>
        <dsp:cNvSpPr/>
      </dsp:nvSpPr>
      <dsp:spPr>
        <a:xfrm>
          <a:off x="0" y="3402378"/>
          <a:ext cx="3168351" cy="1134126"/>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nl-NL" sz="2400" b="1" kern="1200" dirty="0" err="1" smtClean="0"/>
            <a:t>Implementatie-strategieën</a:t>
          </a:r>
          <a:endParaRPr lang="nl-NL" sz="2400" b="1" kern="1200" dirty="0"/>
        </a:p>
      </dsp:txBody>
      <dsp:txXfrm>
        <a:off x="33217" y="3435595"/>
        <a:ext cx="3101917" cy="1067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ECAB0-DF2E-4488-934D-382B81EC89DA}">
      <dsp:nvSpPr>
        <dsp:cNvPr id="0" name=""/>
        <dsp:cNvSpPr/>
      </dsp:nvSpPr>
      <dsp:spPr>
        <a:xfrm rot="5400000">
          <a:off x="-136177" y="137878"/>
          <a:ext cx="907851" cy="635496"/>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l-NL" sz="1300" kern="1200" dirty="0" smtClean="0"/>
            <a:t>STAP 1</a:t>
          </a:r>
          <a:endParaRPr lang="nl-NL" sz="1300" kern="1200" dirty="0"/>
        </a:p>
      </dsp:txBody>
      <dsp:txXfrm rot="-5400000">
        <a:off x="1" y="319448"/>
        <a:ext cx="635496" cy="272355"/>
      </dsp:txXfrm>
    </dsp:sp>
    <dsp:sp modelId="{E17EF6DF-A691-4331-B927-204ADFC70B65}">
      <dsp:nvSpPr>
        <dsp:cNvPr id="0" name=""/>
        <dsp:cNvSpPr/>
      </dsp:nvSpPr>
      <dsp:spPr>
        <a:xfrm rot="5400000">
          <a:off x="3070696" y="-2433499"/>
          <a:ext cx="590103" cy="5460503"/>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nl-NL" sz="3100" kern="1200" dirty="0" smtClean="0">
              <a:solidFill>
                <a:schemeClr val="accent6">
                  <a:lumMod val="60000"/>
                  <a:lumOff val="40000"/>
                </a:schemeClr>
              </a:solidFill>
            </a:rPr>
            <a:t> ORIËNTATIE</a:t>
          </a:r>
          <a:endParaRPr lang="nl-NL" sz="3100" kern="1200" dirty="0">
            <a:solidFill>
              <a:schemeClr val="accent6">
                <a:lumMod val="60000"/>
                <a:lumOff val="40000"/>
              </a:schemeClr>
            </a:solidFill>
          </a:endParaRPr>
        </a:p>
      </dsp:txBody>
      <dsp:txXfrm rot="-5400000">
        <a:off x="635496" y="30507"/>
        <a:ext cx="5431697" cy="532491"/>
      </dsp:txXfrm>
    </dsp:sp>
    <dsp:sp modelId="{288AE670-EF8A-435A-B364-6C4FF3AF0BD6}">
      <dsp:nvSpPr>
        <dsp:cNvPr id="0" name=""/>
        <dsp:cNvSpPr/>
      </dsp:nvSpPr>
      <dsp:spPr>
        <a:xfrm rot="5400000">
          <a:off x="-136177" y="926065"/>
          <a:ext cx="907851" cy="635496"/>
        </a:xfrm>
        <a:prstGeom prst="chevron">
          <a:avLst/>
        </a:prstGeom>
        <a:solidFill>
          <a:schemeClr val="accent2">
            <a:shade val="80000"/>
            <a:hueOff val="0"/>
            <a:satOff val="-7005"/>
            <a:lumOff val="7938"/>
            <a:alphaOff val="0"/>
          </a:schemeClr>
        </a:solidFill>
        <a:ln w="25400" cap="flat" cmpd="sng" algn="ctr">
          <a:solidFill>
            <a:schemeClr val="accent2">
              <a:shade val="80000"/>
              <a:hueOff val="0"/>
              <a:satOff val="-7005"/>
              <a:lumOff val="793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l-NL" sz="1300" kern="1200" dirty="0" smtClean="0"/>
            <a:t>STAP 2</a:t>
          </a:r>
          <a:endParaRPr lang="nl-NL" sz="1300" kern="1200" dirty="0"/>
        </a:p>
      </dsp:txBody>
      <dsp:txXfrm rot="-5400000">
        <a:off x="1" y="1107635"/>
        <a:ext cx="635496" cy="272355"/>
      </dsp:txXfrm>
    </dsp:sp>
    <dsp:sp modelId="{B7B29978-E034-4C73-8AF4-3F3F9DC83EDC}">
      <dsp:nvSpPr>
        <dsp:cNvPr id="0" name=""/>
        <dsp:cNvSpPr/>
      </dsp:nvSpPr>
      <dsp:spPr>
        <a:xfrm rot="5400000">
          <a:off x="3070696" y="-1645312"/>
          <a:ext cx="590103" cy="5460503"/>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7005"/>
              <a:lumOff val="79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nl-NL" sz="3100" kern="1200" dirty="0" smtClean="0">
              <a:solidFill>
                <a:schemeClr val="accent6">
                  <a:lumMod val="60000"/>
                  <a:lumOff val="40000"/>
                </a:schemeClr>
              </a:solidFill>
            </a:rPr>
            <a:t> INZICHT</a:t>
          </a:r>
          <a:endParaRPr lang="nl-NL" sz="3100" kern="1200" dirty="0">
            <a:solidFill>
              <a:schemeClr val="accent6">
                <a:lumMod val="60000"/>
                <a:lumOff val="40000"/>
              </a:schemeClr>
            </a:solidFill>
          </a:endParaRPr>
        </a:p>
      </dsp:txBody>
      <dsp:txXfrm rot="-5400000">
        <a:off x="635496" y="818694"/>
        <a:ext cx="5431697" cy="532491"/>
      </dsp:txXfrm>
    </dsp:sp>
    <dsp:sp modelId="{D6C37A52-6688-4910-84EB-E75E2CEC4992}">
      <dsp:nvSpPr>
        <dsp:cNvPr id="0" name=""/>
        <dsp:cNvSpPr/>
      </dsp:nvSpPr>
      <dsp:spPr>
        <a:xfrm rot="5400000">
          <a:off x="-136177" y="1722676"/>
          <a:ext cx="907851" cy="635496"/>
        </a:xfrm>
        <a:prstGeom prst="chevron">
          <a:avLst/>
        </a:prstGeom>
        <a:solidFill>
          <a:schemeClr val="accent2">
            <a:shade val="80000"/>
            <a:hueOff val="0"/>
            <a:satOff val="-14010"/>
            <a:lumOff val="15876"/>
            <a:alphaOff val="0"/>
          </a:schemeClr>
        </a:solidFill>
        <a:ln w="25400" cap="flat" cmpd="sng" algn="ctr">
          <a:solidFill>
            <a:schemeClr val="accent2">
              <a:shade val="80000"/>
              <a:hueOff val="0"/>
              <a:satOff val="-14010"/>
              <a:lumOff val="15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l-NL" sz="1300" kern="1200" dirty="0" smtClean="0"/>
            <a:t>STAP 3</a:t>
          </a:r>
          <a:endParaRPr lang="nl-NL" sz="1300" kern="1200" dirty="0"/>
        </a:p>
      </dsp:txBody>
      <dsp:txXfrm rot="-5400000">
        <a:off x="1" y="1904246"/>
        <a:ext cx="635496" cy="272355"/>
      </dsp:txXfrm>
    </dsp:sp>
    <dsp:sp modelId="{CC2A58F4-C384-44CB-B15D-D53C200414E4}">
      <dsp:nvSpPr>
        <dsp:cNvPr id="0" name=""/>
        <dsp:cNvSpPr/>
      </dsp:nvSpPr>
      <dsp:spPr>
        <a:xfrm rot="5400000">
          <a:off x="3070696" y="-857125"/>
          <a:ext cx="590103" cy="5460503"/>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14010"/>
              <a:lumOff val="158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nl-NL" sz="3100" kern="1200" dirty="0" smtClean="0">
              <a:solidFill>
                <a:schemeClr val="accent6">
                  <a:lumMod val="60000"/>
                  <a:lumOff val="40000"/>
                </a:schemeClr>
              </a:solidFill>
            </a:rPr>
            <a:t> ACCEPTATIE</a:t>
          </a:r>
          <a:endParaRPr lang="nl-NL" sz="3100" kern="1200" dirty="0">
            <a:solidFill>
              <a:schemeClr val="accent6">
                <a:lumMod val="60000"/>
                <a:lumOff val="40000"/>
              </a:schemeClr>
            </a:solidFill>
          </a:endParaRPr>
        </a:p>
      </dsp:txBody>
      <dsp:txXfrm rot="-5400000">
        <a:off x="635496" y="1606881"/>
        <a:ext cx="5431697" cy="532491"/>
      </dsp:txXfrm>
    </dsp:sp>
    <dsp:sp modelId="{0341B896-9DFF-4AFF-9223-54FF9BB09E2F}">
      <dsp:nvSpPr>
        <dsp:cNvPr id="0" name=""/>
        <dsp:cNvSpPr/>
      </dsp:nvSpPr>
      <dsp:spPr>
        <a:xfrm rot="5400000">
          <a:off x="-136177" y="2502438"/>
          <a:ext cx="907851" cy="635496"/>
        </a:xfrm>
        <a:prstGeom prst="chevron">
          <a:avLst/>
        </a:prstGeom>
        <a:solidFill>
          <a:schemeClr val="accent2">
            <a:shade val="80000"/>
            <a:hueOff val="0"/>
            <a:satOff val="-21014"/>
            <a:lumOff val="23814"/>
            <a:alphaOff val="0"/>
          </a:schemeClr>
        </a:solidFill>
        <a:ln w="25400" cap="flat" cmpd="sng" algn="ctr">
          <a:solidFill>
            <a:schemeClr val="accent2">
              <a:shade val="80000"/>
              <a:hueOff val="0"/>
              <a:satOff val="-21014"/>
              <a:lumOff val="238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l-NL" sz="1300" kern="1200" dirty="0" smtClean="0"/>
            <a:t>STAP 4</a:t>
          </a:r>
          <a:endParaRPr lang="nl-NL" sz="1300" kern="1200" dirty="0"/>
        </a:p>
      </dsp:txBody>
      <dsp:txXfrm rot="-5400000">
        <a:off x="1" y="2684008"/>
        <a:ext cx="635496" cy="272355"/>
      </dsp:txXfrm>
    </dsp:sp>
    <dsp:sp modelId="{8249CC95-07F8-4E36-9AA7-3FCF03A3BB10}">
      <dsp:nvSpPr>
        <dsp:cNvPr id="0" name=""/>
        <dsp:cNvSpPr/>
      </dsp:nvSpPr>
      <dsp:spPr>
        <a:xfrm rot="5400000">
          <a:off x="3070696" y="-68939"/>
          <a:ext cx="590103" cy="5460503"/>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21014"/>
              <a:lumOff val="238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nl-NL" sz="3100" kern="1200" dirty="0" smtClean="0">
              <a:solidFill>
                <a:schemeClr val="accent6">
                  <a:lumMod val="60000"/>
                  <a:lumOff val="40000"/>
                </a:schemeClr>
              </a:solidFill>
            </a:rPr>
            <a:t> VERANDERING</a:t>
          </a:r>
          <a:endParaRPr lang="nl-NL" sz="3100" kern="1200" dirty="0">
            <a:solidFill>
              <a:schemeClr val="accent6">
                <a:lumMod val="60000"/>
                <a:lumOff val="40000"/>
              </a:schemeClr>
            </a:solidFill>
          </a:endParaRPr>
        </a:p>
      </dsp:txBody>
      <dsp:txXfrm rot="-5400000">
        <a:off x="635496" y="2395067"/>
        <a:ext cx="5431697" cy="532491"/>
      </dsp:txXfrm>
    </dsp:sp>
    <dsp:sp modelId="{26F63E63-B61F-44D1-ADBF-AAF1A4D555B1}">
      <dsp:nvSpPr>
        <dsp:cNvPr id="0" name=""/>
        <dsp:cNvSpPr/>
      </dsp:nvSpPr>
      <dsp:spPr>
        <a:xfrm rot="5400000">
          <a:off x="-136177" y="3290625"/>
          <a:ext cx="907851" cy="635496"/>
        </a:xfrm>
        <a:prstGeom prst="chevron">
          <a:avLst/>
        </a:prstGeom>
        <a:solidFill>
          <a:schemeClr val="accent2">
            <a:shade val="80000"/>
            <a:hueOff val="0"/>
            <a:satOff val="-28019"/>
            <a:lumOff val="31752"/>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nl-NL" sz="1300" kern="1200" dirty="0" smtClean="0"/>
            <a:t>STAP 5</a:t>
          </a:r>
          <a:endParaRPr lang="nl-NL" sz="1300" kern="1200" dirty="0"/>
        </a:p>
      </dsp:txBody>
      <dsp:txXfrm rot="-5400000">
        <a:off x="1" y="3472195"/>
        <a:ext cx="635496" cy="272355"/>
      </dsp:txXfrm>
    </dsp:sp>
    <dsp:sp modelId="{5B75CE4C-C286-4C48-AB73-CC41F161981A}">
      <dsp:nvSpPr>
        <dsp:cNvPr id="0" name=""/>
        <dsp:cNvSpPr/>
      </dsp:nvSpPr>
      <dsp:spPr>
        <a:xfrm rot="5400000">
          <a:off x="3070696" y="719247"/>
          <a:ext cx="590103" cy="5460503"/>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0472" tIns="19685" rIns="19685" bIns="19685" numCol="1" spcCol="1270" anchor="ctr" anchorCtr="0">
          <a:noAutofit/>
        </a:bodyPr>
        <a:lstStyle/>
        <a:p>
          <a:pPr marL="285750" lvl="1" indent="-285750" algn="l" defTabSz="1377950">
            <a:lnSpc>
              <a:spcPct val="90000"/>
            </a:lnSpc>
            <a:spcBef>
              <a:spcPct val="0"/>
            </a:spcBef>
            <a:spcAft>
              <a:spcPct val="15000"/>
            </a:spcAft>
            <a:buChar char="••"/>
          </a:pPr>
          <a:r>
            <a:rPr lang="nl-NL" sz="3100" kern="1200" dirty="0" smtClean="0">
              <a:solidFill>
                <a:schemeClr val="accent6">
                  <a:lumMod val="60000"/>
                  <a:lumOff val="40000"/>
                </a:schemeClr>
              </a:solidFill>
            </a:rPr>
            <a:t> BEHOUD</a:t>
          </a:r>
          <a:endParaRPr lang="nl-NL" sz="3100" kern="1200" dirty="0">
            <a:solidFill>
              <a:schemeClr val="accent6">
                <a:lumMod val="60000"/>
                <a:lumOff val="40000"/>
              </a:schemeClr>
            </a:solidFill>
          </a:endParaRPr>
        </a:p>
      </dsp:txBody>
      <dsp:txXfrm rot="-5400000">
        <a:off x="635496" y="3183253"/>
        <a:ext cx="5431697" cy="5324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493713" y="0"/>
            <a:ext cx="25812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78" tIns="47738" rIns="95478" bIns="47738" numCol="1" anchor="t" anchorCtr="0" compatLnSpc="1">
            <a:prstTxWarp prst="textNoShape">
              <a:avLst/>
            </a:prstTxWarp>
          </a:bodyPr>
          <a:lstStyle>
            <a:lvl1pPr defTabSz="952500">
              <a:defRPr sz="900">
                <a:latin typeface="Bookman Old Style" pitchFamily="18" charset="0"/>
              </a:defRPr>
            </a:lvl1pPr>
          </a:lstStyle>
          <a:p>
            <a:endParaRPr lang="nl-NL"/>
          </a:p>
        </p:txBody>
      </p:sp>
      <p:sp>
        <p:nvSpPr>
          <p:cNvPr id="158723" name="Rectangle 3"/>
          <p:cNvSpPr>
            <a:spLocks noGrp="1" noChangeArrowheads="1"/>
          </p:cNvSpPr>
          <p:nvPr>
            <p:ph type="dt" sz="quarter" idx="1"/>
          </p:nvPr>
        </p:nvSpPr>
        <p:spPr bwMode="auto">
          <a:xfrm>
            <a:off x="4022725" y="0"/>
            <a:ext cx="255111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78" tIns="47738" rIns="95478" bIns="47738" numCol="1" anchor="t" anchorCtr="0" compatLnSpc="1">
            <a:prstTxWarp prst="textNoShape">
              <a:avLst/>
            </a:prstTxWarp>
          </a:bodyPr>
          <a:lstStyle>
            <a:lvl1pPr algn="r" defTabSz="952500">
              <a:defRPr sz="900">
                <a:latin typeface="Bookman Old Style" pitchFamily="18" charset="0"/>
              </a:defRPr>
            </a:lvl1pPr>
          </a:lstStyle>
          <a:p>
            <a:endParaRPr lang="nl-NL"/>
          </a:p>
        </p:txBody>
      </p:sp>
      <p:sp>
        <p:nvSpPr>
          <p:cNvPr id="158724" name="Rectangle 4"/>
          <p:cNvSpPr>
            <a:spLocks noGrp="1" noChangeArrowheads="1"/>
          </p:cNvSpPr>
          <p:nvPr>
            <p:ph type="ftr" sz="quarter" idx="2"/>
          </p:nvPr>
        </p:nvSpPr>
        <p:spPr bwMode="auto">
          <a:xfrm>
            <a:off x="381000" y="9720263"/>
            <a:ext cx="269398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78" tIns="47738" rIns="95478" bIns="47738" numCol="1" anchor="b" anchorCtr="0" compatLnSpc="1">
            <a:prstTxWarp prst="textNoShape">
              <a:avLst/>
            </a:prstTxWarp>
          </a:bodyPr>
          <a:lstStyle>
            <a:lvl1pPr defTabSz="952500">
              <a:defRPr sz="900">
                <a:latin typeface="Bookman Old Style" pitchFamily="18" charset="0"/>
              </a:defRPr>
            </a:lvl1pPr>
          </a:lstStyle>
          <a:p>
            <a:endParaRPr lang="nl-NL"/>
          </a:p>
          <a:p>
            <a:endParaRPr lang="nl-NL"/>
          </a:p>
          <a:p>
            <a:endParaRPr lang="nl-NL"/>
          </a:p>
          <a:p>
            <a:endParaRPr lang="nl-NL"/>
          </a:p>
          <a:p>
            <a:endParaRPr lang="nl-NL"/>
          </a:p>
          <a:p>
            <a:endParaRPr lang="nl-NL"/>
          </a:p>
          <a:p>
            <a:endParaRPr lang="nl-NL"/>
          </a:p>
          <a:p>
            <a:endParaRPr lang="nl-NL"/>
          </a:p>
          <a:p>
            <a:endParaRPr lang="nl-NL"/>
          </a:p>
          <a:p>
            <a:endParaRPr lang="nl-NL"/>
          </a:p>
          <a:p>
            <a:endParaRPr lang="nl-NL"/>
          </a:p>
          <a:p>
            <a:endParaRPr lang="nl-NL"/>
          </a:p>
          <a:p>
            <a:endParaRPr lang="nl-NL"/>
          </a:p>
          <a:p>
            <a:endParaRPr lang="nl-NL"/>
          </a:p>
          <a:p>
            <a:endParaRPr lang="nl-NL"/>
          </a:p>
          <a:p>
            <a:endParaRPr lang="nl-NL"/>
          </a:p>
          <a:p>
            <a:endParaRPr lang="nl-NL"/>
          </a:p>
        </p:txBody>
      </p:sp>
      <p:sp>
        <p:nvSpPr>
          <p:cNvPr id="158725" name="Rectangle 5"/>
          <p:cNvSpPr>
            <a:spLocks noGrp="1" noChangeArrowheads="1"/>
          </p:cNvSpPr>
          <p:nvPr>
            <p:ph type="sldNum" sz="quarter" idx="3"/>
          </p:nvPr>
        </p:nvSpPr>
        <p:spPr bwMode="auto">
          <a:xfrm>
            <a:off x="4022725" y="9720263"/>
            <a:ext cx="26225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78" tIns="47738" rIns="95478" bIns="47738" numCol="1" anchor="b" anchorCtr="0" compatLnSpc="1">
            <a:prstTxWarp prst="textNoShape">
              <a:avLst/>
            </a:prstTxWarp>
          </a:bodyPr>
          <a:lstStyle>
            <a:lvl1pPr algn="r" defTabSz="952500">
              <a:defRPr sz="900">
                <a:latin typeface="Bookman Old Style" pitchFamily="18" charset="0"/>
              </a:defRPr>
            </a:lvl1pPr>
          </a:lstStyle>
          <a:p>
            <a:fld id="{F1EC45C5-10C2-4D0E-B393-819079CBAC3B}" type="slidenum">
              <a:rPr lang="nl-NL"/>
              <a:pPr/>
              <a:t>‹nr.›</a:t>
            </a:fld>
            <a:endParaRPr lang="nl-NL"/>
          </a:p>
        </p:txBody>
      </p:sp>
    </p:spTree>
    <p:extLst>
      <p:ext uri="{BB962C8B-B14F-4D97-AF65-F5344CB8AC3E}">
        <p14:creationId xmlns:p14="http://schemas.microsoft.com/office/powerpoint/2010/main" val="1225040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49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78" tIns="47738" rIns="95478" bIns="47738" numCol="1" anchor="t" anchorCtr="0" compatLnSpc="1">
            <a:prstTxWarp prst="textNoShape">
              <a:avLst/>
            </a:prstTxWarp>
          </a:bodyPr>
          <a:lstStyle>
            <a:lvl1pPr defTabSz="952500">
              <a:defRPr sz="1300" b="0"/>
            </a:lvl1pPr>
          </a:lstStyle>
          <a:p>
            <a:endParaRPr lang="nl-NL"/>
          </a:p>
        </p:txBody>
      </p:sp>
      <p:sp>
        <p:nvSpPr>
          <p:cNvPr id="3075" name="Rectangle 3"/>
          <p:cNvSpPr>
            <a:spLocks noGrp="1" noChangeArrowheads="1"/>
          </p:cNvSpPr>
          <p:nvPr>
            <p:ph type="dt" idx="1"/>
          </p:nvPr>
        </p:nvSpPr>
        <p:spPr bwMode="auto">
          <a:xfrm>
            <a:off x="4024313" y="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78" tIns="47738" rIns="95478" bIns="47738" numCol="1" anchor="t" anchorCtr="0" compatLnSpc="1">
            <a:prstTxWarp prst="textNoShape">
              <a:avLst/>
            </a:prstTxWarp>
          </a:bodyPr>
          <a:lstStyle>
            <a:lvl1pPr algn="r" defTabSz="952500">
              <a:defRPr sz="1300" b="0"/>
            </a:lvl1pPr>
          </a:lstStyle>
          <a:p>
            <a:endParaRPr lang="nl-NL"/>
          </a:p>
        </p:txBody>
      </p:sp>
      <p:sp>
        <p:nvSpPr>
          <p:cNvPr id="93188" name="Rectangle 4"/>
          <p:cNvSpPr>
            <a:spLocks noGrp="1" noRot="1" noChangeAspect="1" noChangeArrowheads="1" noTextEdit="1"/>
          </p:cNvSpPr>
          <p:nvPr>
            <p:ph type="sldImg" idx="2"/>
          </p:nvPr>
        </p:nvSpPr>
        <p:spPr bwMode="auto">
          <a:xfrm>
            <a:off x="993775" y="769938"/>
            <a:ext cx="5113338" cy="383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47738" y="4860925"/>
            <a:ext cx="5203825"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78" tIns="47738" rIns="95478" bIns="47738" numCol="1" anchor="t" anchorCtr="0" compatLnSpc="1">
            <a:prstTxWarp prst="textNoShape">
              <a:avLst/>
            </a:prstTxWarp>
          </a:bodyPr>
          <a:lstStyle/>
          <a:p>
            <a:pPr lvl="0"/>
            <a:r>
              <a:rPr lang="en-US" noProof="0" smtClean="0"/>
              <a:t>Klik om de tekststijl van het model te bewerken</a:t>
            </a:r>
          </a:p>
          <a:p>
            <a:pPr lvl="1"/>
            <a:r>
              <a:rPr lang="en-US" noProof="0" smtClean="0"/>
              <a:t>Tweede niveau</a:t>
            </a:r>
          </a:p>
          <a:p>
            <a:pPr lvl="2"/>
            <a:r>
              <a:rPr lang="en-US" noProof="0" smtClean="0"/>
              <a:t>Derde niveau</a:t>
            </a:r>
          </a:p>
          <a:p>
            <a:pPr lvl="3"/>
            <a:r>
              <a:rPr lang="en-US" noProof="0" smtClean="0"/>
              <a:t>Vierde niveau</a:t>
            </a:r>
          </a:p>
          <a:p>
            <a:pPr lvl="4"/>
            <a:r>
              <a:rPr lang="en-US" noProof="0" smtClean="0"/>
              <a:t>Vijfde niveau</a:t>
            </a:r>
          </a:p>
        </p:txBody>
      </p:sp>
      <p:sp>
        <p:nvSpPr>
          <p:cNvPr id="3078" name="Rectangle 6"/>
          <p:cNvSpPr>
            <a:spLocks noGrp="1" noChangeArrowheads="1"/>
          </p:cNvSpPr>
          <p:nvPr>
            <p:ph type="ftr" sz="quarter" idx="4"/>
          </p:nvPr>
        </p:nvSpPr>
        <p:spPr bwMode="auto">
          <a:xfrm>
            <a:off x="0" y="9721850"/>
            <a:ext cx="3074988"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78" tIns="47738" rIns="95478" bIns="47738" numCol="1" anchor="b" anchorCtr="0" compatLnSpc="1">
            <a:prstTxWarp prst="textNoShape">
              <a:avLst/>
            </a:prstTxWarp>
          </a:bodyPr>
          <a:lstStyle>
            <a:lvl1pPr defTabSz="952500">
              <a:defRPr sz="1300" b="0"/>
            </a:lvl1pPr>
          </a:lstStyle>
          <a:p>
            <a:endParaRPr lang="nl-NL"/>
          </a:p>
        </p:txBody>
      </p:sp>
      <p:sp>
        <p:nvSpPr>
          <p:cNvPr id="3079" name="Rectangle 7"/>
          <p:cNvSpPr>
            <a:spLocks noGrp="1" noChangeArrowheads="1"/>
          </p:cNvSpPr>
          <p:nvPr>
            <p:ph type="sldNum" sz="quarter" idx="5"/>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478" tIns="47738" rIns="95478" bIns="47738" numCol="1" anchor="b" anchorCtr="0" compatLnSpc="1">
            <a:prstTxWarp prst="textNoShape">
              <a:avLst/>
            </a:prstTxWarp>
          </a:bodyPr>
          <a:lstStyle>
            <a:lvl1pPr algn="r" defTabSz="952500">
              <a:defRPr sz="1300" b="0"/>
            </a:lvl1pPr>
          </a:lstStyle>
          <a:p>
            <a:fld id="{5B77FDB0-791D-47DF-9E7A-1D69E0502E0B}" type="slidenum">
              <a:rPr lang="en-US"/>
              <a:pPr/>
              <a:t>‹nr.›</a:t>
            </a:fld>
            <a:endParaRPr lang="en-US"/>
          </a:p>
        </p:txBody>
      </p:sp>
    </p:spTree>
    <p:extLst>
      <p:ext uri="{BB962C8B-B14F-4D97-AF65-F5344CB8AC3E}">
        <p14:creationId xmlns:p14="http://schemas.microsoft.com/office/powerpoint/2010/main" val="572206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fld id="{A179484C-11E3-47DC-94D6-A39998191E34}" type="slidenum">
              <a:rPr lang="en-US" sz="1300" b="0"/>
              <a:pPr/>
              <a:t>1</a:t>
            </a:fld>
            <a:endParaRPr lang="en-US" sz="1300" b="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p:txBody>
          <a:bodyPr/>
          <a:lstStyle/>
          <a:p>
            <a:pPr eaLnBrk="1" hangingPunct="1"/>
            <a:r>
              <a:rPr lang="nl-NL" smtClean="0"/>
              <a:t>Deze PowerPointpresentatie behoort bij de gelijknamige lesmodule (Groenewoud &amp; de Lange 2012) die is ontwikkeld in het kader van het Zorg-voor-Beter-II project “Implementatie van richtlijnen, handleidingen en protocollen rond Eten &amp; Drinken in de praktijk van verpleeg-, verzorgingshuizen en thuiszorg en in de opleidingen tot verpleegkundige en verzorgende” (ZonMw dossiernummer: 330020032).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B3200F2C-BE14-450E-8BED-F8A185E52A46}" type="slidenum">
              <a:rPr lang="nl-NL" sz="1300" b="0"/>
              <a:pPr algn="r"/>
              <a:t>15</a:t>
            </a:fld>
            <a:endParaRPr lang="nl-NL" sz="13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p:txBody>
          <a:bodyPr/>
          <a:lstStyle/>
          <a:p>
            <a:endParaRPr lang="nl-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39D060B9-BC46-484C-8312-DEECE62D3A6D}" type="slidenum">
              <a:rPr lang="nl-NL" sz="1300" b="0"/>
              <a:pPr algn="r"/>
              <a:t>16</a:t>
            </a:fld>
            <a:endParaRPr lang="nl-NL" sz="1300" b="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p:txBody>
          <a:bodyPr/>
          <a:lstStyle/>
          <a:p>
            <a:r>
              <a:rPr lang="nl-NL" smtClean="0"/>
              <a:t>Voorbeeld(en)?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E6D7BF5E-A5E4-4D73-9090-CB74E3004EB0}" type="slidenum">
              <a:rPr lang="nl-NL" sz="1300" b="0"/>
              <a:pPr algn="r"/>
              <a:t>17</a:t>
            </a:fld>
            <a:endParaRPr lang="nl-NL" sz="1300" b="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p:txBody>
          <a:bodyPr/>
          <a:lstStyle/>
          <a:p>
            <a:r>
              <a:rPr lang="nl-NL" smtClean="0"/>
              <a:t>Voorbeeld(en)?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D007E551-F376-4163-8500-598A031622B1}" type="slidenum">
              <a:rPr lang="nl-NL" sz="1300" b="0"/>
              <a:pPr algn="r"/>
              <a:t>18</a:t>
            </a:fld>
            <a:endParaRPr lang="nl-NL" sz="1300" b="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p:txBody>
          <a:bodyPr/>
          <a:lstStyle/>
          <a:p>
            <a:endParaRPr lang="nl-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jdelijke aanduiding voor dia-afbeelding 1"/>
          <p:cNvSpPr>
            <a:spLocks noGrp="1" noRot="1" noChangeAspect="1" noTextEdit="1"/>
          </p:cNvSpPr>
          <p:nvPr>
            <p:ph type="sldImg"/>
          </p:nvPr>
        </p:nvSpPr>
        <p:spPr>
          <a:ln/>
        </p:spPr>
      </p:sp>
      <p:sp>
        <p:nvSpPr>
          <p:cNvPr id="107523" name="Tijdelijke aanduiding voor notities 2"/>
          <p:cNvSpPr>
            <a:spLocks noGrp="1"/>
          </p:cNvSpPr>
          <p:nvPr>
            <p:ph type="body" idx="1"/>
          </p:nvPr>
        </p:nvSpPr>
        <p:spPr/>
        <p:txBody>
          <a:bodyPr/>
          <a:lstStyle/>
          <a:p>
            <a:endParaRPr lang="nl-NL" smtClean="0"/>
          </a:p>
        </p:txBody>
      </p:sp>
      <p:sp>
        <p:nvSpPr>
          <p:cNvPr id="107524" name="Tijdelijke aanduiding voor dianummer 3"/>
          <p:cNvSpPr txBox="1">
            <a:spLocks noGrp="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261FD920-2361-451E-8A27-A4D094353C0C}" type="slidenum">
              <a:rPr lang="en-US" sz="1300" b="0"/>
              <a:pPr algn="r"/>
              <a:t>19</a:t>
            </a:fld>
            <a:endParaRPr lang="en-US" sz="1300" b="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A8ED557A-463C-4501-A6AB-4BBE70B46A16}" type="slidenum">
              <a:rPr lang="nl-NL" sz="1300" b="0"/>
              <a:pPr algn="r"/>
              <a:t>21</a:t>
            </a:fld>
            <a:endParaRPr lang="nl-NL" sz="1300" b="0"/>
          </a:p>
        </p:txBody>
      </p:sp>
      <p:sp>
        <p:nvSpPr>
          <p:cNvPr id="108547" name="Rectangle 1026"/>
          <p:cNvSpPr>
            <a:spLocks noGrp="1" noRot="1" noChangeAspect="1" noChangeArrowheads="1" noTextEdit="1"/>
          </p:cNvSpPr>
          <p:nvPr>
            <p:ph type="sldImg"/>
          </p:nvPr>
        </p:nvSpPr>
        <p:spPr>
          <a:ln/>
        </p:spPr>
      </p:sp>
      <p:sp>
        <p:nvSpPr>
          <p:cNvPr id="108548" name="Rectangle 1027"/>
          <p:cNvSpPr>
            <a:spLocks noGrp="1" noChangeArrowheads="1"/>
          </p:cNvSpPr>
          <p:nvPr>
            <p:ph type="body" idx="1"/>
          </p:nvPr>
        </p:nvSpPr>
        <p:spPr/>
        <p:txBody>
          <a:bodyPr/>
          <a:lstStyle/>
          <a:p>
            <a:endParaRPr lang="nl-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3875FD34-70DC-40F6-9F1F-0D5625B36117}" type="slidenum">
              <a:rPr lang="nl-NL" sz="1300" b="0"/>
              <a:pPr algn="r"/>
              <a:t>22</a:t>
            </a:fld>
            <a:endParaRPr lang="nl-NL" sz="1300" b="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p:txBody>
          <a:bodyPr/>
          <a:lstStyle/>
          <a:p>
            <a:endParaRPr lang="nl-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DA62780F-650F-45A5-8A4E-BCBFB383290A}" type="slidenum">
              <a:rPr lang="nl-NL" sz="1300" b="0"/>
              <a:pPr algn="r"/>
              <a:t>23</a:t>
            </a:fld>
            <a:endParaRPr lang="nl-NL" sz="1300" b="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p:txBody>
          <a:bodyPr/>
          <a:lstStyle/>
          <a:p>
            <a:endParaRPr lang="nl-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1630D98F-549E-4A3F-B8CD-A90AC85F116B}" type="slidenum">
              <a:rPr lang="nl-NL" sz="1300" b="0"/>
              <a:pPr algn="r"/>
              <a:t>26</a:t>
            </a:fld>
            <a:endParaRPr lang="nl-NL" sz="1300" b="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p:txBody>
          <a:bodyPr/>
          <a:lstStyle/>
          <a:p>
            <a:endParaRPr lang="nl-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2F29AF91-84E1-428C-8B50-5900608F845F}" type="slidenum">
              <a:rPr lang="nl-NL" sz="1300" b="0"/>
              <a:pPr algn="r"/>
              <a:t>27</a:t>
            </a:fld>
            <a:endParaRPr lang="nl-NL" sz="1300" b="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p:txBody>
          <a:bodyPr/>
          <a:lstStyle/>
          <a:p>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6F46D1C0-745E-4CE1-B574-2C729747B20B}" type="slidenum">
              <a:rPr lang="nl-NL" sz="1300" b="0"/>
              <a:pPr algn="r"/>
              <a:t>4</a:t>
            </a:fld>
            <a:endParaRPr lang="nl-NL" sz="1300" b="0"/>
          </a:p>
        </p:txBody>
      </p:sp>
      <p:sp>
        <p:nvSpPr>
          <p:cNvPr id="95235" name="Tijdelijke aanduiding voor dia-afbeelding 1"/>
          <p:cNvSpPr>
            <a:spLocks noGrp="1" noRot="1" noChangeAspect="1" noTextEdit="1"/>
          </p:cNvSpPr>
          <p:nvPr>
            <p:ph type="sldImg"/>
          </p:nvPr>
        </p:nvSpPr>
        <p:spPr>
          <a:ln/>
        </p:spPr>
      </p:sp>
      <p:sp>
        <p:nvSpPr>
          <p:cNvPr id="95236" name="Tijdelijke aanduiding voor notities 2"/>
          <p:cNvSpPr>
            <a:spLocks noGrp="1"/>
          </p:cNvSpPr>
          <p:nvPr>
            <p:ph type="body" idx="1"/>
          </p:nvPr>
        </p:nvSpPr>
        <p:spPr/>
        <p:txBody>
          <a:bodyPr lIns="100254" tIns="50127" rIns="100254" bIns="50127"/>
          <a:lstStyle/>
          <a:p>
            <a:endParaRPr lang="nl-NL" smtClean="0"/>
          </a:p>
        </p:txBody>
      </p:sp>
      <p:sp>
        <p:nvSpPr>
          <p:cNvPr id="95237" name="Tijdelijke aanduiding voor dianummer 3"/>
          <p:cNvSpPr txBox="1">
            <a:spLocks noGrp="1"/>
          </p:cNvSpPr>
          <p:nvPr/>
        </p:nvSpPr>
        <p:spPr bwMode="auto">
          <a:xfrm>
            <a:off x="4022725" y="9720263"/>
            <a:ext cx="307498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254" tIns="50127" rIns="100254" bIns="50127" anchor="b"/>
          <a:lstStyle>
            <a:lvl1pPr defTabSz="987425">
              <a:defRPr sz="2400" b="1">
                <a:solidFill>
                  <a:schemeClr val="tx1"/>
                </a:solidFill>
                <a:latin typeface="Arial" charset="0"/>
                <a:ea typeface="ＭＳ Ｐゴシック" pitchFamily="34" charset="-128"/>
              </a:defRPr>
            </a:lvl1pPr>
            <a:lvl2pPr marL="768350" indent="-295275" defTabSz="987425">
              <a:defRPr sz="2400" b="1">
                <a:solidFill>
                  <a:schemeClr val="tx1"/>
                </a:solidFill>
                <a:latin typeface="Arial" charset="0"/>
                <a:ea typeface="ＭＳ Ｐゴシック" pitchFamily="34" charset="-128"/>
              </a:defRPr>
            </a:lvl2pPr>
            <a:lvl3pPr marL="1182688" indent="-236538" defTabSz="987425">
              <a:defRPr sz="2400" b="1">
                <a:solidFill>
                  <a:schemeClr val="tx1"/>
                </a:solidFill>
                <a:latin typeface="Arial" charset="0"/>
                <a:ea typeface="ＭＳ Ｐゴシック" pitchFamily="34" charset="-128"/>
              </a:defRPr>
            </a:lvl3pPr>
            <a:lvl4pPr marL="1655763" indent="-236538" defTabSz="987425">
              <a:defRPr sz="2400" b="1">
                <a:solidFill>
                  <a:schemeClr val="tx1"/>
                </a:solidFill>
                <a:latin typeface="Arial" charset="0"/>
                <a:ea typeface="ＭＳ Ｐゴシック" pitchFamily="34" charset="-128"/>
              </a:defRPr>
            </a:lvl4pPr>
            <a:lvl5pPr marL="2128838" indent="-236538" defTabSz="987425">
              <a:defRPr sz="2400" b="1">
                <a:solidFill>
                  <a:schemeClr val="tx1"/>
                </a:solidFill>
                <a:latin typeface="Arial" charset="0"/>
                <a:ea typeface="ＭＳ Ｐゴシック" pitchFamily="34" charset="-128"/>
              </a:defRPr>
            </a:lvl5pPr>
            <a:lvl6pPr marL="25860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0DD56303-058A-420F-A553-22C709F55BBB}" type="slidenum">
              <a:rPr lang="nl-NL" sz="1300">
                <a:latin typeface="Arial Unicode MS" pitchFamily="34" charset="-128"/>
                <a:cs typeface="Arial" charset="0"/>
              </a:rPr>
              <a:pPr algn="r"/>
              <a:t>4</a:t>
            </a:fld>
            <a:endParaRPr lang="nl-NL" sz="1300">
              <a:latin typeface="Arial Unicode MS" pitchFamily="34" charset="-128"/>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1191798C-FE53-4508-AC1B-9A485633EF55}" type="slidenum">
              <a:rPr lang="nl-NL" sz="1300" b="0"/>
              <a:pPr algn="r"/>
              <a:t>28</a:t>
            </a:fld>
            <a:endParaRPr lang="nl-NL" sz="1300" b="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p:txBody>
          <a:bodyPr/>
          <a:lstStyle/>
          <a:p>
            <a:endParaRPr lang="nl-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8EA82C12-6743-4DC9-9055-78EF3E13385F}" type="slidenum">
              <a:rPr lang="nl-NL" sz="1300" b="0"/>
              <a:pPr algn="r"/>
              <a:t>30</a:t>
            </a:fld>
            <a:endParaRPr lang="nl-NL" sz="1300" b="0"/>
          </a:p>
        </p:txBody>
      </p:sp>
      <p:sp>
        <p:nvSpPr>
          <p:cNvPr id="114691" name="Tijdelijke aanduiding voor dia-afbeelding 1"/>
          <p:cNvSpPr>
            <a:spLocks noGrp="1" noRot="1" noChangeAspect="1" noTextEdit="1"/>
          </p:cNvSpPr>
          <p:nvPr>
            <p:ph type="sldImg"/>
          </p:nvPr>
        </p:nvSpPr>
        <p:spPr>
          <a:ln/>
        </p:spPr>
      </p:sp>
      <p:sp>
        <p:nvSpPr>
          <p:cNvPr id="114692" name="Tijdelijke aanduiding voor notities 2"/>
          <p:cNvSpPr>
            <a:spLocks noGrp="1"/>
          </p:cNvSpPr>
          <p:nvPr>
            <p:ph type="body" idx="1"/>
          </p:nvPr>
        </p:nvSpPr>
        <p:spPr/>
        <p:txBody>
          <a:bodyPr lIns="95914" tIns="47957" rIns="95914" bIns="47957"/>
          <a:lstStyle/>
          <a:p>
            <a:endParaRPr lang="nl-NL" smtClean="0"/>
          </a:p>
        </p:txBody>
      </p:sp>
      <p:sp>
        <p:nvSpPr>
          <p:cNvPr id="114693" name="Tijdelijke aanduiding voor dianummer 3"/>
          <p:cNvSpPr txBox="1">
            <a:spLocks noGrp="1"/>
          </p:cNvSpPr>
          <p:nvPr/>
        </p:nvSpPr>
        <p:spPr bwMode="auto">
          <a:xfrm>
            <a:off x="4021138" y="9718675"/>
            <a:ext cx="30765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14" tIns="47957" rIns="95914" bIns="47957" anchor="b"/>
          <a:lstStyle>
            <a:lvl1pPr defTabSz="946150">
              <a:defRPr sz="2400" b="1">
                <a:solidFill>
                  <a:schemeClr val="tx1"/>
                </a:solidFill>
                <a:latin typeface="Arial" charset="0"/>
                <a:ea typeface="ＭＳ Ｐゴシック" pitchFamily="34" charset="-128"/>
              </a:defRPr>
            </a:lvl1pPr>
            <a:lvl2pPr marL="768350" indent="-295275" defTabSz="946150">
              <a:defRPr sz="2400" b="1">
                <a:solidFill>
                  <a:schemeClr val="tx1"/>
                </a:solidFill>
                <a:latin typeface="Arial" charset="0"/>
                <a:ea typeface="ＭＳ Ｐゴシック" pitchFamily="34" charset="-128"/>
              </a:defRPr>
            </a:lvl2pPr>
            <a:lvl3pPr marL="1182688" indent="-236538" defTabSz="946150">
              <a:defRPr sz="2400" b="1">
                <a:solidFill>
                  <a:schemeClr val="tx1"/>
                </a:solidFill>
                <a:latin typeface="Arial" charset="0"/>
                <a:ea typeface="ＭＳ Ｐゴシック" pitchFamily="34" charset="-128"/>
              </a:defRPr>
            </a:lvl3pPr>
            <a:lvl4pPr marL="1655763" indent="-236538" defTabSz="946150">
              <a:defRPr sz="2400" b="1">
                <a:solidFill>
                  <a:schemeClr val="tx1"/>
                </a:solidFill>
                <a:latin typeface="Arial" charset="0"/>
                <a:ea typeface="ＭＳ Ｐゴシック" pitchFamily="34" charset="-128"/>
              </a:defRPr>
            </a:lvl4pPr>
            <a:lvl5pPr marL="2128838" indent="-236538" defTabSz="946150">
              <a:defRPr sz="2400" b="1">
                <a:solidFill>
                  <a:schemeClr val="tx1"/>
                </a:solidFill>
                <a:latin typeface="Arial" charset="0"/>
                <a:ea typeface="ＭＳ Ｐゴシック" pitchFamily="34" charset="-128"/>
              </a:defRPr>
            </a:lvl5pPr>
            <a:lvl6pPr marL="2586038" indent="-236538" defTabSz="94615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4615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4615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4615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F87218E4-6030-40C0-AAFF-6946B6CF4C36}" type="slidenum">
              <a:rPr lang="nl-NL" sz="1200">
                <a:latin typeface="Arial Unicode MS" pitchFamily="34" charset="-128"/>
                <a:cs typeface="Arial" charset="0"/>
              </a:rPr>
              <a:pPr algn="r"/>
              <a:t>30</a:t>
            </a:fld>
            <a:endParaRPr lang="nl-NL" sz="1200">
              <a:latin typeface="Arial Unicode MS" pitchFamily="34" charset="-128"/>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jdelijke aanduiding voor dia-afbeelding 1"/>
          <p:cNvSpPr>
            <a:spLocks noGrp="1" noRot="1" noChangeAspect="1" noTextEdit="1"/>
          </p:cNvSpPr>
          <p:nvPr>
            <p:ph type="sldImg"/>
          </p:nvPr>
        </p:nvSpPr>
        <p:spPr>
          <a:ln/>
        </p:spPr>
      </p:sp>
      <p:sp>
        <p:nvSpPr>
          <p:cNvPr id="115715" name="Tijdelijke aanduiding voor notities 2"/>
          <p:cNvSpPr>
            <a:spLocks noGrp="1"/>
          </p:cNvSpPr>
          <p:nvPr>
            <p:ph type="body" idx="1"/>
          </p:nvPr>
        </p:nvSpPr>
        <p:spPr/>
        <p:txBody>
          <a:bodyPr/>
          <a:lstStyle/>
          <a:p>
            <a:r>
              <a:rPr lang="nl-NL" dirty="0" smtClean="0"/>
              <a:t>Bron: http://www.zzpclientagenda.nl/Draaiboek/Fase%202%20Analyse/6.Stappenplan%20Uitvoeren%20nulmeting.xls (31 januari 2012)</a:t>
            </a:r>
          </a:p>
        </p:txBody>
      </p:sp>
      <p:sp>
        <p:nvSpPr>
          <p:cNvPr id="115716" name="Tijdelijke aanduiding voor dianummer 3"/>
          <p:cNvSpPr>
            <a:spLocks noGrp="1"/>
          </p:cNvSpPr>
          <p:nvPr>
            <p:ph type="sldNum" sz="quarter" idx="5"/>
          </p:nvPr>
        </p:nvSpPr>
        <p:spPr/>
        <p:txBody>
          <a:bodyPr/>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fld id="{C16974AF-DB88-4E0C-8547-F8687EACDC18}" type="slidenum">
              <a:rPr lang="en-US" sz="1300" b="0"/>
              <a:pPr/>
              <a:t>31</a:t>
            </a:fld>
            <a:endParaRPr lang="en-US" sz="1300" b="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50C49CFE-BD58-4FB9-9DF7-C270EAA823B5}" type="slidenum">
              <a:rPr lang="nl-NL" sz="1300" b="0"/>
              <a:pPr algn="r"/>
              <a:t>33</a:t>
            </a:fld>
            <a:endParaRPr lang="nl-NL" sz="1300" b="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p:txBody>
          <a:bodyPr/>
          <a:lstStyle/>
          <a:p>
            <a:pPr eaLnBrk="1" hangingPunct="1"/>
            <a:endParaRPr lang="nl-N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25D946F2-5C11-40D2-9C78-25B1389F58DD}" type="slidenum">
              <a:rPr lang="nl-NL" sz="1300" b="0"/>
              <a:pPr algn="r"/>
              <a:t>34</a:t>
            </a:fld>
            <a:endParaRPr lang="nl-NL" sz="1300" b="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p:txBody>
          <a:bodyPr/>
          <a:lstStyle/>
          <a:p>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jdelijke aanduiding voor dia-afbeelding 1"/>
          <p:cNvSpPr>
            <a:spLocks noGrp="1" noRot="1" noChangeAspect="1" noTextEdit="1"/>
          </p:cNvSpPr>
          <p:nvPr>
            <p:ph type="sldImg"/>
          </p:nvPr>
        </p:nvSpPr>
        <p:spPr>
          <a:ln/>
        </p:spPr>
      </p:sp>
      <p:sp>
        <p:nvSpPr>
          <p:cNvPr id="118787" name="Tijdelijke aanduiding voor notities 2"/>
          <p:cNvSpPr>
            <a:spLocks noGrp="1"/>
          </p:cNvSpPr>
          <p:nvPr>
            <p:ph type="body" idx="1"/>
          </p:nvPr>
        </p:nvSpPr>
        <p:spPr/>
        <p:txBody>
          <a:bodyPr/>
          <a:lstStyle/>
          <a:p>
            <a:endParaRPr lang="nl-NL" smtClean="0"/>
          </a:p>
        </p:txBody>
      </p:sp>
      <p:sp>
        <p:nvSpPr>
          <p:cNvPr id="118788" name="Tijdelijke aanduiding voor dianummer 3"/>
          <p:cNvSpPr txBox="1">
            <a:spLocks noGrp="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B8DC8EED-3BE9-4518-98FB-750959B57016}" type="slidenum">
              <a:rPr lang="en-US" sz="1300" b="0"/>
              <a:pPr algn="r"/>
              <a:t>35</a:t>
            </a:fld>
            <a:endParaRPr lang="en-US" sz="1300" b="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jdelijke aanduiding voor dia-afbeelding 1"/>
          <p:cNvSpPr>
            <a:spLocks noGrp="1" noRot="1" noChangeAspect="1" noTextEdit="1"/>
          </p:cNvSpPr>
          <p:nvPr>
            <p:ph type="sldImg"/>
          </p:nvPr>
        </p:nvSpPr>
        <p:spPr>
          <a:ln/>
        </p:spPr>
      </p:sp>
      <p:sp>
        <p:nvSpPr>
          <p:cNvPr id="119811" name="Tijdelijke aanduiding voor notities 2"/>
          <p:cNvSpPr>
            <a:spLocks noGrp="1"/>
          </p:cNvSpPr>
          <p:nvPr>
            <p:ph type="body" idx="1"/>
          </p:nvPr>
        </p:nvSpPr>
        <p:spPr/>
        <p:txBody>
          <a:bodyPr/>
          <a:lstStyle/>
          <a:p>
            <a:pPr eaLnBrk="1" hangingPunct="1"/>
            <a:r>
              <a:rPr lang="nl-NL" smtClean="0"/>
              <a:t>De beïnvloedende factoren zijn de factoren die het verloop van een implementatieproces beïnvloeden.</a:t>
            </a:r>
          </a:p>
          <a:p>
            <a:pPr eaLnBrk="1" hangingPunct="1"/>
            <a:endParaRPr lang="nl-NL" smtClean="0"/>
          </a:p>
          <a:p>
            <a:pPr eaLnBrk="1" hangingPunct="1"/>
            <a:r>
              <a:rPr lang="nl-NL" smtClean="0"/>
              <a:t>Een groot aantal factoren zowel belemmerend als bevorderend spelen een rol bij het proces van verandering. Ze kunnen de werking van een implementatieproces versterken of verzwakken. </a:t>
            </a:r>
          </a:p>
          <a:p>
            <a:pPr eaLnBrk="1" hangingPunct="1"/>
            <a:r>
              <a:rPr lang="nl-NL" smtClean="0"/>
              <a:t>Inzicht in deze factoren is van essentieel belang om precies te weten welke implementatiestrategieën moeten worden gekozen.</a:t>
            </a:r>
          </a:p>
          <a:p>
            <a:pPr eaLnBrk="1" hangingPunct="1"/>
            <a:r>
              <a:rPr lang="nl-NL" smtClean="0"/>
              <a:t>Dat betekent dat je eerst de huidige stand van zaken moet inventariseren.</a:t>
            </a:r>
          </a:p>
          <a:p>
            <a:endParaRPr lang="nl-NL" smtClean="0"/>
          </a:p>
        </p:txBody>
      </p:sp>
      <p:sp>
        <p:nvSpPr>
          <p:cNvPr id="119812" name="Tijdelijke aanduiding voor dianummer 3"/>
          <p:cNvSpPr txBox="1">
            <a:spLocks noGrp="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3B3DF016-044B-4904-B99E-AB53FA91A63E}" type="slidenum">
              <a:rPr lang="en-US" sz="1300" b="0"/>
              <a:pPr algn="r"/>
              <a:t>36</a:t>
            </a:fld>
            <a:endParaRPr lang="en-US" sz="1300" b="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43AFF3FE-AE59-4181-A2D3-626ECE34E3A5}" type="slidenum">
              <a:rPr lang="nl-NL" sz="1300" b="0"/>
              <a:pPr algn="r"/>
              <a:t>37</a:t>
            </a:fld>
            <a:endParaRPr lang="nl-NL" sz="1300" b="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p:txBody>
          <a:bodyPr/>
          <a:lstStyle/>
          <a:p>
            <a:pPr eaLnBrk="1" hangingPunct="1"/>
            <a:r>
              <a:rPr lang="nl-NL" smtClean="0"/>
              <a:t>Breng alle mogelijke partijen en betrokkenen in kaart die met je implementatietraject te maken hebben.</a:t>
            </a:r>
          </a:p>
          <a:p>
            <a:pPr eaLnBrk="1" hangingPunct="1"/>
            <a:r>
              <a:rPr lang="nl-NL" smtClean="0"/>
              <a:t>Zie opdracht mindmapping implementatie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nl-NL" smtClean="0"/>
              <a:t>Grol &amp; Wensing (2011), p.144-146.</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B4A7E71B-1AFE-4B7C-8F3E-CEDC6458EA75}" type="slidenum">
              <a:rPr lang="nl-NL" sz="1300" b="0"/>
              <a:pPr algn="r"/>
              <a:t>40</a:t>
            </a:fld>
            <a:endParaRPr lang="nl-NL" sz="1300" b="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p:txBody>
          <a:bodyPr/>
          <a:lstStyle/>
          <a:p>
            <a:pPr eaLnBrk="1" hangingPunct="1"/>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9759CEF5-8493-4DA5-AADB-91D4B9C02379}" type="slidenum">
              <a:rPr lang="nl-NL" sz="1300" b="0"/>
              <a:pPr algn="r"/>
              <a:t>5</a:t>
            </a:fld>
            <a:endParaRPr lang="nl-NL" sz="1300" b="0"/>
          </a:p>
        </p:txBody>
      </p:sp>
      <p:sp>
        <p:nvSpPr>
          <p:cNvPr id="96259" name="Tijdelijke aanduiding voor dia-afbeelding 1"/>
          <p:cNvSpPr>
            <a:spLocks noGrp="1" noRot="1" noChangeAspect="1" noTextEdit="1"/>
          </p:cNvSpPr>
          <p:nvPr>
            <p:ph type="sldImg"/>
          </p:nvPr>
        </p:nvSpPr>
        <p:spPr>
          <a:ln/>
        </p:spPr>
      </p:sp>
      <p:sp>
        <p:nvSpPr>
          <p:cNvPr id="96260" name="Tijdelijke aanduiding voor notities 2"/>
          <p:cNvSpPr>
            <a:spLocks noGrp="1"/>
          </p:cNvSpPr>
          <p:nvPr>
            <p:ph type="body" idx="1"/>
          </p:nvPr>
        </p:nvSpPr>
        <p:spPr/>
        <p:txBody>
          <a:bodyPr lIns="100254" tIns="50127" rIns="100254" bIns="50127"/>
          <a:lstStyle/>
          <a:p>
            <a:endParaRPr lang="nl-NL" smtClean="0"/>
          </a:p>
        </p:txBody>
      </p:sp>
      <p:sp>
        <p:nvSpPr>
          <p:cNvPr id="96261" name="Tijdelijke aanduiding voor dianummer 3"/>
          <p:cNvSpPr txBox="1">
            <a:spLocks noGrp="1"/>
          </p:cNvSpPr>
          <p:nvPr/>
        </p:nvSpPr>
        <p:spPr bwMode="auto">
          <a:xfrm>
            <a:off x="4022725" y="9720263"/>
            <a:ext cx="307498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254" tIns="50127" rIns="100254" bIns="50127" anchor="b"/>
          <a:lstStyle>
            <a:lvl1pPr defTabSz="987425">
              <a:defRPr sz="2400" b="1">
                <a:solidFill>
                  <a:schemeClr val="tx1"/>
                </a:solidFill>
                <a:latin typeface="Arial" charset="0"/>
                <a:ea typeface="ＭＳ Ｐゴシック" pitchFamily="34" charset="-128"/>
              </a:defRPr>
            </a:lvl1pPr>
            <a:lvl2pPr marL="768350" indent="-295275" defTabSz="987425">
              <a:defRPr sz="2400" b="1">
                <a:solidFill>
                  <a:schemeClr val="tx1"/>
                </a:solidFill>
                <a:latin typeface="Arial" charset="0"/>
                <a:ea typeface="ＭＳ Ｐゴシック" pitchFamily="34" charset="-128"/>
              </a:defRPr>
            </a:lvl2pPr>
            <a:lvl3pPr marL="1182688" indent="-236538" defTabSz="987425">
              <a:defRPr sz="2400" b="1">
                <a:solidFill>
                  <a:schemeClr val="tx1"/>
                </a:solidFill>
                <a:latin typeface="Arial" charset="0"/>
                <a:ea typeface="ＭＳ Ｐゴシック" pitchFamily="34" charset="-128"/>
              </a:defRPr>
            </a:lvl3pPr>
            <a:lvl4pPr marL="1655763" indent="-236538" defTabSz="987425">
              <a:defRPr sz="2400" b="1">
                <a:solidFill>
                  <a:schemeClr val="tx1"/>
                </a:solidFill>
                <a:latin typeface="Arial" charset="0"/>
                <a:ea typeface="ＭＳ Ｐゴシック" pitchFamily="34" charset="-128"/>
              </a:defRPr>
            </a:lvl4pPr>
            <a:lvl5pPr marL="2128838" indent="-236538" defTabSz="987425">
              <a:defRPr sz="2400" b="1">
                <a:solidFill>
                  <a:schemeClr val="tx1"/>
                </a:solidFill>
                <a:latin typeface="Arial" charset="0"/>
                <a:ea typeface="ＭＳ Ｐゴシック" pitchFamily="34" charset="-128"/>
              </a:defRPr>
            </a:lvl5pPr>
            <a:lvl6pPr marL="25860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0A08372A-48BC-4F34-8A20-215C3B8E1EB9}" type="slidenum">
              <a:rPr lang="nl-NL" sz="1300">
                <a:latin typeface="Arial Unicode MS" pitchFamily="34" charset="-128"/>
                <a:cs typeface="Arial" charset="0"/>
              </a:rPr>
              <a:pPr algn="r"/>
              <a:t>5</a:t>
            </a:fld>
            <a:endParaRPr lang="nl-NL" sz="1300">
              <a:latin typeface="Arial Unicode MS" pitchFamily="34" charset="-128"/>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87425">
              <a:defRPr sz="2400" b="1">
                <a:solidFill>
                  <a:schemeClr val="tx1"/>
                </a:solidFill>
                <a:latin typeface="Arial" charset="0"/>
                <a:ea typeface="ＭＳ Ｐゴシック" pitchFamily="34" charset="-128"/>
              </a:defRPr>
            </a:lvl1pPr>
            <a:lvl2pPr marL="768350" indent="-295275" defTabSz="987425">
              <a:defRPr sz="2400" b="1">
                <a:solidFill>
                  <a:schemeClr val="tx1"/>
                </a:solidFill>
                <a:latin typeface="Arial" charset="0"/>
                <a:ea typeface="ＭＳ Ｐゴシック" pitchFamily="34" charset="-128"/>
              </a:defRPr>
            </a:lvl2pPr>
            <a:lvl3pPr marL="1182688" indent="-236538" defTabSz="987425">
              <a:defRPr sz="2400" b="1">
                <a:solidFill>
                  <a:schemeClr val="tx1"/>
                </a:solidFill>
                <a:latin typeface="Arial" charset="0"/>
                <a:ea typeface="ＭＳ Ｐゴシック" pitchFamily="34" charset="-128"/>
              </a:defRPr>
            </a:lvl3pPr>
            <a:lvl4pPr marL="1655763" indent="-236538" defTabSz="987425">
              <a:defRPr sz="2400" b="1">
                <a:solidFill>
                  <a:schemeClr val="tx1"/>
                </a:solidFill>
                <a:latin typeface="Arial" charset="0"/>
                <a:ea typeface="ＭＳ Ｐゴシック" pitchFamily="34" charset="-128"/>
              </a:defRPr>
            </a:lvl4pPr>
            <a:lvl5pPr marL="2128838" indent="-236538" defTabSz="987425">
              <a:defRPr sz="2400" b="1">
                <a:solidFill>
                  <a:schemeClr val="tx1"/>
                </a:solidFill>
                <a:latin typeface="Arial" charset="0"/>
                <a:ea typeface="ＭＳ Ｐゴシック" pitchFamily="34" charset="-128"/>
              </a:defRPr>
            </a:lvl5pPr>
            <a:lvl6pPr marL="25860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7CF8DB94-88F8-4F17-96AB-AF61CA731509}" type="slidenum">
              <a:rPr lang="nl-NL" sz="1300" b="0"/>
              <a:pPr algn="r"/>
              <a:t>42</a:t>
            </a:fld>
            <a:endParaRPr lang="nl-NL" sz="1300" b="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87425">
              <a:defRPr sz="2400" b="1">
                <a:solidFill>
                  <a:schemeClr val="tx1"/>
                </a:solidFill>
                <a:latin typeface="Arial" charset="0"/>
                <a:ea typeface="ＭＳ Ｐゴシック" pitchFamily="34" charset="-128"/>
              </a:defRPr>
            </a:lvl1pPr>
            <a:lvl2pPr marL="768350" indent="-295275" defTabSz="987425">
              <a:defRPr sz="2400" b="1">
                <a:solidFill>
                  <a:schemeClr val="tx1"/>
                </a:solidFill>
                <a:latin typeface="Arial" charset="0"/>
                <a:ea typeface="ＭＳ Ｐゴシック" pitchFamily="34" charset="-128"/>
              </a:defRPr>
            </a:lvl2pPr>
            <a:lvl3pPr marL="1182688" indent="-236538" defTabSz="987425">
              <a:defRPr sz="2400" b="1">
                <a:solidFill>
                  <a:schemeClr val="tx1"/>
                </a:solidFill>
                <a:latin typeface="Arial" charset="0"/>
                <a:ea typeface="ＭＳ Ｐゴシック" pitchFamily="34" charset="-128"/>
              </a:defRPr>
            </a:lvl3pPr>
            <a:lvl4pPr marL="1655763" indent="-236538" defTabSz="987425">
              <a:defRPr sz="2400" b="1">
                <a:solidFill>
                  <a:schemeClr val="tx1"/>
                </a:solidFill>
                <a:latin typeface="Arial" charset="0"/>
                <a:ea typeface="ＭＳ Ｐゴシック" pitchFamily="34" charset="-128"/>
              </a:defRPr>
            </a:lvl4pPr>
            <a:lvl5pPr marL="2128838" indent="-236538" defTabSz="987425">
              <a:defRPr sz="2400" b="1">
                <a:solidFill>
                  <a:schemeClr val="tx1"/>
                </a:solidFill>
                <a:latin typeface="Arial" charset="0"/>
                <a:ea typeface="ＭＳ Ｐゴシック" pitchFamily="34" charset="-128"/>
              </a:defRPr>
            </a:lvl5pPr>
            <a:lvl6pPr marL="25860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BA934C2C-F3BC-4992-A254-AC41CAD6A285}" type="slidenum">
              <a:rPr lang="nl-NL" sz="1300" b="0"/>
              <a:pPr algn="r"/>
              <a:t>43</a:t>
            </a:fld>
            <a:endParaRPr lang="nl-NL" sz="1300" b="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p:txBody>
          <a:bodyPr/>
          <a:lstStyle/>
          <a:p>
            <a:pPr eaLnBrk="1" hangingPunct="1"/>
            <a:endParaRPr lang="nl-NL"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jdelijke aanduiding voor dia-afbeelding 1"/>
          <p:cNvSpPr>
            <a:spLocks noGrp="1" noRot="1" noChangeAspect="1" noTextEdit="1"/>
          </p:cNvSpPr>
          <p:nvPr>
            <p:ph type="sldImg"/>
          </p:nvPr>
        </p:nvSpPr>
        <p:spPr>
          <a:ln/>
        </p:spPr>
      </p:sp>
      <p:sp>
        <p:nvSpPr>
          <p:cNvPr id="124931" name="Tijdelijke aanduiding voor notities 2"/>
          <p:cNvSpPr>
            <a:spLocks noGrp="1"/>
          </p:cNvSpPr>
          <p:nvPr>
            <p:ph type="body" idx="1"/>
          </p:nvPr>
        </p:nvSpPr>
        <p:spPr/>
        <p:txBody>
          <a:bodyPr/>
          <a:lstStyle/>
          <a:p>
            <a:endParaRPr lang="nl-NL" smtClean="0"/>
          </a:p>
        </p:txBody>
      </p:sp>
      <p:sp>
        <p:nvSpPr>
          <p:cNvPr id="124932" name="Tijdelijke aanduiding voor dianummer 3"/>
          <p:cNvSpPr txBox="1">
            <a:spLocks noGrp="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8D341F70-72A0-4CE0-8AB8-712BF2DC8DA1}" type="slidenum">
              <a:rPr lang="en-US" sz="1300" b="0"/>
              <a:pPr algn="r"/>
              <a:t>44</a:t>
            </a:fld>
            <a:endParaRPr lang="en-US" sz="1300" b="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jdelijke aanduiding voor dia-afbeelding 1"/>
          <p:cNvSpPr>
            <a:spLocks noGrp="1" noRot="1" noChangeAspect="1" noTextEdit="1"/>
          </p:cNvSpPr>
          <p:nvPr>
            <p:ph type="sldImg"/>
          </p:nvPr>
        </p:nvSpPr>
        <p:spPr>
          <a:ln/>
        </p:spPr>
      </p:sp>
      <p:sp>
        <p:nvSpPr>
          <p:cNvPr id="125955" name="Tijdelijke aanduiding voor notities 2"/>
          <p:cNvSpPr>
            <a:spLocks noGrp="1"/>
          </p:cNvSpPr>
          <p:nvPr>
            <p:ph type="body" idx="1"/>
          </p:nvPr>
        </p:nvSpPr>
        <p:spPr/>
        <p:txBody>
          <a:bodyPr/>
          <a:lstStyle/>
          <a:p>
            <a:endParaRPr lang="nl-NL" smtClean="0"/>
          </a:p>
        </p:txBody>
      </p:sp>
      <p:sp>
        <p:nvSpPr>
          <p:cNvPr id="125956" name="Tijdelijke aanduiding voor dianummer 3"/>
          <p:cNvSpPr txBox="1">
            <a:spLocks noGrp="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748798CA-23A3-4200-8F60-528024EB870D}" type="slidenum">
              <a:rPr lang="en-US" sz="1300" b="0"/>
              <a:pPr algn="r"/>
              <a:t>45</a:t>
            </a:fld>
            <a:endParaRPr lang="en-US" sz="1300" b="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D74AA564-48B7-48BA-988F-D65A0DB8FA7C}" type="slidenum">
              <a:rPr lang="nl-NL" sz="1300" b="0"/>
              <a:pPr algn="r"/>
              <a:t>46</a:t>
            </a:fld>
            <a:endParaRPr lang="nl-NL" sz="1300" b="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p:txBody>
          <a:bodyPr/>
          <a:lstStyle/>
          <a:p>
            <a:pPr eaLnBrk="1" hangingPunct="1"/>
            <a:endParaRPr lang="nl-NL"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jdelijke aanduiding voor dia-afbeelding 1"/>
          <p:cNvSpPr>
            <a:spLocks noGrp="1" noRot="1" noChangeAspect="1" noTextEdit="1"/>
          </p:cNvSpPr>
          <p:nvPr>
            <p:ph type="sldImg"/>
          </p:nvPr>
        </p:nvSpPr>
        <p:spPr>
          <a:ln/>
        </p:spPr>
      </p:sp>
      <p:sp>
        <p:nvSpPr>
          <p:cNvPr id="128003" name="Tijdelijke aanduiding voor notities 2"/>
          <p:cNvSpPr>
            <a:spLocks noGrp="1"/>
          </p:cNvSpPr>
          <p:nvPr>
            <p:ph type="body" idx="1"/>
          </p:nvPr>
        </p:nvSpPr>
        <p:spPr/>
        <p:txBody>
          <a:bodyPr/>
          <a:lstStyle/>
          <a:p>
            <a:pPr eaLnBrk="1" hangingPunct="1"/>
            <a:endParaRPr lang="nl-NL" smtClean="0"/>
          </a:p>
          <a:p>
            <a:pPr eaLnBrk="1" hangingPunct="1"/>
            <a:r>
              <a:rPr lang="nl-NL" b="1" smtClean="0"/>
              <a:t>Oorspronkelijke opsomming</a:t>
            </a:r>
            <a:r>
              <a:rPr lang="nl-NL" smtClean="0"/>
              <a:t> (o.b.v. </a:t>
            </a:r>
            <a:r>
              <a:rPr lang="en-US" smtClean="0">
                <a:solidFill>
                  <a:srgbClr val="006AB0"/>
                </a:solidFill>
              </a:rPr>
              <a:t>Plas M, Wensing M. 2006 Begrippenkader voor implementatiestrategieën en beinvloedende factoren bij implementatie in de gezondheidszorg. Nijmegen UMC St Radboud afdeling Kwaliteit van Zorg (WOK)):</a:t>
            </a:r>
            <a:endParaRPr lang="nl-NL" b="1" smtClean="0"/>
          </a:p>
          <a:p>
            <a:pPr>
              <a:buFontTx/>
              <a:buChar char="•"/>
            </a:pPr>
            <a:r>
              <a:rPr lang="en-US" smtClean="0">
                <a:cs typeface="Times New Roman" pitchFamily="18" charset="0"/>
              </a:rPr>
              <a:t>Innovatie</a:t>
            </a:r>
          </a:p>
          <a:p>
            <a:pPr>
              <a:buFontTx/>
              <a:buChar char="•"/>
            </a:pPr>
            <a:r>
              <a:rPr lang="en-US" smtClean="0">
                <a:cs typeface="Arial" charset="0"/>
              </a:rPr>
              <a:t>Zorgverlener</a:t>
            </a:r>
          </a:p>
          <a:p>
            <a:pPr>
              <a:buFontTx/>
              <a:buChar char="•"/>
            </a:pPr>
            <a:r>
              <a:rPr lang="en-US" smtClean="0">
                <a:cs typeface="Arial" charset="0"/>
              </a:rPr>
              <a:t>Team </a:t>
            </a:r>
          </a:p>
          <a:p>
            <a:pPr>
              <a:buFontTx/>
              <a:buChar char="•"/>
            </a:pPr>
            <a:r>
              <a:rPr lang="en-US" smtClean="0">
                <a:cs typeface="Arial" charset="0"/>
              </a:rPr>
              <a:t>Patiënt/bewoner </a:t>
            </a:r>
          </a:p>
          <a:p>
            <a:pPr>
              <a:buFontTx/>
              <a:buChar char="•"/>
            </a:pPr>
            <a:r>
              <a:rPr lang="en-US" smtClean="0"/>
              <a:t>Organisatie </a:t>
            </a:r>
          </a:p>
          <a:p>
            <a:pPr>
              <a:buFontTx/>
              <a:buChar char="•"/>
            </a:pPr>
            <a:r>
              <a:rPr lang="en-US" smtClean="0"/>
              <a:t>Aandachtsvelder </a:t>
            </a:r>
          </a:p>
          <a:p>
            <a:endParaRPr lang="nl-NL" smtClean="0"/>
          </a:p>
        </p:txBody>
      </p:sp>
      <p:sp>
        <p:nvSpPr>
          <p:cNvPr id="128004" name="Tijdelijke aanduiding voor dianummer 3"/>
          <p:cNvSpPr txBox="1">
            <a:spLocks noGrp="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744405D8-0FD0-40CC-9CED-5475D746CA6D}" type="slidenum">
              <a:rPr lang="en-US" sz="1300" b="0"/>
              <a:pPr algn="r"/>
              <a:t>48</a:t>
            </a:fld>
            <a:endParaRPr lang="en-US" sz="1300" b="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r>
              <a:rPr lang="nl-NL" smtClean="0"/>
              <a:t>Bron: Schuringa (2007), p.60-61.</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jdelijke aanduiding voor dia-afbeelding 1"/>
          <p:cNvSpPr>
            <a:spLocks noGrp="1" noRot="1" noChangeAspect="1" noTextEdit="1"/>
          </p:cNvSpPr>
          <p:nvPr>
            <p:ph type="sldImg"/>
          </p:nvPr>
        </p:nvSpPr>
        <p:spPr>
          <a:ln/>
        </p:spPr>
      </p:sp>
      <p:sp>
        <p:nvSpPr>
          <p:cNvPr id="131075" name="Tijdelijke aanduiding voor notities 2"/>
          <p:cNvSpPr>
            <a:spLocks noGrp="1"/>
          </p:cNvSpPr>
          <p:nvPr>
            <p:ph type="body" idx="1"/>
          </p:nvPr>
        </p:nvSpPr>
        <p:spPr/>
        <p:txBody>
          <a:bodyPr lIns="99021" tIns="49511" rIns="99021" bIns="49511"/>
          <a:lstStyle/>
          <a:p>
            <a:pPr eaLnBrk="1" hangingPunct="1"/>
            <a:endParaRPr lang="nl-NL" smtClean="0"/>
          </a:p>
        </p:txBody>
      </p:sp>
      <p:sp>
        <p:nvSpPr>
          <p:cNvPr id="131076" name="Tijdelijke aanduiding voor dianummer 3"/>
          <p:cNvSpPr txBox="1">
            <a:spLocks noGrp="1"/>
          </p:cNvSpPr>
          <p:nvPr/>
        </p:nvSpPr>
        <p:spPr bwMode="auto">
          <a:xfrm>
            <a:off x="4022725" y="9721850"/>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21" tIns="49511" rIns="99021" bIns="49511" anchor="b"/>
          <a:lstStyle>
            <a:lvl1pPr defTabSz="987425">
              <a:defRPr sz="2400" b="1">
                <a:solidFill>
                  <a:schemeClr val="tx1"/>
                </a:solidFill>
                <a:latin typeface="Arial" charset="0"/>
                <a:ea typeface="ＭＳ Ｐゴシック" pitchFamily="34" charset="-128"/>
              </a:defRPr>
            </a:lvl1pPr>
            <a:lvl2pPr marL="768350" indent="-295275" defTabSz="987425">
              <a:defRPr sz="2400" b="1">
                <a:solidFill>
                  <a:schemeClr val="tx1"/>
                </a:solidFill>
                <a:latin typeface="Arial" charset="0"/>
                <a:ea typeface="ＭＳ Ｐゴシック" pitchFamily="34" charset="-128"/>
              </a:defRPr>
            </a:lvl2pPr>
            <a:lvl3pPr marL="1182688" indent="-236538" defTabSz="987425">
              <a:defRPr sz="2400" b="1">
                <a:solidFill>
                  <a:schemeClr val="tx1"/>
                </a:solidFill>
                <a:latin typeface="Arial" charset="0"/>
                <a:ea typeface="ＭＳ Ｐゴシック" pitchFamily="34" charset="-128"/>
              </a:defRPr>
            </a:lvl3pPr>
            <a:lvl4pPr marL="1655763" indent="-236538" defTabSz="987425">
              <a:defRPr sz="2400" b="1">
                <a:solidFill>
                  <a:schemeClr val="tx1"/>
                </a:solidFill>
                <a:latin typeface="Arial" charset="0"/>
                <a:ea typeface="ＭＳ Ｐゴシック" pitchFamily="34" charset="-128"/>
              </a:defRPr>
            </a:lvl4pPr>
            <a:lvl5pPr marL="2128838" indent="-236538" defTabSz="987425">
              <a:defRPr sz="2400" b="1">
                <a:solidFill>
                  <a:schemeClr val="tx1"/>
                </a:solidFill>
                <a:latin typeface="Arial" charset="0"/>
                <a:ea typeface="ＭＳ Ｐゴシック" pitchFamily="34" charset="-128"/>
              </a:defRPr>
            </a:lvl5pPr>
            <a:lvl6pPr marL="25860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F96A0405-1A68-416A-A5CD-69EC9358D7BA}" type="slidenum">
              <a:rPr lang="nl-NL" sz="1300">
                <a:latin typeface="Arial Unicode MS" pitchFamily="34" charset="-128"/>
              </a:rPr>
              <a:pPr algn="r"/>
              <a:t>56</a:t>
            </a:fld>
            <a:endParaRPr lang="nl-NL" sz="1300">
              <a:latin typeface="Arial Unicode MS"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nl-NL" smtClean="0"/>
              <a:t>Grol &amp; Wensing (2011), box 10.5, p.290.</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jdelijke aanduiding voor dia-afbeelding 1"/>
          <p:cNvSpPr>
            <a:spLocks noGrp="1" noRot="1" noChangeAspect="1" noTextEdit="1"/>
          </p:cNvSpPr>
          <p:nvPr>
            <p:ph type="sldImg"/>
          </p:nvPr>
        </p:nvSpPr>
        <p:spPr>
          <a:ln/>
        </p:spPr>
      </p:sp>
      <p:sp>
        <p:nvSpPr>
          <p:cNvPr id="133123" name="Tijdelijke aanduiding voor notities 2"/>
          <p:cNvSpPr>
            <a:spLocks noGrp="1"/>
          </p:cNvSpPr>
          <p:nvPr>
            <p:ph type="body" idx="1"/>
          </p:nvPr>
        </p:nvSpPr>
        <p:spPr/>
        <p:txBody>
          <a:bodyPr lIns="99021" tIns="49511" rIns="99021" bIns="49511"/>
          <a:lstStyle/>
          <a:p>
            <a:pPr eaLnBrk="1" hangingPunct="1"/>
            <a:r>
              <a:rPr lang="nl-NL" smtClean="0"/>
              <a:t>Grol &amp; Wensing (2011), p.303, p.451.</a:t>
            </a:r>
          </a:p>
        </p:txBody>
      </p:sp>
      <p:sp>
        <p:nvSpPr>
          <p:cNvPr id="133124" name="Tijdelijke aanduiding voor dianummer 3"/>
          <p:cNvSpPr txBox="1">
            <a:spLocks noGrp="1"/>
          </p:cNvSpPr>
          <p:nvPr/>
        </p:nvSpPr>
        <p:spPr bwMode="auto">
          <a:xfrm>
            <a:off x="4022725" y="9721850"/>
            <a:ext cx="3074988"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21" tIns="49511" rIns="99021" bIns="49511" anchor="b"/>
          <a:lstStyle>
            <a:lvl1pPr defTabSz="987425">
              <a:defRPr sz="2400" b="1">
                <a:solidFill>
                  <a:schemeClr val="tx1"/>
                </a:solidFill>
                <a:latin typeface="Arial" charset="0"/>
                <a:ea typeface="ＭＳ Ｐゴシック" pitchFamily="34" charset="-128"/>
              </a:defRPr>
            </a:lvl1pPr>
            <a:lvl2pPr marL="768350" indent="-295275" defTabSz="987425">
              <a:defRPr sz="2400" b="1">
                <a:solidFill>
                  <a:schemeClr val="tx1"/>
                </a:solidFill>
                <a:latin typeface="Arial" charset="0"/>
                <a:ea typeface="ＭＳ Ｐゴシック" pitchFamily="34" charset="-128"/>
              </a:defRPr>
            </a:lvl2pPr>
            <a:lvl3pPr marL="1182688" indent="-236538" defTabSz="987425">
              <a:defRPr sz="2400" b="1">
                <a:solidFill>
                  <a:schemeClr val="tx1"/>
                </a:solidFill>
                <a:latin typeface="Arial" charset="0"/>
                <a:ea typeface="ＭＳ Ｐゴシック" pitchFamily="34" charset="-128"/>
              </a:defRPr>
            </a:lvl3pPr>
            <a:lvl4pPr marL="1655763" indent="-236538" defTabSz="987425">
              <a:defRPr sz="2400" b="1">
                <a:solidFill>
                  <a:schemeClr val="tx1"/>
                </a:solidFill>
                <a:latin typeface="Arial" charset="0"/>
                <a:ea typeface="ＭＳ Ｐゴシック" pitchFamily="34" charset="-128"/>
              </a:defRPr>
            </a:lvl4pPr>
            <a:lvl5pPr marL="2128838" indent="-236538" defTabSz="987425">
              <a:defRPr sz="2400" b="1">
                <a:solidFill>
                  <a:schemeClr val="tx1"/>
                </a:solidFill>
                <a:latin typeface="Arial" charset="0"/>
                <a:ea typeface="ＭＳ Ｐゴシック" pitchFamily="34" charset="-128"/>
              </a:defRPr>
            </a:lvl5pPr>
            <a:lvl6pPr marL="25860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522860C1-8F1D-4F66-B1A7-DECA076BDB78}" type="slidenum">
              <a:rPr lang="nl-NL" sz="1300">
                <a:latin typeface="Arial Unicode MS" pitchFamily="34" charset="-128"/>
              </a:rPr>
              <a:pPr algn="r"/>
              <a:t>58</a:t>
            </a:fld>
            <a:endParaRPr lang="nl-NL" sz="1300">
              <a:latin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CEB6CE94-6EA2-472D-B87F-D17939BB68B3}" type="slidenum">
              <a:rPr lang="nl-NL" sz="1300" b="0"/>
              <a:pPr algn="r"/>
              <a:t>6</a:t>
            </a:fld>
            <a:endParaRPr lang="nl-NL" sz="1300" b="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p:txBody>
          <a:bodyPr/>
          <a:lstStyle/>
          <a:p>
            <a:endParaRPr lang="nl-NL"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2FC1B75C-73D7-45B7-B52F-494813562728}" type="slidenum">
              <a:rPr lang="nl-NL" sz="1300" b="0"/>
              <a:pPr algn="r"/>
              <a:t>61</a:t>
            </a:fld>
            <a:endParaRPr lang="nl-NL" sz="1300" b="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p:txBody>
          <a:bodyPr/>
          <a:lstStyle/>
          <a:p>
            <a:endParaRPr lang="nl-NL"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nl-NL" smtClean="0"/>
              <a:t>Zorg voor Beter / Vilans. (2007). </a:t>
            </a:r>
            <a:r>
              <a:rPr lang="nl-NL" i="1" smtClean="0"/>
              <a:t>Een communicatieplan maken</a:t>
            </a:r>
            <a:r>
              <a:rPr lang="nl-NL" smtClean="0"/>
              <a:t>. Utrecht: Zorg voor Beter / Vilans.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6561D47C-6338-44B9-94FD-199B9C429B3F}" type="slidenum">
              <a:rPr lang="nl-NL" sz="1300" b="0"/>
              <a:pPr algn="r"/>
              <a:t>64</a:t>
            </a:fld>
            <a:endParaRPr lang="nl-NL" sz="1300" b="0"/>
          </a:p>
        </p:txBody>
      </p:sp>
      <p:sp>
        <p:nvSpPr>
          <p:cNvPr id="135171" name="Rectangle 2"/>
          <p:cNvSpPr>
            <a:spLocks noGrp="1" noRot="1" noChangeAspect="1" noChangeArrowheads="1" noTextEdit="1"/>
          </p:cNvSpPr>
          <p:nvPr>
            <p:ph type="sldImg"/>
          </p:nvPr>
        </p:nvSpPr>
        <p:spPr>
          <a:xfrm>
            <a:off x="990600" y="766763"/>
            <a:ext cx="5118100" cy="3838575"/>
          </a:xfrm>
          <a:solidFill>
            <a:srgbClr val="FFFFFF"/>
          </a:solidFill>
          <a:ln/>
        </p:spPr>
      </p:sp>
      <p:sp>
        <p:nvSpPr>
          <p:cNvPr id="135172" name="Rectangle 3"/>
          <p:cNvSpPr>
            <a:spLocks noGrp="1" noChangeArrowheads="1"/>
          </p:cNvSpPr>
          <p:nvPr>
            <p:ph type="body" idx="1"/>
          </p:nvPr>
        </p:nvSpPr>
        <p:spPr>
          <a:xfrm>
            <a:off x="711200" y="4860925"/>
            <a:ext cx="5680075" cy="4606925"/>
          </a:xfrm>
          <a:solidFill>
            <a:srgbClr val="FFFFFF"/>
          </a:solidFill>
          <a:ln>
            <a:solidFill>
              <a:srgbClr val="000000"/>
            </a:solidFill>
            <a:miter lim="800000"/>
            <a:headEnd/>
            <a:tailEnd/>
          </a:ln>
        </p:spPr>
        <p:txBody>
          <a:bodyPr lIns="95100" tIns="47550" rIns="95100" bIns="47550"/>
          <a:lstStyle/>
          <a:p>
            <a:endParaRPr lang="nl-NL"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E8227ABC-85A6-4429-943E-BD473320EDAF}" type="slidenum">
              <a:rPr lang="nl-NL" sz="1300" b="0"/>
              <a:pPr algn="r"/>
              <a:t>66</a:t>
            </a:fld>
            <a:endParaRPr lang="nl-NL" sz="1300" b="0"/>
          </a:p>
        </p:txBody>
      </p:sp>
      <p:sp>
        <p:nvSpPr>
          <p:cNvPr id="136195" name="Rectangle 2"/>
          <p:cNvSpPr>
            <a:spLocks noGrp="1" noRot="1" noChangeAspect="1" noChangeArrowheads="1" noTextEdit="1"/>
          </p:cNvSpPr>
          <p:nvPr>
            <p:ph type="sldImg"/>
          </p:nvPr>
        </p:nvSpPr>
        <p:spPr>
          <a:xfrm>
            <a:off x="990600" y="766763"/>
            <a:ext cx="5118100" cy="3838575"/>
          </a:xfrm>
          <a:solidFill>
            <a:srgbClr val="FFFFFF"/>
          </a:solidFill>
          <a:ln/>
        </p:spPr>
      </p:sp>
      <p:sp>
        <p:nvSpPr>
          <p:cNvPr id="136196" name="Rectangle 3"/>
          <p:cNvSpPr>
            <a:spLocks noGrp="1" noChangeArrowheads="1"/>
          </p:cNvSpPr>
          <p:nvPr>
            <p:ph type="body" idx="1"/>
          </p:nvPr>
        </p:nvSpPr>
        <p:spPr>
          <a:xfrm>
            <a:off x="711200" y="4860925"/>
            <a:ext cx="5680075" cy="4606925"/>
          </a:xfrm>
          <a:solidFill>
            <a:srgbClr val="FFFFFF"/>
          </a:solidFill>
          <a:ln>
            <a:solidFill>
              <a:srgbClr val="000000"/>
            </a:solidFill>
            <a:miter lim="800000"/>
            <a:headEnd/>
            <a:tailEnd/>
          </a:ln>
        </p:spPr>
        <p:txBody>
          <a:bodyPr lIns="95100" tIns="47550" rIns="95100" bIns="47550"/>
          <a:lstStyle/>
          <a:p>
            <a:endParaRPr lang="nl-NL"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7686129B-E6A5-46A8-9C25-AB0AC3012DD6}" type="slidenum">
              <a:rPr lang="nl-NL" sz="1300" b="0"/>
              <a:pPr algn="r"/>
              <a:t>67</a:t>
            </a:fld>
            <a:endParaRPr lang="nl-NL" sz="1300" b="0"/>
          </a:p>
        </p:txBody>
      </p:sp>
      <p:sp>
        <p:nvSpPr>
          <p:cNvPr id="137219" name="Rectangle 2"/>
          <p:cNvSpPr>
            <a:spLocks noGrp="1" noRot="1" noChangeAspect="1" noChangeArrowheads="1" noTextEdit="1"/>
          </p:cNvSpPr>
          <p:nvPr>
            <p:ph type="sldImg"/>
          </p:nvPr>
        </p:nvSpPr>
        <p:spPr>
          <a:xfrm>
            <a:off x="990600" y="766763"/>
            <a:ext cx="5118100" cy="3838575"/>
          </a:xfrm>
          <a:solidFill>
            <a:srgbClr val="FFFFFF"/>
          </a:solidFill>
          <a:ln/>
        </p:spPr>
      </p:sp>
      <p:sp>
        <p:nvSpPr>
          <p:cNvPr id="137220" name="Rectangle 3"/>
          <p:cNvSpPr>
            <a:spLocks noGrp="1" noChangeArrowheads="1"/>
          </p:cNvSpPr>
          <p:nvPr>
            <p:ph type="body" idx="1"/>
          </p:nvPr>
        </p:nvSpPr>
        <p:spPr>
          <a:xfrm>
            <a:off x="711200" y="4860925"/>
            <a:ext cx="5680075" cy="4606925"/>
          </a:xfrm>
          <a:solidFill>
            <a:srgbClr val="FFFFFF"/>
          </a:solidFill>
          <a:ln>
            <a:solidFill>
              <a:srgbClr val="000000"/>
            </a:solidFill>
            <a:miter lim="800000"/>
            <a:headEnd/>
            <a:tailEnd/>
          </a:ln>
        </p:spPr>
        <p:txBody>
          <a:bodyPr lIns="95100" tIns="47550" rIns="95100" bIns="47550"/>
          <a:lstStyle/>
          <a:p>
            <a:endParaRPr lang="nl-NL"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4368D70A-EC84-4229-A64D-2D2647BAE238}" type="slidenum">
              <a:rPr lang="nl-NL" sz="1300" b="0"/>
              <a:pPr algn="r"/>
              <a:t>68</a:t>
            </a:fld>
            <a:endParaRPr lang="nl-NL" sz="1300" b="0"/>
          </a:p>
        </p:txBody>
      </p:sp>
      <p:sp>
        <p:nvSpPr>
          <p:cNvPr id="138243" name="Rectangle 2"/>
          <p:cNvSpPr>
            <a:spLocks noGrp="1" noRot="1" noChangeAspect="1" noChangeArrowheads="1" noTextEdit="1"/>
          </p:cNvSpPr>
          <p:nvPr>
            <p:ph type="sldImg"/>
          </p:nvPr>
        </p:nvSpPr>
        <p:spPr>
          <a:xfrm>
            <a:off x="990600" y="766763"/>
            <a:ext cx="5118100" cy="3838575"/>
          </a:xfrm>
          <a:solidFill>
            <a:srgbClr val="FFFFFF"/>
          </a:solidFill>
          <a:ln/>
        </p:spPr>
      </p:sp>
      <p:sp>
        <p:nvSpPr>
          <p:cNvPr id="138244" name="Rectangle 3"/>
          <p:cNvSpPr>
            <a:spLocks noGrp="1" noChangeArrowheads="1"/>
          </p:cNvSpPr>
          <p:nvPr>
            <p:ph type="body" idx="1"/>
          </p:nvPr>
        </p:nvSpPr>
        <p:spPr>
          <a:xfrm>
            <a:off x="711200" y="4860925"/>
            <a:ext cx="5680075" cy="4606925"/>
          </a:xfrm>
          <a:solidFill>
            <a:srgbClr val="FFFFFF"/>
          </a:solidFill>
          <a:ln>
            <a:solidFill>
              <a:srgbClr val="000000"/>
            </a:solidFill>
            <a:miter lim="800000"/>
            <a:headEnd/>
            <a:tailEnd/>
          </a:ln>
        </p:spPr>
        <p:txBody>
          <a:bodyPr lIns="95100" tIns="47550" rIns="95100" bIns="47550"/>
          <a:lstStyle/>
          <a:p>
            <a:endParaRPr lang="nl-NL"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DE643BD9-44D3-4F17-A6A9-1F0F930C17EA}" type="slidenum">
              <a:rPr lang="nl-NL" sz="1300" b="0"/>
              <a:pPr algn="r"/>
              <a:t>69</a:t>
            </a:fld>
            <a:endParaRPr lang="nl-NL" sz="1300" b="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p:txBody>
          <a:bodyPr/>
          <a:lstStyle/>
          <a:p>
            <a:endParaRPr lang="nl-NL"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0EFC37C0-F41E-44EA-B92C-122607BBB2D7}" type="slidenum">
              <a:rPr lang="nl-NL" sz="1300" b="0"/>
              <a:pPr algn="r"/>
              <a:t>71</a:t>
            </a:fld>
            <a:endParaRPr lang="nl-NL" sz="1300" b="0"/>
          </a:p>
        </p:txBody>
      </p:sp>
      <p:sp>
        <p:nvSpPr>
          <p:cNvPr id="140291" name="Rectangle 2"/>
          <p:cNvSpPr>
            <a:spLocks noGrp="1" noRot="1" noChangeAspect="1" noChangeArrowheads="1" noTextEdit="1"/>
          </p:cNvSpPr>
          <p:nvPr>
            <p:ph type="sldImg"/>
          </p:nvPr>
        </p:nvSpPr>
        <p:spPr>
          <a:xfrm>
            <a:off x="990600" y="766763"/>
            <a:ext cx="5118100" cy="3838575"/>
          </a:xfrm>
          <a:solidFill>
            <a:srgbClr val="FFFFFF"/>
          </a:solidFill>
          <a:ln/>
        </p:spPr>
      </p:sp>
      <p:sp>
        <p:nvSpPr>
          <p:cNvPr id="140292" name="Rectangle 3"/>
          <p:cNvSpPr>
            <a:spLocks noGrp="1" noChangeArrowheads="1"/>
          </p:cNvSpPr>
          <p:nvPr>
            <p:ph type="body" idx="1"/>
          </p:nvPr>
        </p:nvSpPr>
        <p:spPr>
          <a:xfrm>
            <a:off x="711200" y="4860925"/>
            <a:ext cx="5680075" cy="4606925"/>
          </a:xfrm>
          <a:solidFill>
            <a:srgbClr val="FFFFFF"/>
          </a:solidFill>
          <a:ln>
            <a:solidFill>
              <a:srgbClr val="000000"/>
            </a:solidFill>
            <a:miter lim="800000"/>
            <a:headEnd/>
            <a:tailEnd/>
          </a:ln>
        </p:spPr>
        <p:txBody>
          <a:bodyPr lIns="95100" tIns="47550" rIns="95100" bIns="47550"/>
          <a:lstStyle/>
          <a:p>
            <a:endParaRPr lang="nl-NL"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6D4834CD-5C78-4914-BAC8-64BEC1416917}" type="slidenum">
              <a:rPr lang="nl-NL" sz="1300" b="0"/>
              <a:pPr algn="r"/>
              <a:t>75</a:t>
            </a:fld>
            <a:endParaRPr lang="nl-NL" sz="1300" b="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p:txBody>
          <a:bodyPr/>
          <a:lstStyle/>
          <a:p>
            <a:endParaRPr lang="nl-NL"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nl-NL" smtClean="0"/>
              <a:t>Bekker JMA de, Eliens AM, Haan JH de, Schouten LTM &amp; Wigboldus ME. (2010). </a:t>
            </a:r>
            <a:r>
              <a:rPr lang="nl-NL" i="1" smtClean="0"/>
              <a:t>Kwaliteitszorg en patiëntveiligheid</a:t>
            </a:r>
            <a:r>
              <a:rPr lang="nl-NL" smtClean="0"/>
              <a:t>. Dwingeloo: Kavanah.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0030E75B-88D6-4E02-B994-92E88E3F0F06}" type="slidenum">
              <a:rPr lang="nl-NL" sz="1300" b="0"/>
              <a:pPr algn="r"/>
              <a:t>7</a:t>
            </a:fld>
            <a:endParaRPr lang="nl-NL" sz="1300" b="0"/>
          </a:p>
        </p:txBody>
      </p:sp>
      <p:sp>
        <p:nvSpPr>
          <p:cNvPr id="98307" name="Tijdelijke aanduiding voor dia-afbeelding 1"/>
          <p:cNvSpPr>
            <a:spLocks noGrp="1" noRot="1" noChangeAspect="1" noTextEdit="1"/>
          </p:cNvSpPr>
          <p:nvPr>
            <p:ph type="sldImg"/>
          </p:nvPr>
        </p:nvSpPr>
        <p:spPr>
          <a:ln/>
        </p:spPr>
      </p:sp>
      <p:sp>
        <p:nvSpPr>
          <p:cNvPr id="98308" name="Tijdelijke aanduiding voor notities 2"/>
          <p:cNvSpPr>
            <a:spLocks noGrp="1"/>
          </p:cNvSpPr>
          <p:nvPr>
            <p:ph type="body" idx="1"/>
          </p:nvPr>
        </p:nvSpPr>
        <p:spPr>
          <a:noFill/>
        </p:spPr>
        <p:txBody>
          <a:bodyPr lIns="100254" tIns="50127" rIns="100254" bIns="50127"/>
          <a:lstStyle/>
          <a:p>
            <a:r>
              <a:rPr lang="nl-NL" smtClean="0"/>
              <a:t>Grol &amp; Wensing (2011), p.32</a:t>
            </a:r>
          </a:p>
        </p:txBody>
      </p:sp>
      <p:sp>
        <p:nvSpPr>
          <p:cNvPr id="98309" name="Tijdelijke aanduiding voor dianummer 3"/>
          <p:cNvSpPr txBox="1">
            <a:spLocks noGrp="1"/>
          </p:cNvSpPr>
          <p:nvPr/>
        </p:nvSpPr>
        <p:spPr bwMode="auto">
          <a:xfrm>
            <a:off x="4022725" y="9720263"/>
            <a:ext cx="307498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246" tIns="50123" rIns="100246" bIns="50123" anchor="b"/>
          <a:lstStyle>
            <a:lvl1pPr defTabSz="985838">
              <a:defRPr sz="2400" b="1">
                <a:solidFill>
                  <a:schemeClr val="tx1"/>
                </a:solidFill>
                <a:latin typeface="Arial" charset="0"/>
                <a:ea typeface="ＭＳ Ｐゴシック" pitchFamily="34" charset="-128"/>
              </a:defRPr>
            </a:lvl1pPr>
            <a:lvl2pPr marL="768350" indent="-295275" defTabSz="985838">
              <a:defRPr sz="2400" b="1">
                <a:solidFill>
                  <a:schemeClr val="tx1"/>
                </a:solidFill>
                <a:latin typeface="Arial" charset="0"/>
                <a:ea typeface="ＭＳ Ｐゴシック" pitchFamily="34" charset="-128"/>
              </a:defRPr>
            </a:lvl2pPr>
            <a:lvl3pPr marL="1182688" indent="-236538" defTabSz="985838">
              <a:defRPr sz="2400" b="1">
                <a:solidFill>
                  <a:schemeClr val="tx1"/>
                </a:solidFill>
                <a:latin typeface="Arial" charset="0"/>
                <a:ea typeface="ＭＳ Ｐゴシック" pitchFamily="34" charset="-128"/>
              </a:defRPr>
            </a:lvl3pPr>
            <a:lvl4pPr marL="1655763" indent="-236538" defTabSz="985838">
              <a:defRPr sz="2400" b="1">
                <a:solidFill>
                  <a:schemeClr val="tx1"/>
                </a:solidFill>
                <a:latin typeface="Arial" charset="0"/>
                <a:ea typeface="ＭＳ Ｐゴシック" pitchFamily="34" charset="-128"/>
              </a:defRPr>
            </a:lvl4pPr>
            <a:lvl5pPr marL="2128838" indent="-236538" defTabSz="985838">
              <a:defRPr sz="2400" b="1">
                <a:solidFill>
                  <a:schemeClr val="tx1"/>
                </a:solidFill>
                <a:latin typeface="Arial" charset="0"/>
                <a:ea typeface="ＭＳ Ｐゴシック" pitchFamily="34" charset="-128"/>
              </a:defRPr>
            </a:lvl5pPr>
            <a:lvl6pPr marL="2586038" indent="-236538" defTabSz="985838"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85838"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85838"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85838"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4EAD90F5-30C6-4443-8EAA-96529373C8B7}" type="slidenum">
              <a:rPr lang="nl-NL" sz="1300">
                <a:latin typeface="Arial Unicode MS" pitchFamily="34" charset="-128"/>
                <a:cs typeface="Arial" charset="0"/>
              </a:rPr>
              <a:pPr algn="r"/>
              <a:t>7</a:t>
            </a:fld>
            <a:endParaRPr lang="nl-NL" sz="1300">
              <a:latin typeface="Arial Unicode MS" pitchFamily="34" charset="-128"/>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DA049772-BF65-4D98-9F49-395F2278BEFD}" type="slidenum">
              <a:rPr lang="nl-NL" sz="1300" b="0"/>
              <a:pPr algn="r"/>
              <a:t>8</a:t>
            </a:fld>
            <a:endParaRPr lang="nl-NL" sz="1300" b="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r>
              <a:rPr lang="nl-NL" smtClean="0"/>
              <a:t>Grol &amp; Wensing (2011), box 3.16, p.107-8.</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nl-NL" smtClean="0"/>
              <a:t>Model van Grol &amp; Wensing (2011), p.86 </a:t>
            </a:r>
            <a:r>
              <a:rPr lang="nl-NL" smtClean="0">
                <a:sym typeface="Wingdings" pitchFamily="2" charset="2"/>
              </a:rPr>
              <a:t> het nieuwste model bestaat uit zeven stappen; toegevoegd is de 6</a:t>
            </a:r>
            <a:r>
              <a:rPr lang="nl-NL" baseline="30000" smtClean="0">
                <a:sym typeface="Wingdings" pitchFamily="2" charset="2"/>
              </a:rPr>
              <a:t>e</a:t>
            </a:r>
            <a:r>
              <a:rPr lang="nl-NL" smtClean="0">
                <a:sym typeface="Wingdings" pitchFamily="2" charset="2"/>
              </a:rPr>
              <a:t> stap ‘Integratie in routines’.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8A0EB3E8-AAE8-430D-B481-2A0119FDA6C6}" type="slidenum">
              <a:rPr lang="nl-NL" sz="1300" b="0"/>
              <a:pPr algn="r"/>
              <a:t>13</a:t>
            </a:fld>
            <a:endParaRPr lang="nl-NL" sz="1300" b="0"/>
          </a:p>
        </p:txBody>
      </p:sp>
      <p:sp>
        <p:nvSpPr>
          <p:cNvPr id="101379" name="Tijdelijke aanduiding voor dia-afbeelding 1"/>
          <p:cNvSpPr>
            <a:spLocks noGrp="1" noRot="1" noChangeAspect="1" noTextEdit="1"/>
          </p:cNvSpPr>
          <p:nvPr>
            <p:ph type="sldImg"/>
          </p:nvPr>
        </p:nvSpPr>
        <p:spPr>
          <a:ln/>
        </p:spPr>
      </p:sp>
      <p:sp>
        <p:nvSpPr>
          <p:cNvPr id="101380" name="Tijdelijke aanduiding voor notities 2"/>
          <p:cNvSpPr>
            <a:spLocks noGrp="1"/>
          </p:cNvSpPr>
          <p:nvPr>
            <p:ph type="body" idx="1"/>
          </p:nvPr>
        </p:nvSpPr>
        <p:spPr/>
        <p:txBody>
          <a:bodyPr lIns="100254" tIns="50127" rIns="100254" bIns="50127"/>
          <a:lstStyle/>
          <a:p>
            <a:endParaRPr lang="nl-NL" smtClean="0"/>
          </a:p>
        </p:txBody>
      </p:sp>
      <p:sp>
        <p:nvSpPr>
          <p:cNvPr id="101381" name="Tijdelijke aanduiding voor dianummer 3"/>
          <p:cNvSpPr txBox="1">
            <a:spLocks noGrp="1"/>
          </p:cNvSpPr>
          <p:nvPr/>
        </p:nvSpPr>
        <p:spPr bwMode="auto">
          <a:xfrm>
            <a:off x="4022725" y="9720263"/>
            <a:ext cx="307498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254" tIns="50127" rIns="100254" bIns="50127" anchor="b"/>
          <a:lstStyle>
            <a:lvl1pPr defTabSz="987425">
              <a:defRPr sz="2400" b="1">
                <a:solidFill>
                  <a:schemeClr val="tx1"/>
                </a:solidFill>
                <a:latin typeface="Arial" charset="0"/>
                <a:ea typeface="ＭＳ Ｐゴシック" pitchFamily="34" charset="-128"/>
              </a:defRPr>
            </a:lvl1pPr>
            <a:lvl2pPr marL="768350" indent="-295275" defTabSz="987425">
              <a:defRPr sz="2400" b="1">
                <a:solidFill>
                  <a:schemeClr val="tx1"/>
                </a:solidFill>
                <a:latin typeface="Arial" charset="0"/>
                <a:ea typeface="ＭＳ Ｐゴシック" pitchFamily="34" charset="-128"/>
              </a:defRPr>
            </a:lvl2pPr>
            <a:lvl3pPr marL="1182688" indent="-236538" defTabSz="987425">
              <a:defRPr sz="2400" b="1">
                <a:solidFill>
                  <a:schemeClr val="tx1"/>
                </a:solidFill>
                <a:latin typeface="Arial" charset="0"/>
                <a:ea typeface="ＭＳ Ｐゴシック" pitchFamily="34" charset="-128"/>
              </a:defRPr>
            </a:lvl3pPr>
            <a:lvl4pPr marL="1655763" indent="-236538" defTabSz="987425">
              <a:defRPr sz="2400" b="1">
                <a:solidFill>
                  <a:schemeClr val="tx1"/>
                </a:solidFill>
                <a:latin typeface="Arial" charset="0"/>
                <a:ea typeface="ＭＳ Ｐゴシック" pitchFamily="34" charset="-128"/>
              </a:defRPr>
            </a:lvl4pPr>
            <a:lvl5pPr marL="2128838" indent="-236538" defTabSz="987425">
              <a:defRPr sz="2400" b="1">
                <a:solidFill>
                  <a:schemeClr val="tx1"/>
                </a:solidFill>
                <a:latin typeface="Arial" charset="0"/>
                <a:ea typeface="ＭＳ Ｐゴシック" pitchFamily="34" charset="-128"/>
              </a:defRPr>
            </a:lvl5pPr>
            <a:lvl6pPr marL="25860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87425"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9EE8E963-59D3-4F73-9721-FC15C4EB12FD}" type="slidenum">
              <a:rPr lang="nl-NL" sz="1300">
                <a:latin typeface="Arial Unicode MS" pitchFamily="34" charset="-128"/>
                <a:cs typeface="Arial" charset="0"/>
              </a:rPr>
              <a:pPr algn="r"/>
              <a:t>13</a:t>
            </a:fld>
            <a:endParaRPr lang="nl-NL" sz="1300">
              <a:latin typeface="Arial Unicode MS" pitchFamily="34" charset="-128"/>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78" tIns="47738" rIns="95478" bIns="47738" anchor="b"/>
          <a:lstStyle>
            <a:lvl1pPr defTabSz="952500">
              <a:defRPr sz="2400" b="1">
                <a:solidFill>
                  <a:schemeClr val="tx1"/>
                </a:solidFill>
                <a:latin typeface="Arial" charset="0"/>
                <a:ea typeface="ＭＳ Ｐゴシック" pitchFamily="34" charset="-128"/>
              </a:defRPr>
            </a:lvl1pPr>
            <a:lvl2pPr marL="768350" indent="-295275" defTabSz="952500">
              <a:defRPr sz="2400" b="1">
                <a:solidFill>
                  <a:schemeClr val="tx1"/>
                </a:solidFill>
                <a:latin typeface="Arial" charset="0"/>
                <a:ea typeface="ＭＳ Ｐゴシック" pitchFamily="34" charset="-128"/>
              </a:defRPr>
            </a:lvl2pPr>
            <a:lvl3pPr marL="1182688" indent="-236538" defTabSz="952500">
              <a:defRPr sz="2400" b="1">
                <a:solidFill>
                  <a:schemeClr val="tx1"/>
                </a:solidFill>
                <a:latin typeface="Arial" charset="0"/>
                <a:ea typeface="ＭＳ Ｐゴシック" pitchFamily="34" charset="-128"/>
              </a:defRPr>
            </a:lvl3pPr>
            <a:lvl4pPr marL="1655763" indent="-236538" defTabSz="952500">
              <a:defRPr sz="2400" b="1">
                <a:solidFill>
                  <a:schemeClr val="tx1"/>
                </a:solidFill>
                <a:latin typeface="Arial" charset="0"/>
                <a:ea typeface="ＭＳ Ｐゴシック" pitchFamily="34" charset="-128"/>
              </a:defRPr>
            </a:lvl4pPr>
            <a:lvl5pPr marL="2128838" indent="-236538" defTabSz="952500">
              <a:defRPr sz="2400" b="1">
                <a:solidFill>
                  <a:schemeClr val="tx1"/>
                </a:solidFill>
                <a:latin typeface="Arial" charset="0"/>
                <a:ea typeface="ＭＳ Ｐゴシック" pitchFamily="34" charset="-128"/>
              </a:defRPr>
            </a:lvl5pPr>
            <a:lvl6pPr marL="25860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6pPr>
            <a:lvl7pPr marL="30432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7pPr>
            <a:lvl8pPr marL="35004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8pPr>
            <a:lvl9pPr marL="3957638" indent="-236538" defTabSz="9525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gn="r"/>
            <a:fld id="{1B0BC235-5BD5-4306-92AD-CD26CD0370EC}" type="slidenum">
              <a:rPr lang="nl-NL" sz="1300" b="0"/>
              <a:pPr algn="r"/>
              <a:t>14</a:t>
            </a:fld>
            <a:endParaRPr lang="nl-NL" sz="13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p:txBody>
          <a:bodyPr/>
          <a:lstStyle/>
          <a:p>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Tree>
    <p:extLst>
      <p:ext uri="{BB962C8B-B14F-4D97-AF65-F5344CB8AC3E}">
        <p14:creationId xmlns:p14="http://schemas.microsoft.com/office/powerpoint/2010/main" val="2869150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07483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77050" y="773113"/>
            <a:ext cx="1655763" cy="4960937"/>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908175" y="773113"/>
            <a:ext cx="4816475" cy="496093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331318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Tree>
    <p:extLst>
      <p:ext uri="{BB962C8B-B14F-4D97-AF65-F5344CB8AC3E}">
        <p14:creationId xmlns:p14="http://schemas.microsoft.com/office/powerpoint/2010/main" val="3394307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343386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493319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908175" y="2133600"/>
            <a:ext cx="3235325"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295900" y="2133600"/>
            <a:ext cx="3236913"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364019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22762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539532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71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89910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529492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487938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118490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77050" y="773113"/>
            <a:ext cx="1655763" cy="4960937"/>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908175" y="773113"/>
            <a:ext cx="4816475" cy="496093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490666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Tree>
    <p:extLst>
      <p:ext uri="{BB962C8B-B14F-4D97-AF65-F5344CB8AC3E}">
        <p14:creationId xmlns:p14="http://schemas.microsoft.com/office/powerpoint/2010/main" val="1214488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89091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18734320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908175" y="2133600"/>
            <a:ext cx="3235325"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295900" y="2133600"/>
            <a:ext cx="3236913"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643279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015491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569819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698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3693924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303466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4187616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071879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77050" y="773113"/>
            <a:ext cx="1655763" cy="4960937"/>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908175" y="773113"/>
            <a:ext cx="4816475" cy="496093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728376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Tree>
    <p:extLst>
      <p:ext uri="{BB962C8B-B14F-4D97-AF65-F5344CB8AC3E}">
        <p14:creationId xmlns:p14="http://schemas.microsoft.com/office/powerpoint/2010/main" val="3284568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248940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3353011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908175" y="2133600"/>
            <a:ext cx="3235325"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295900" y="2133600"/>
            <a:ext cx="3236913"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322733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9622165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74689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908175" y="2133600"/>
            <a:ext cx="3235325"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295900" y="2133600"/>
            <a:ext cx="3236913"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8591325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401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941042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1249669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1874504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77050" y="773113"/>
            <a:ext cx="1655763" cy="4960937"/>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1908175" y="773113"/>
            <a:ext cx="4816475" cy="496093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136279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1908175" y="773113"/>
            <a:ext cx="6624638" cy="11430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1908175" y="2133600"/>
            <a:ext cx="6624638" cy="3600450"/>
          </a:xfrm>
        </p:spPr>
        <p:txBody>
          <a:bodyPr/>
          <a:lstStyle/>
          <a:p>
            <a:pPr lvl="0"/>
            <a:endParaRPr lang="nl-NL" noProof="0" smtClean="0"/>
          </a:p>
        </p:txBody>
      </p:sp>
    </p:spTree>
    <p:extLst>
      <p:ext uri="{BB962C8B-B14F-4D97-AF65-F5344CB8AC3E}">
        <p14:creationId xmlns:p14="http://schemas.microsoft.com/office/powerpoint/2010/main" val="31431892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1908175" y="773113"/>
            <a:ext cx="6624638"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1908175" y="2133600"/>
            <a:ext cx="3235325"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5295900" y="2133600"/>
            <a:ext cx="3236913" cy="36004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592615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Tree>
    <p:extLst>
      <p:ext uri="{BB962C8B-B14F-4D97-AF65-F5344CB8AC3E}">
        <p14:creationId xmlns:p14="http://schemas.microsoft.com/office/powerpoint/2010/main" val="444772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4239315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296424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1953442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755650" y="2133600"/>
            <a:ext cx="3811588"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719638" y="2133600"/>
            <a:ext cx="3813175" cy="3600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6266708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1040300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178873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0142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5353418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8520910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3786986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89713" y="773113"/>
            <a:ext cx="1943100" cy="4960937"/>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755650" y="773113"/>
            <a:ext cx="5681663" cy="4960937"/>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262021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121048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12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497212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564213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908175" y="773113"/>
            <a:ext cx="66246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Titel van de slide</a:t>
            </a:r>
          </a:p>
        </p:txBody>
      </p:sp>
      <p:sp>
        <p:nvSpPr>
          <p:cNvPr id="1027" name="Rectangle 7"/>
          <p:cNvSpPr>
            <a:spLocks noGrp="1" noChangeArrowheads="1"/>
          </p:cNvSpPr>
          <p:nvPr>
            <p:ph type="body" idx="1"/>
          </p:nvPr>
        </p:nvSpPr>
        <p:spPr bwMode="auto">
          <a:xfrm>
            <a:off x="1908175" y="2133600"/>
            <a:ext cx="66246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  Tweede niveau</a:t>
            </a:r>
          </a:p>
          <a:p>
            <a:pPr lvl="2"/>
            <a:r>
              <a:rPr lang="en-US" smtClean="0"/>
              <a:t>  Derde niveau</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2pPr>
      <a:lvl3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3pPr>
      <a:lvl4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4pPr>
      <a:lvl5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5pPr>
      <a:lvl6pPr marL="457200" algn="l" rtl="0" fontAlgn="base">
        <a:spcBef>
          <a:spcPct val="0"/>
        </a:spcBef>
        <a:spcAft>
          <a:spcPct val="0"/>
        </a:spcAft>
        <a:defRPr sz="2600" b="1">
          <a:solidFill>
            <a:schemeClr val="tx2"/>
          </a:solidFill>
          <a:latin typeface="Verdana" pitchFamily="34" charset="0"/>
          <a:ea typeface="ＭＳ Ｐゴシック" pitchFamily="34" charset="-128"/>
        </a:defRPr>
      </a:lvl6pPr>
      <a:lvl7pPr marL="914400" algn="l" rtl="0" fontAlgn="base">
        <a:spcBef>
          <a:spcPct val="0"/>
        </a:spcBef>
        <a:spcAft>
          <a:spcPct val="0"/>
        </a:spcAft>
        <a:defRPr sz="2600" b="1">
          <a:solidFill>
            <a:schemeClr val="tx2"/>
          </a:solidFill>
          <a:latin typeface="Verdana" pitchFamily="34" charset="0"/>
          <a:ea typeface="ＭＳ Ｐゴシック" pitchFamily="34" charset="-128"/>
        </a:defRPr>
      </a:lvl7pPr>
      <a:lvl8pPr marL="1371600" algn="l" rtl="0" fontAlgn="base">
        <a:spcBef>
          <a:spcPct val="0"/>
        </a:spcBef>
        <a:spcAft>
          <a:spcPct val="0"/>
        </a:spcAft>
        <a:defRPr sz="2600" b="1">
          <a:solidFill>
            <a:schemeClr val="tx2"/>
          </a:solidFill>
          <a:latin typeface="Verdana" pitchFamily="34" charset="0"/>
          <a:ea typeface="ＭＳ Ｐゴシック" pitchFamily="34" charset="-128"/>
        </a:defRPr>
      </a:lvl8pPr>
      <a:lvl9pPr marL="1828800" algn="l" rtl="0" fontAlgn="base">
        <a:spcBef>
          <a:spcPct val="0"/>
        </a:spcBef>
        <a:spcAft>
          <a:spcPct val="0"/>
        </a:spcAft>
        <a:defRPr sz="2600" b="1">
          <a:solidFill>
            <a:schemeClr val="tx2"/>
          </a:solidFill>
          <a:latin typeface="Verdana" pitchFamily="34" charset="0"/>
          <a:ea typeface="ＭＳ Ｐゴシック" pitchFamily="34" charset="-128"/>
        </a:defRPr>
      </a:lvl9pPr>
    </p:titleStyle>
    <p:bodyStyle>
      <a:lvl1pPr marL="542925" indent="-542925" algn="l" rtl="0" eaLnBrk="0" fontAlgn="base" hangingPunct="0">
        <a:spcBef>
          <a:spcPct val="20000"/>
        </a:spcBef>
        <a:spcAft>
          <a:spcPct val="0"/>
        </a:spcAft>
        <a:buClr>
          <a:srgbClr val="CE0044"/>
        </a:buClr>
        <a:buSzPct val="120000"/>
        <a:buFont typeface="Arial" charset="0"/>
        <a:buBlip>
          <a:blip r:embed="rId13"/>
        </a:buBlip>
        <a:defRPr sz="2000">
          <a:solidFill>
            <a:schemeClr val="tx1"/>
          </a:solidFill>
          <a:latin typeface="+mn-lt"/>
          <a:ea typeface="+mn-ea"/>
          <a:cs typeface="+mn-cs"/>
        </a:defRPr>
      </a:lvl1pPr>
      <a:lvl2pPr marL="922338" indent="-200025" algn="l" rtl="0" eaLnBrk="0" fontAlgn="base" hangingPunct="0">
        <a:spcBef>
          <a:spcPct val="20000"/>
        </a:spcBef>
        <a:spcAft>
          <a:spcPct val="0"/>
        </a:spcAft>
        <a:buClr>
          <a:srgbClr val="CE0044"/>
        </a:buClr>
        <a:buSzPct val="120000"/>
        <a:buFont typeface="Arial" charset="0"/>
        <a:buBlip>
          <a:blip r:embed="rId13"/>
        </a:buBlip>
        <a:defRPr>
          <a:solidFill>
            <a:schemeClr val="tx1"/>
          </a:solidFill>
          <a:latin typeface="+mn-lt"/>
          <a:ea typeface="+mn-ea"/>
        </a:defRPr>
      </a:lvl2pPr>
      <a:lvl3pPr marL="1330325" indent="-228600" algn="l" rtl="0" eaLnBrk="0" fontAlgn="base" hangingPunct="0">
        <a:spcBef>
          <a:spcPct val="20000"/>
        </a:spcBef>
        <a:spcAft>
          <a:spcPct val="0"/>
        </a:spcAft>
        <a:buClr>
          <a:srgbClr val="CE0044"/>
        </a:buClr>
        <a:buSzPct val="120000"/>
        <a:buFont typeface="Arial" charset="0"/>
        <a:buBlip>
          <a:blip r:embed="rId13"/>
        </a:buBlip>
        <a:defRPr sz="1600">
          <a:solidFill>
            <a:schemeClr val="tx1"/>
          </a:solidFill>
          <a:latin typeface="+mn-lt"/>
          <a:ea typeface="+mn-ea"/>
        </a:defRPr>
      </a:lvl3pPr>
      <a:lvl4pPr marL="1738313" indent="-228600" algn="l" rtl="0" eaLnBrk="0" fontAlgn="base" hangingPunct="0">
        <a:spcBef>
          <a:spcPct val="20000"/>
        </a:spcBef>
        <a:spcAft>
          <a:spcPct val="0"/>
        </a:spcAft>
        <a:buChar char="–"/>
        <a:defRPr sz="1600">
          <a:solidFill>
            <a:schemeClr val="tx1"/>
          </a:solidFill>
          <a:latin typeface="Arial" charset="0"/>
          <a:ea typeface="+mn-ea"/>
        </a:defRPr>
      </a:lvl4pPr>
      <a:lvl5pPr marL="2146300" indent="-228600" algn="l" rtl="0" eaLnBrk="0" fontAlgn="base" hangingPunct="0">
        <a:spcBef>
          <a:spcPct val="20000"/>
        </a:spcBef>
        <a:spcAft>
          <a:spcPct val="0"/>
        </a:spcAft>
        <a:buChar char="»"/>
        <a:defRPr sz="1600">
          <a:solidFill>
            <a:schemeClr val="tx1"/>
          </a:solidFill>
          <a:latin typeface="Arial" charset="0"/>
          <a:ea typeface="+mn-ea"/>
        </a:defRPr>
      </a:lvl5pPr>
      <a:lvl6pPr marL="2603500" indent="-228600" algn="l" rtl="0" fontAlgn="base">
        <a:spcBef>
          <a:spcPct val="20000"/>
        </a:spcBef>
        <a:spcAft>
          <a:spcPct val="0"/>
        </a:spcAft>
        <a:buChar char="»"/>
        <a:defRPr sz="1600">
          <a:solidFill>
            <a:schemeClr val="tx1"/>
          </a:solidFill>
          <a:latin typeface="Arial" charset="0"/>
          <a:ea typeface="+mn-ea"/>
        </a:defRPr>
      </a:lvl6pPr>
      <a:lvl7pPr marL="3060700" indent="-228600" algn="l" rtl="0" fontAlgn="base">
        <a:spcBef>
          <a:spcPct val="20000"/>
        </a:spcBef>
        <a:spcAft>
          <a:spcPct val="0"/>
        </a:spcAft>
        <a:buChar char="»"/>
        <a:defRPr sz="1600">
          <a:solidFill>
            <a:schemeClr val="tx1"/>
          </a:solidFill>
          <a:latin typeface="Arial" charset="0"/>
          <a:ea typeface="+mn-ea"/>
        </a:defRPr>
      </a:lvl7pPr>
      <a:lvl8pPr marL="3517900" indent="-228600" algn="l" rtl="0" fontAlgn="base">
        <a:spcBef>
          <a:spcPct val="20000"/>
        </a:spcBef>
        <a:spcAft>
          <a:spcPct val="0"/>
        </a:spcAft>
        <a:buChar char="»"/>
        <a:defRPr sz="1600">
          <a:solidFill>
            <a:schemeClr val="tx1"/>
          </a:solidFill>
          <a:latin typeface="Arial" charset="0"/>
          <a:ea typeface="+mn-ea"/>
        </a:defRPr>
      </a:lvl8pPr>
      <a:lvl9pPr marL="3975100" indent="-228600" algn="l" rtl="0" fontAlgn="base">
        <a:spcBef>
          <a:spcPct val="20000"/>
        </a:spcBef>
        <a:spcAft>
          <a:spcPct val="0"/>
        </a:spcAft>
        <a:buChar char="»"/>
        <a:defRPr sz="1600">
          <a:solidFill>
            <a:schemeClr val="tx1"/>
          </a:solidFill>
          <a:latin typeface="Arial" charset="0"/>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908175" y="773113"/>
            <a:ext cx="66246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Titel van de slide</a:t>
            </a:r>
          </a:p>
        </p:txBody>
      </p:sp>
      <p:sp>
        <p:nvSpPr>
          <p:cNvPr id="2051" name="Rectangle 3"/>
          <p:cNvSpPr>
            <a:spLocks noGrp="1" noChangeArrowheads="1"/>
          </p:cNvSpPr>
          <p:nvPr>
            <p:ph type="body" idx="1"/>
          </p:nvPr>
        </p:nvSpPr>
        <p:spPr bwMode="auto">
          <a:xfrm>
            <a:off x="1908175" y="2133600"/>
            <a:ext cx="66246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  Tweede niveau</a:t>
            </a:r>
          </a:p>
          <a:p>
            <a:pPr lvl="2"/>
            <a:r>
              <a:rPr lang="en-US" smtClean="0"/>
              <a:t>  Derde niveau</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2pPr>
      <a:lvl3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3pPr>
      <a:lvl4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4pPr>
      <a:lvl5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5pPr>
      <a:lvl6pPr marL="457200" algn="l" rtl="0" fontAlgn="base">
        <a:spcBef>
          <a:spcPct val="0"/>
        </a:spcBef>
        <a:spcAft>
          <a:spcPct val="0"/>
        </a:spcAft>
        <a:defRPr sz="2600" b="1">
          <a:solidFill>
            <a:schemeClr val="tx2"/>
          </a:solidFill>
          <a:latin typeface="Verdana" pitchFamily="34" charset="0"/>
          <a:ea typeface="ＭＳ Ｐゴシック" pitchFamily="34" charset="-128"/>
        </a:defRPr>
      </a:lvl6pPr>
      <a:lvl7pPr marL="914400" algn="l" rtl="0" fontAlgn="base">
        <a:spcBef>
          <a:spcPct val="0"/>
        </a:spcBef>
        <a:spcAft>
          <a:spcPct val="0"/>
        </a:spcAft>
        <a:defRPr sz="2600" b="1">
          <a:solidFill>
            <a:schemeClr val="tx2"/>
          </a:solidFill>
          <a:latin typeface="Verdana" pitchFamily="34" charset="0"/>
          <a:ea typeface="ＭＳ Ｐゴシック" pitchFamily="34" charset="-128"/>
        </a:defRPr>
      </a:lvl7pPr>
      <a:lvl8pPr marL="1371600" algn="l" rtl="0" fontAlgn="base">
        <a:spcBef>
          <a:spcPct val="0"/>
        </a:spcBef>
        <a:spcAft>
          <a:spcPct val="0"/>
        </a:spcAft>
        <a:defRPr sz="2600" b="1">
          <a:solidFill>
            <a:schemeClr val="tx2"/>
          </a:solidFill>
          <a:latin typeface="Verdana" pitchFamily="34" charset="0"/>
          <a:ea typeface="ＭＳ Ｐゴシック" pitchFamily="34" charset="-128"/>
        </a:defRPr>
      </a:lvl8pPr>
      <a:lvl9pPr marL="1828800" algn="l" rtl="0" fontAlgn="base">
        <a:spcBef>
          <a:spcPct val="0"/>
        </a:spcBef>
        <a:spcAft>
          <a:spcPct val="0"/>
        </a:spcAft>
        <a:defRPr sz="2600" b="1">
          <a:solidFill>
            <a:schemeClr val="tx2"/>
          </a:solidFill>
          <a:latin typeface="Verdana" pitchFamily="34" charset="0"/>
          <a:ea typeface="ＭＳ Ｐゴシック" pitchFamily="34" charset="-128"/>
        </a:defRPr>
      </a:lvl9pPr>
    </p:titleStyle>
    <p:bodyStyle>
      <a:lvl1pPr marL="542925" indent="-542925" algn="l" rtl="0" eaLnBrk="0" fontAlgn="base" hangingPunct="0">
        <a:spcBef>
          <a:spcPct val="20000"/>
        </a:spcBef>
        <a:spcAft>
          <a:spcPct val="0"/>
        </a:spcAft>
        <a:buClr>
          <a:srgbClr val="CE0044"/>
        </a:buClr>
        <a:buSzPct val="120000"/>
        <a:buFont typeface="Arial" charset="0"/>
        <a:buBlip>
          <a:blip r:embed="rId13"/>
        </a:buBlip>
        <a:defRPr sz="2000">
          <a:solidFill>
            <a:schemeClr val="tx1"/>
          </a:solidFill>
          <a:latin typeface="+mn-lt"/>
          <a:ea typeface="+mn-ea"/>
          <a:cs typeface="+mn-cs"/>
        </a:defRPr>
      </a:lvl1pPr>
      <a:lvl2pPr marL="922338" indent="-200025" algn="l" rtl="0" eaLnBrk="0" fontAlgn="base" hangingPunct="0">
        <a:spcBef>
          <a:spcPct val="20000"/>
        </a:spcBef>
        <a:spcAft>
          <a:spcPct val="0"/>
        </a:spcAft>
        <a:buClr>
          <a:srgbClr val="CE0044"/>
        </a:buClr>
        <a:buSzPct val="120000"/>
        <a:buFont typeface="Arial" charset="0"/>
        <a:buBlip>
          <a:blip r:embed="rId13"/>
        </a:buBlip>
        <a:defRPr>
          <a:solidFill>
            <a:schemeClr val="tx1"/>
          </a:solidFill>
          <a:latin typeface="+mn-lt"/>
          <a:ea typeface="+mn-ea"/>
        </a:defRPr>
      </a:lvl2pPr>
      <a:lvl3pPr marL="1330325" indent="-228600" algn="l" rtl="0" eaLnBrk="0" fontAlgn="base" hangingPunct="0">
        <a:spcBef>
          <a:spcPct val="20000"/>
        </a:spcBef>
        <a:spcAft>
          <a:spcPct val="0"/>
        </a:spcAft>
        <a:buClr>
          <a:srgbClr val="CE0044"/>
        </a:buClr>
        <a:buSzPct val="120000"/>
        <a:buFont typeface="Arial" charset="0"/>
        <a:buBlip>
          <a:blip r:embed="rId13"/>
        </a:buBlip>
        <a:defRPr sz="1600">
          <a:solidFill>
            <a:schemeClr val="tx1"/>
          </a:solidFill>
          <a:latin typeface="+mn-lt"/>
          <a:ea typeface="+mn-ea"/>
        </a:defRPr>
      </a:lvl3pPr>
      <a:lvl4pPr marL="1738313" indent="-228600" algn="l" rtl="0" eaLnBrk="0" fontAlgn="base" hangingPunct="0">
        <a:spcBef>
          <a:spcPct val="20000"/>
        </a:spcBef>
        <a:spcAft>
          <a:spcPct val="0"/>
        </a:spcAft>
        <a:buChar char="–"/>
        <a:defRPr sz="1600">
          <a:solidFill>
            <a:schemeClr val="tx1"/>
          </a:solidFill>
          <a:latin typeface="Arial" charset="0"/>
          <a:ea typeface="+mn-ea"/>
        </a:defRPr>
      </a:lvl4pPr>
      <a:lvl5pPr marL="2146300" indent="-228600" algn="l" rtl="0" eaLnBrk="0" fontAlgn="base" hangingPunct="0">
        <a:spcBef>
          <a:spcPct val="20000"/>
        </a:spcBef>
        <a:spcAft>
          <a:spcPct val="0"/>
        </a:spcAft>
        <a:buChar char="»"/>
        <a:defRPr sz="1600">
          <a:solidFill>
            <a:schemeClr val="tx1"/>
          </a:solidFill>
          <a:latin typeface="Arial" charset="0"/>
          <a:ea typeface="+mn-ea"/>
        </a:defRPr>
      </a:lvl5pPr>
      <a:lvl6pPr marL="2603500" indent="-228600" algn="l" rtl="0" fontAlgn="base">
        <a:spcBef>
          <a:spcPct val="20000"/>
        </a:spcBef>
        <a:spcAft>
          <a:spcPct val="0"/>
        </a:spcAft>
        <a:buChar char="»"/>
        <a:defRPr sz="1600">
          <a:solidFill>
            <a:schemeClr val="tx1"/>
          </a:solidFill>
          <a:latin typeface="Arial" charset="0"/>
          <a:ea typeface="+mn-ea"/>
        </a:defRPr>
      </a:lvl6pPr>
      <a:lvl7pPr marL="3060700" indent="-228600" algn="l" rtl="0" fontAlgn="base">
        <a:spcBef>
          <a:spcPct val="20000"/>
        </a:spcBef>
        <a:spcAft>
          <a:spcPct val="0"/>
        </a:spcAft>
        <a:buChar char="»"/>
        <a:defRPr sz="1600">
          <a:solidFill>
            <a:schemeClr val="tx1"/>
          </a:solidFill>
          <a:latin typeface="Arial" charset="0"/>
          <a:ea typeface="+mn-ea"/>
        </a:defRPr>
      </a:lvl7pPr>
      <a:lvl8pPr marL="3517900" indent="-228600" algn="l" rtl="0" fontAlgn="base">
        <a:spcBef>
          <a:spcPct val="20000"/>
        </a:spcBef>
        <a:spcAft>
          <a:spcPct val="0"/>
        </a:spcAft>
        <a:buChar char="»"/>
        <a:defRPr sz="1600">
          <a:solidFill>
            <a:schemeClr val="tx1"/>
          </a:solidFill>
          <a:latin typeface="Arial" charset="0"/>
          <a:ea typeface="+mn-ea"/>
        </a:defRPr>
      </a:lvl8pPr>
      <a:lvl9pPr marL="3975100" indent="-228600" algn="l" rtl="0" fontAlgn="base">
        <a:spcBef>
          <a:spcPct val="20000"/>
        </a:spcBef>
        <a:spcAft>
          <a:spcPct val="0"/>
        </a:spcAft>
        <a:buChar char="»"/>
        <a:defRPr sz="1600">
          <a:solidFill>
            <a:schemeClr val="tx1"/>
          </a:solidFill>
          <a:latin typeface="Arial" charset="0"/>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1908175" y="773113"/>
            <a:ext cx="66246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Titel van de slide</a:t>
            </a:r>
          </a:p>
        </p:txBody>
      </p:sp>
      <p:sp>
        <p:nvSpPr>
          <p:cNvPr id="3075" name="Rectangle 4"/>
          <p:cNvSpPr>
            <a:spLocks noGrp="1" noChangeArrowheads="1"/>
          </p:cNvSpPr>
          <p:nvPr>
            <p:ph type="body" idx="1"/>
          </p:nvPr>
        </p:nvSpPr>
        <p:spPr bwMode="auto">
          <a:xfrm>
            <a:off x="1908175" y="2133600"/>
            <a:ext cx="66246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2pPr>
      <a:lvl3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3pPr>
      <a:lvl4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4pPr>
      <a:lvl5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5pPr>
      <a:lvl6pPr marL="457200" algn="l" rtl="0" fontAlgn="base">
        <a:spcBef>
          <a:spcPct val="0"/>
        </a:spcBef>
        <a:spcAft>
          <a:spcPct val="0"/>
        </a:spcAft>
        <a:defRPr sz="2600" b="1">
          <a:solidFill>
            <a:schemeClr val="tx2"/>
          </a:solidFill>
          <a:latin typeface="Verdana" pitchFamily="34" charset="0"/>
          <a:ea typeface="ＭＳ Ｐゴシック" pitchFamily="34" charset="-128"/>
        </a:defRPr>
      </a:lvl6pPr>
      <a:lvl7pPr marL="914400" algn="l" rtl="0" fontAlgn="base">
        <a:spcBef>
          <a:spcPct val="0"/>
        </a:spcBef>
        <a:spcAft>
          <a:spcPct val="0"/>
        </a:spcAft>
        <a:defRPr sz="2600" b="1">
          <a:solidFill>
            <a:schemeClr val="tx2"/>
          </a:solidFill>
          <a:latin typeface="Verdana" pitchFamily="34" charset="0"/>
          <a:ea typeface="ＭＳ Ｐゴシック" pitchFamily="34" charset="-128"/>
        </a:defRPr>
      </a:lvl7pPr>
      <a:lvl8pPr marL="1371600" algn="l" rtl="0" fontAlgn="base">
        <a:spcBef>
          <a:spcPct val="0"/>
        </a:spcBef>
        <a:spcAft>
          <a:spcPct val="0"/>
        </a:spcAft>
        <a:defRPr sz="2600" b="1">
          <a:solidFill>
            <a:schemeClr val="tx2"/>
          </a:solidFill>
          <a:latin typeface="Verdana" pitchFamily="34" charset="0"/>
          <a:ea typeface="ＭＳ Ｐゴシック" pitchFamily="34" charset="-128"/>
        </a:defRPr>
      </a:lvl8pPr>
      <a:lvl9pPr marL="1828800" algn="l" rtl="0" fontAlgn="base">
        <a:spcBef>
          <a:spcPct val="0"/>
        </a:spcBef>
        <a:spcAft>
          <a:spcPct val="0"/>
        </a:spcAft>
        <a:defRPr sz="2600" b="1">
          <a:solidFill>
            <a:schemeClr val="tx2"/>
          </a:solidFill>
          <a:latin typeface="Verdana" pitchFamily="34" charset="0"/>
          <a:ea typeface="ＭＳ Ｐゴシック" pitchFamily="34" charset="-128"/>
        </a:defRPr>
      </a:lvl9pPr>
    </p:titleStyle>
    <p:bodyStyle>
      <a:lvl1pPr marL="542925" indent="-542925" algn="l" rtl="0" eaLnBrk="0" fontAlgn="base" hangingPunct="0">
        <a:spcBef>
          <a:spcPct val="20000"/>
        </a:spcBef>
        <a:spcAft>
          <a:spcPct val="0"/>
        </a:spcAft>
        <a:buClr>
          <a:srgbClr val="CE0044"/>
        </a:buClr>
        <a:buSzPct val="80000"/>
        <a:buFont typeface="Arial" charset="0"/>
        <a:buBlip>
          <a:blip r:embed="rId13"/>
        </a:buBlip>
        <a:defRPr sz="2000">
          <a:solidFill>
            <a:schemeClr val="tx1"/>
          </a:solidFill>
          <a:latin typeface="+mn-lt"/>
          <a:ea typeface="+mn-ea"/>
          <a:cs typeface="+mn-cs"/>
        </a:defRPr>
      </a:lvl1pPr>
      <a:lvl2pPr marL="922338" indent="-200025" algn="l" rtl="0" eaLnBrk="0" fontAlgn="base" hangingPunct="0">
        <a:spcBef>
          <a:spcPct val="20000"/>
        </a:spcBef>
        <a:spcAft>
          <a:spcPct val="0"/>
        </a:spcAft>
        <a:buClr>
          <a:srgbClr val="CE0044"/>
        </a:buClr>
        <a:buSzPct val="80000"/>
        <a:buFont typeface="Arial" charset="0"/>
        <a:buBlip>
          <a:blip r:embed="rId13"/>
        </a:buBlip>
        <a:defRPr>
          <a:solidFill>
            <a:schemeClr val="tx1"/>
          </a:solidFill>
          <a:latin typeface="+mn-lt"/>
          <a:ea typeface="+mn-ea"/>
        </a:defRPr>
      </a:lvl2pPr>
      <a:lvl3pPr marL="1330325" indent="-228600" algn="l" rtl="0" eaLnBrk="0" fontAlgn="base" hangingPunct="0">
        <a:spcBef>
          <a:spcPct val="20000"/>
        </a:spcBef>
        <a:spcAft>
          <a:spcPct val="0"/>
        </a:spcAft>
        <a:buClr>
          <a:srgbClr val="CE0044"/>
        </a:buClr>
        <a:buSzPct val="80000"/>
        <a:buFont typeface="Arial" charset="0"/>
        <a:buBlip>
          <a:blip r:embed="rId13"/>
        </a:buBlip>
        <a:defRPr sz="1600">
          <a:solidFill>
            <a:schemeClr val="tx1"/>
          </a:solidFill>
          <a:latin typeface="+mn-lt"/>
          <a:ea typeface="+mn-ea"/>
        </a:defRPr>
      </a:lvl3pPr>
      <a:lvl4pPr marL="1738313" indent="-228600" algn="l" rtl="0" eaLnBrk="0" fontAlgn="base" hangingPunct="0">
        <a:spcBef>
          <a:spcPct val="20000"/>
        </a:spcBef>
        <a:spcAft>
          <a:spcPct val="0"/>
        </a:spcAft>
        <a:buChar char="–"/>
        <a:defRPr sz="1600">
          <a:solidFill>
            <a:schemeClr val="tx1"/>
          </a:solidFill>
          <a:latin typeface="Arial" charset="0"/>
          <a:ea typeface="+mn-ea"/>
        </a:defRPr>
      </a:lvl4pPr>
      <a:lvl5pPr marL="2146300" indent="-228600" algn="l" rtl="0" eaLnBrk="0" fontAlgn="base" hangingPunct="0">
        <a:spcBef>
          <a:spcPct val="20000"/>
        </a:spcBef>
        <a:spcAft>
          <a:spcPct val="0"/>
        </a:spcAft>
        <a:buChar char="»"/>
        <a:defRPr sz="1600">
          <a:solidFill>
            <a:schemeClr val="tx1"/>
          </a:solidFill>
          <a:latin typeface="Arial" charset="0"/>
          <a:ea typeface="+mn-ea"/>
        </a:defRPr>
      </a:lvl5pPr>
      <a:lvl6pPr marL="2603500" indent="-228600" algn="l" rtl="0" fontAlgn="base">
        <a:spcBef>
          <a:spcPct val="20000"/>
        </a:spcBef>
        <a:spcAft>
          <a:spcPct val="0"/>
        </a:spcAft>
        <a:buChar char="»"/>
        <a:defRPr sz="1600">
          <a:solidFill>
            <a:schemeClr val="tx1"/>
          </a:solidFill>
          <a:latin typeface="Arial" charset="0"/>
          <a:ea typeface="+mn-ea"/>
        </a:defRPr>
      </a:lvl6pPr>
      <a:lvl7pPr marL="3060700" indent="-228600" algn="l" rtl="0" fontAlgn="base">
        <a:spcBef>
          <a:spcPct val="20000"/>
        </a:spcBef>
        <a:spcAft>
          <a:spcPct val="0"/>
        </a:spcAft>
        <a:buChar char="»"/>
        <a:defRPr sz="1600">
          <a:solidFill>
            <a:schemeClr val="tx1"/>
          </a:solidFill>
          <a:latin typeface="Arial" charset="0"/>
          <a:ea typeface="+mn-ea"/>
        </a:defRPr>
      </a:lvl7pPr>
      <a:lvl8pPr marL="3517900" indent="-228600" algn="l" rtl="0" fontAlgn="base">
        <a:spcBef>
          <a:spcPct val="20000"/>
        </a:spcBef>
        <a:spcAft>
          <a:spcPct val="0"/>
        </a:spcAft>
        <a:buChar char="»"/>
        <a:defRPr sz="1600">
          <a:solidFill>
            <a:schemeClr val="tx1"/>
          </a:solidFill>
          <a:latin typeface="Arial" charset="0"/>
          <a:ea typeface="+mn-ea"/>
        </a:defRPr>
      </a:lvl8pPr>
      <a:lvl9pPr marL="3975100" indent="-228600" algn="l" rtl="0" fontAlgn="base">
        <a:spcBef>
          <a:spcPct val="20000"/>
        </a:spcBef>
        <a:spcAft>
          <a:spcPct val="0"/>
        </a:spcAft>
        <a:buChar char="»"/>
        <a:defRPr sz="1600">
          <a:solidFill>
            <a:schemeClr val="tx1"/>
          </a:solidFill>
          <a:latin typeface="Arial" charset="0"/>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908175" y="773113"/>
            <a:ext cx="66246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Titel van de slide</a:t>
            </a:r>
          </a:p>
        </p:txBody>
      </p:sp>
      <p:sp>
        <p:nvSpPr>
          <p:cNvPr id="4099" name="Rectangle 3"/>
          <p:cNvSpPr>
            <a:spLocks noGrp="1" noChangeArrowheads="1"/>
          </p:cNvSpPr>
          <p:nvPr>
            <p:ph type="body" idx="1"/>
          </p:nvPr>
        </p:nvSpPr>
        <p:spPr bwMode="auto">
          <a:xfrm>
            <a:off x="1908175" y="2133600"/>
            <a:ext cx="66246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  Tweede niveau</a:t>
            </a:r>
          </a:p>
          <a:p>
            <a:pPr lvl="2"/>
            <a:r>
              <a:rPr lang="en-US" smtClean="0"/>
              <a:t>  Derde niveau</a:t>
            </a: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2pPr>
      <a:lvl3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3pPr>
      <a:lvl4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4pPr>
      <a:lvl5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5pPr>
      <a:lvl6pPr marL="457200" algn="l" rtl="0" fontAlgn="base">
        <a:spcBef>
          <a:spcPct val="0"/>
        </a:spcBef>
        <a:spcAft>
          <a:spcPct val="0"/>
        </a:spcAft>
        <a:defRPr sz="2600" b="1">
          <a:solidFill>
            <a:schemeClr val="tx2"/>
          </a:solidFill>
          <a:latin typeface="Verdana" pitchFamily="34" charset="0"/>
          <a:ea typeface="ＭＳ Ｐゴシック" pitchFamily="34" charset="-128"/>
        </a:defRPr>
      </a:lvl6pPr>
      <a:lvl7pPr marL="914400" algn="l" rtl="0" fontAlgn="base">
        <a:spcBef>
          <a:spcPct val="0"/>
        </a:spcBef>
        <a:spcAft>
          <a:spcPct val="0"/>
        </a:spcAft>
        <a:defRPr sz="2600" b="1">
          <a:solidFill>
            <a:schemeClr val="tx2"/>
          </a:solidFill>
          <a:latin typeface="Verdana" pitchFamily="34" charset="0"/>
          <a:ea typeface="ＭＳ Ｐゴシック" pitchFamily="34" charset="-128"/>
        </a:defRPr>
      </a:lvl7pPr>
      <a:lvl8pPr marL="1371600" algn="l" rtl="0" fontAlgn="base">
        <a:spcBef>
          <a:spcPct val="0"/>
        </a:spcBef>
        <a:spcAft>
          <a:spcPct val="0"/>
        </a:spcAft>
        <a:defRPr sz="2600" b="1">
          <a:solidFill>
            <a:schemeClr val="tx2"/>
          </a:solidFill>
          <a:latin typeface="Verdana" pitchFamily="34" charset="0"/>
          <a:ea typeface="ＭＳ Ｐゴシック" pitchFamily="34" charset="-128"/>
        </a:defRPr>
      </a:lvl8pPr>
      <a:lvl9pPr marL="1828800" algn="l" rtl="0" fontAlgn="base">
        <a:spcBef>
          <a:spcPct val="0"/>
        </a:spcBef>
        <a:spcAft>
          <a:spcPct val="0"/>
        </a:spcAft>
        <a:defRPr sz="2600" b="1">
          <a:solidFill>
            <a:schemeClr val="tx2"/>
          </a:solidFill>
          <a:latin typeface="Verdana" pitchFamily="34" charset="0"/>
          <a:ea typeface="ＭＳ Ｐゴシック" pitchFamily="34" charset="-128"/>
        </a:defRPr>
      </a:lvl9pPr>
    </p:titleStyle>
    <p:bodyStyle>
      <a:lvl1pPr marL="542925" indent="-542925" algn="l" rtl="0" eaLnBrk="0" fontAlgn="base" hangingPunct="0">
        <a:spcBef>
          <a:spcPct val="20000"/>
        </a:spcBef>
        <a:spcAft>
          <a:spcPct val="0"/>
        </a:spcAft>
        <a:buClr>
          <a:srgbClr val="CE0044"/>
        </a:buClr>
        <a:buSzPct val="80000"/>
        <a:buFont typeface="Arial" charset="0"/>
        <a:buBlip>
          <a:blip r:embed="rId15"/>
        </a:buBlip>
        <a:defRPr sz="2000">
          <a:solidFill>
            <a:schemeClr val="tx1"/>
          </a:solidFill>
          <a:latin typeface="+mn-lt"/>
          <a:ea typeface="+mn-ea"/>
          <a:cs typeface="+mn-cs"/>
        </a:defRPr>
      </a:lvl1pPr>
      <a:lvl2pPr marL="922338" indent="-200025" algn="l" rtl="0" eaLnBrk="0" fontAlgn="base" hangingPunct="0">
        <a:spcBef>
          <a:spcPct val="20000"/>
        </a:spcBef>
        <a:spcAft>
          <a:spcPct val="0"/>
        </a:spcAft>
        <a:buClr>
          <a:srgbClr val="CE0044"/>
        </a:buClr>
        <a:buSzPct val="80000"/>
        <a:buFont typeface="Arial" charset="0"/>
        <a:buBlip>
          <a:blip r:embed="rId15"/>
        </a:buBlip>
        <a:defRPr>
          <a:solidFill>
            <a:schemeClr val="tx1"/>
          </a:solidFill>
          <a:latin typeface="+mn-lt"/>
          <a:ea typeface="+mn-ea"/>
        </a:defRPr>
      </a:lvl2pPr>
      <a:lvl3pPr marL="1330325" indent="-228600" algn="l" rtl="0" eaLnBrk="0" fontAlgn="base" hangingPunct="0">
        <a:spcBef>
          <a:spcPct val="20000"/>
        </a:spcBef>
        <a:spcAft>
          <a:spcPct val="0"/>
        </a:spcAft>
        <a:buClr>
          <a:srgbClr val="CE0044"/>
        </a:buClr>
        <a:buSzPct val="80000"/>
        <a:buFont typeface="Arial" charset="0"/>
        <a:buBlip>
          <a:blip r:embed="rId15"/>
        </a:buBlip>
        <a:defRPr sz="1600">
          <a:solidFill>
            <a:schemeClr val="tx1"/>
          </a:solidFill>
          <a:latin typeface="+mn-lt"/>
          <a:ea typeface="+mn-ea"/>
        </a:defRPr>
      </a:lvl3pPr>
      <a:lvl4pPr marL="1738313" indent="-228600" algn="l" rtl="0" eaLnBrk="0" fontAlgn="base" hangingPunct="0">
        <a:spcBef>
          <a:spcPct val="20000"/>
        </a:spcBef>
        <a:spcAft>
          <a:spcPct val="0"/>
        </a:spcAft>
        <a:buChar char="–"/>
        <a:defRPr sz="1600">
          <a:solidFill>
            <a:schemeClr val="tx1"/>
          </a:solidFill>
          <a:latin typeface="Arial" charset="0"/>
          <a:ea typeface="+mn-ea"/>
        </a:defRPr>
      </a:lvl4pPr>
      <a:lvl5pPr marL="2146300" indent="-228600" algn="l" rtl="0" eaLnBrk="0" fontAlgn="base" hangingPunct="0">
        <a:spcBef>
          <a:spcPct val="20000"/>
        </a:spcBef>
        <a:spcAft>
          <a:spcPct val="0"/>
        </a:spcAft>
        <a:buChar char="»"/>
        <a:defRPr sz="1600">
          <a:solidFill>
            <a:schemeClr val="tx1"/>
          </a:solidFill>
          <a:latin typeface="Arial" charset="0"/>
          <a:ea typeface="+mn-ea"/>
        </a:defRPr>
      </a:lvl5pPr>
      <a:lvl6pPr marL="2603500" indent="-228600" algn="l" rtl="0" fontAlgn="base">
        <a:spcBef>
          <a:spcPct val="20000"/>
        </a:spcBef>
        <a:spcAft>
          <a:spcPct val="0"/>
        </a:spcAft>
        <a:buChar char="»"/>
        <a:defRPr sz="1600">
          <a:solidFill>
            <a:schemeClr val="tx1"/>
          </a:solidFill>
          <a:latin typeface="Arial" charset="0"/>
          <a:ea typeface="+mn-ea"/>
        </a:defRPr>
      </a:lvl6pPr>
      <a:lvl7pPr marL="3060700" indent="-228600" algn="l" rtl="0" fontAlgn="base">
        <a:spcBef>
          <a:spcPct val="20000"/>
        </a:spcBef>
        <a:spcAft>
          <a:spcPct val="0"/>
        </a:spcAft>
        <a:buChar char="»"/>
        <a:defRPr sz="1600">
          <a:solidFill>
            <a:schemeClr val="tx1"/>
          </a:solidFill>
          <a:latin typeface="Arial" charset="0"/>
          <a:ea typeface="+mn-ea"/>
        </a:defRPr>
      </a:lvl7pPr>
      <a:lvl8pPr marL="3517900" indent="-228600" algn="l" rtl="0" fontAlgn="base">
        <a:spcBef>
          <a:spcPct val="20000"/>
        </a:spcBef>
        <a:spcAft>
          <a:spcPct val="0"/>
        </a:spcAft>
        <a:buChar char="»"/>
        <a:defRPr sz="1600">
          <a:solidFill>
            <a:schemeClr val="tx1"/>
          </a:solidFill>
          <a:latin typeface="Arial" charset="0"/>
          <a:ea typeface="+mn-ea"/>
        </a:defRPr>
      </a:lvl8pPr>
      <a:lvl9pPr marL="3975100" indent="-228600" algn="l" rtl="0" fontAlgn="base">
        <a:spcBef>
          <a:spcPct val="20000"/>
        </a:spcBef>
        <a:spcAft>
          <a:spcPct val="0"/>
        </a:spcAft>
        <a:buChar char="»"/>
        <a:defRPr sz="1600">
          <a:solidFill>
            <a:schemeClr val="tx1"/>
          </a:solidFill>
          <a:latin typeface="Arial" charset="0"/>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755650" y="773113"/>
            <a:ext cx="77771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Titel van de slide</a:t>
            </a:r>
          </a:p>
        </p:txBody>
      </p:sp>
      <p:sp>
        <p:nvSpPr>
          <p:cNvPr id="5123" name="Rectangle 3"/>
          <p:cNvSpPr>
            <a:spLocks noGrp="1" noChangeArrowheads="1"/>
          </p:cNvSpPr>
          <p:nvPr>
            <p:ph type="body" idx="1"/>
          </p:nvPr>
        </p:nvSpPr>
        <p:spPr bwMode="auto">
          <a:xfrm>
            <a:off x="755650" y="2133600"/>
            <a:ext cx="77771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Klik om de opmaakprofielen van de modeltekst te bewerken</a:t>
            </a:r>
          </a:p>
          <a:p>
            <a:pPr lvl="1"/>
            <a:r>
              <a:rPr lang="en-US" smtClean="0"/>
              <a:t>  Tweede niveau</a:t>
            </a:r>
          </a:p>
          <a:p>
            <a:pPr lvl="2"/>
            <a:r>
              <a:rPr lang="en-US" smtClean="0"/>
              <a:t>  Derde niveau</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rtl="0" eaLnBrk="0" fontAlgn="base" hangingPunct="0">
        <a:spcBef>
          <a:spcPct val="0"/>
        </a:spcBef>
        <a:spcAft>
          <a:spcPct val="0"/>
        </a:spcAft>
        <a:defRPr sz="2600" b="1">
          <a:solidFill>
            <a:schemeClr val="tx2"/>
          </a:solidFill>
          <a:latin typeface="+mj-lt"/>
          <a:ea typeface="+mj-ea"/>
          <a:cs typeface="+mj-cs"/>
        </a:defRPr>
      </a:lvl1pPr>
      <a:lvl2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2pPr>
      <a:lvl3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3pPr>
      <a:lvl4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4pPr>
      <a:lvl5pPr algn="l" rtl="0" eaLnBrk="0" fontAlgn="base" hangingPunct="0">
        <a:spcBef>
          <a:spcPct val="0"/>
        </a:spcBef>
        <a:spcAft>
          <a:spcPct val="0"/>
        </a:spcAft>
        <a:defRPr sz="2600" b="1">
          <a:solidFill>
            <a:schemeClr val="tx2"/>
          </a:solidFill>
          <a:latin typeface="Verdana" pitchFamily="34" charset="0"/>
          <a:ea typeface="ＭＳ Ｐゴシック" pitchFamily="34" charset="-128"/>
        </a:defRPr>
      </a:lvl5pPr>
      <a:lvl6pPr marL="457200" algn="l" rtl="0" fontAlgn="base">
        <a:spcBef>
          <a:spcPct val="0"/>
        </a:spcBef>
        <a:spcAft>
          <a:spcPct val="0"/>
        </a:spcAft>
        <a:defRPr sz="2600" b="1">
          <a:solidFill>
            <a:schemeClr val="tx2"/>
          </a:solidFill>
          <a:latin typeface="Verdana" pitchFamily="34" charset="0"/>
          <a:ea typeface="ＭＳ Ｐゴシック" pitchFamily="34" charset="-128"/>
        </a:defRPr>
      </a:lvl6pPr>
      <a:lvl7pPr marL="914400" algn="l" rtl="0" fontAlgn="base">
        <a:spcBef>
          <a:spcPct val="0"/>
        </a:spcBef>
        <a:spcAft>
          <a:spcPct val="0"/>
        </a:spcAft>
        <a:defRPr sz="2600" b="1">
          <a:solidFill>
            <a:schemeClr val="tx2"/>
          </a:solidFill>
          <a:latin typeface="Verdana" pitchFamily="34" charset="0"/>
          <a:ea typeface="ＭＳ Ｐゴシック" pitchFamily="34" charset="-128"/>
        </a:defRPr>
      </a:lvl7pPr>
      <a:lvl8pPr marL="1371600" algn="l" rtl="0" fontAlgn="base">
        <a:spcBef>
          <a:spcPct val="0"/>
        </a:spcBef>
        <a:spcAft>
          <a:spcPct val="0"/>
        </a:spcAft>
        <a:defRPr sz="2600" b="1">
          <a:solidFill>
            <a:schemeClr val="tx2"/>
          </a:solidFill>
          <a:latin typeface="Verdana" pitchFamily="34" charset="0"/>
          <a:ea typeface="ＭＳ Ｐゴシック" pitchFamily="34" charset="-128"/>
        </a:defRPr>
      </a:lvl8pPr>
      <a:lvl9pPr marL="1828800" algn="l" rtl="0" fontAlgn="base">
        <a:spcBef>
          <a:spcPct val="0"/>
        </a:spcBef>
        <a:spcAft>
          <a:spcPct val="0"/>
        </a:spcAft>
        <a:defRPr sz="2600" b="1">
          <a:solidFill>
            <a:schemeClr val="tx2"/>
          </a:solidFill>
          <a:latin typeface="Verdana" pitchFamily="34" charset="0"/>
          <a:ea typeface="ＭＳ Ｐゴシック" pitchFamily="34" charset="-128"/>
        </a:defRPr>
      </a:lvl9pPr>
    </p:titleStyle>
    <p:bodyStyle>
      <a:lvl1pPr marL="542925" indent="-542925" algn="l" rtl="0" eaLnBrk="0" fontAlgn="base" hangingPunct="0">
        <a:spcBef>
          <a:spcPct val="20000"/>
        </a:spcBef>
        <a:spcAft>
          <a:spcPct val="0"/>
        </a:spcAft>
        <a:buClr>
          <a:srgbClr val="CE0044"/>
        </a:buClr>
        <a:buSzPct val="80000"/>
        <a:buFont typeface="Arial" charset="0"/>
        <a:buBlip>
          <a:blip r:embed="rId13"/>
        </a:buBlip>
        <a:defRPr sz="2000">
          <a:solidFill>
            <a:schemeClr val="tx1"/>
          </a:solidFill>
          <a:latin typeface="+mn-lt"/>
          <a:ea typeface="+mn-ea"/>
          <a:cs typeface="+mn-cs"/>
        </a:defRPr>
      </a:lvl1pPr>
      <a:lvl2pPr marL="922338" indent="-200025" algn="l" rtl="0" eaLnBrk="0" fontAlgn="base" hangingPunct="0">
        <a:spcBef>
          <a:spcPct val="20000"/>
        </a:spcBef>
        <a:spcAft>
          <a:spcPct val="0"/>
        </a:spcAft>
        <a:buClr>
          <a:srgbClr val="CE0044"/>
        </a:buClr>
        <a:buSzPct val="80000"/>
        <a:buFont typeface="Arial" charset="0"/>
        <a:buBlip>
          <a:blip r:embed="rId13"/>
        </a:buBlip>
        <a:defRPr>
          <a:solidFill>
            <a:schemeClr val="tx1"/>
          </a:solidFill>
          <a:latin typeface="+mn-lt"/>
          <a:ea typeface="+mn-ea"/>
        </a:defRPr>
      </a:lvl2pPr>
      <a:lvl3pPr marL="1330325" indent="-228600" algn="l" rtl="0" eaLnBrk="0" fontAlgn="base" hangingPunct="0">
        <a:spcBef>
          <a:spcPct val="20000"/>
        </a:spcBef>
        <a:spcAft>
          <a:spcPct val="0"/>
        </a:spcAft>
        <a:buClr>
          <a:srgbClr val="CE0044"/>
        </a:buClr>
        <a:buSzPct val="80000"/>
        <a:buFont typeface="Arial" charset="0"/>
        <a:buBlip>
          <a:blip r:embed="rId13"/>
        </a:buBlip>
        <a:defRPr sz="1600">
          <a:solidFill>
            <a:schemeClr val="tx1"/>
          </a:solidFill>
          <a:latin typeface="+mn-lt"/>
          <a:ea typeface="+mn-ea"/>
        </a:defRPr>
      </a:lvl3pPr>
      <a:lvl4pPr marL="1738313" indent="-228600" algn="l" rtl="0" eaLnBrk="0" fontAlgn="base" hangingPunct="0">
        <a:spcBef>
          <a:spcPct val="20000"/>
        </a:spcBef>
        <a:spcAft>
          <a:spcPct val="0"/>
        </a:spcAft>
        <a:buChar char="–"/>
        <a:defRPr sz="1600">
          <a:solidFill>
            <a:schemeClr val="tx1"/>
          </a:solidFill>
          <a:latin typeface="Arial" charset="0"/>
          <a:ea typeface="+mn-ea"/>
        </a:defRPr>
      </a:lvl4pPr>
      <a:lvl5pPr marL="2146300" indent="-228600" algn="l" rtl="0" eaLnBrk="0" fontAlgn="base" hangingPunct="0">
        <a:spcBef>
          <a:spcPct val="20000"/>
        </a:spcBef>
        <a:spcAft>
          <a:spcPct val="0"/>
        </a:spcAft>
        <a:buChar char="»"/>
        <a:defRPr sz="1600">
          <a:solidFill>
            <a:schemeClr val="tx1"/>
          </a:solidFill>
          <a:latin typeface="Arial" charset="0"/>
          <a:ea typeface="+mn-ea"/>
        </a:defRPr>
      </a:lvl5pPr>
      <a:lvl6pPr marL="2603500" indent="-228600" algn="l" rtl="0" fontAlgn="base">
        <a:spcBef>
          <a:spcPct val="20000"/>
        </a:spcBef>
        <a:spcAft>
          <a:spcPct val="0"/>
        </a:spcAft>
        <a:buChar char="»"/>
        <a:defRPr sz="1600">
          <a:solidFill>
            <a:schemeClr val="tx1"/>
          </a:solidFill>
          <a:latin typeface="Arial" charset="0"/>
          <a:ea typeface="+mn-ea"/>
        </a:defRPr>
      </a:lvl6pPr>
      <a:lvl7pPr marL="3060700" indent="-228600" algn="l" rtl="0" fontAlgn="base">
        <a:spcBef>
          <a:spcPct val="20000"/>
        </a:spcBef>
        <a:spcAft>
          <a:spcPct val="0"/>
        </a:spcAft>
        <a:buChar char="»"/>
        <a:defRPr sz="1600">
          <a:solidFill>
            <a:schemeClr val="tx1"/>
          </a:solidFill>
          <a:latin typeface="Arial" charset="0"/>
          <a:ea typeface="+mn-ea"/>
        </a:defRPr>
      </a:lvl7pPr>
      <a:lvl8pPr marL="3517900" indent="-228600" algn="l" rtl="0" fontAlgn="base">
        <a:spcBef>
          <a:spcPct val="20000"/>
        </a:spcBef>
        <a:spcAft>
          <a:spcPct val="0"/>
        </a:spcAft>
        <a:buChar char="»"/>
        <a:defRPr sz="1600">
          <a:solidFill>
            <a:schemeClr val="tx1"/>
          </a:solidFill>
          <a:latin typeface="Arial" charset="0"/>
          <a:ea typeface="+mn-ea"/>
        </a:defRPr>
      </a:lvl8pPr>
      <a:lvl9pPr marL="3975100" indent="-228600" algn="l" rtl="0" fontAlgn="base">
        <a:spcBef>
          <a:spcPct val="20000"/>
        </a:spcBef>
        <a:spcAft>
          <a:spcPct val="0"/>
        </a:spcAft>
        <a:buChar char="»"/>
        <a:defRPr sz="1600">
          <a:solidFill>
            <a:schemeClr val="tx1"/>
          </a:solidFill>
          <a:latin typeface="Arial" charset="0"/>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http://www.zorgvoorbeter.nl/images/uploads/Logo_ZvB_jpg.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nl/imgres?imgurl=http://static.autoblog.nl/images/wp2007/Smart%20Lorinser%201.jpg&amp;imgrefurl=http://www.autoblog.nl/archive/2007/11/05/snelle-smart-van-lorinser&amp;usg=__qbhTvE-HtQ-y3IRYMzrkJklJJDc=&amp;h=265&amp;w=450&amp;sz=26&amp;hl=nl&amp;start=23&amp;zoom=1&amp;um=1&amp;itbs=1&amp;tbnid=RePFE3UzetmOGM:&amp;tbnh=75&amp;tbnw=127&amp;prev=/images?q=smart&amp;start=18&amp;um=1&amp;hl=nl&amp;sa=N&amp;rls=com.microsoft:en-US&amp;ndsp=18&amp;tbs=isch:1&amp;ei=jtt5TcOXE4Ws8APzoYTHBA" TargetMode="Externa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2lXh2n0aPyw" TargetMode="External"/><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0.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0.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hyperlink" Target="http://images.google.nl/imgres?imgurl=http://www.eencursusinwonderen.com/Werkimages/next-steps12stappen.jpg&amp;imgrefurl=http://www.eencursusinwonderen.com/12stappen.htm&amp;h=437&amp;w=329&amp;sz=31&amp;hl=nl&amp;start=2&amp;sig2=6D8aIbDxJrxDVSGTzvIQag&amp;tbnid=hKAx28YCDix8VM:&amp;tbnh=126&amp;tb" TargetMode="External"/><Relationship Id="rId2" Type="http://schemas.openxmlformats.org/officeDocument/2006/relationships/notesSlide" Target="../notesSlides/notesSlide23.xml"/><Relationship Id="rId1" Type="http://schemas.openxmlformats.org/officeDocument/2006/relationships/slideLayout" Target="../slideLayouts/slideLayout40.xml"/><Relationship Id="rId5" Type="http://schemas.openxmlformats.org/officeDocument/2006/relationships/image" Target="../media/image20.jpeg"/><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images.google.nl/imgres?imgurl=http://www.ergocoaches.nl/images/dynamic/portfoliothumb/disp.washand_S0W2450.jpg&amp;imgrefurl=http://www.ergocoaches.nl/Businesscases_zorg_Platform_Zorginnovatie.html&amp;h=400&amp;w=600&amp;sz=47&amp;hl=nl&amp;start=12&amp;um=1&amp;usg=__fi4pz8XDs1UAKm" TargetMode="External"/><Relationship Id="rId7"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40.xml"/><Relationship Id="rId6" Type="http://schemas.openxmlformats.org/officeDocument/2006/relationships/hyperlink" Target="http://www.google.nl/imgres?imgurl=http://www.pda-wereld.nl/shop/images/iPOD%20Touch%208GB.jpg&amp;imgrefurl=http://www.pda-wereld.nl/shop/index.php/cPath/194&amp;usg=__ycBx7qHMzifekD1wyCFvURiCRIA=&amp;h=290&amp;w=322&amp;sz=32&amp;hl=nl&amp;start=2&amp;zoom=1&amp;um=1&amp;itbs=1&amp;tbnid=FmdafS4DwoOhmM:&amp;tbnh=106&amp;tbnw=118&amp;prev=/images?q=i-pod&amp;um=1&amp;hl=nl&amp;rls=com.microsoft:en-US&amp;tbs=isch:1&amp;ei=SdV5Te2BD4is8gOs1NC2BA" TargetMode="External"/><Relationship Id="rId5" Type="http://schemas.openxmlformats.org/officeDocument/2006/relationships/image" Target="../media/image24.png"/><Relationship Id="rId10" Type="http://schemas.openxmlformats.org/officeDocument/2006/relationships/image" Target="../media/image27.jpeg"/><Relationship Id="rId4" Type="http://schemas.openxmlformats.org/officeDocument/2006/relationships/image" Target="../media/image23.jpeg"/><Relationship Id="rId9" Type="http://schemas.openxmlformats.org/officeDocument/2006/relationships/hyperlink" Target="http://www.google.nl/imgres?imgurl=http://nu.web-log.nl/photos/uncategorized/2009/06/15/senseo.jpg&amp;imgrefurl=http://nu.web-log.nl/nu/2009/06/het-verband-tus.html&amp;usg=__0DciEnmw4MWXYu5TAVg2OK4HiX8=&amp;h=339&amp;w=320&amp;sz=17&amp;hl=nl&amp;start=5&amp;zoom=1&amp;um=1&amp;itbs=1&amp;tbnid=1jiT4ejBRIXonM:&amp;tbnh=119&amp;tbnw=112&amp;prev=/images?q=senseo&amp;um=1&amp;hl=nl&amp;sa=N&amp;rls=com.microsoft:en-US&amp;tbs=isch:1&amp;ei=J9V5TdjuA8qb8QPKxpW-BA"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wmf"/><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hyperlink" Target="http://www.zonmw.nl/fileadmin/documenten/Implementatie/3-Matrix_doelgroepen_analyseren.pdf" TargetMode="External"/><Relationship Id="rId2" Type="http://schemas.openxmlformats.org/officeDocument/2006/relationships/hyperlink" Target="http://www.zonmw.nl/fileadmin/documenten/Implementatie/5-Matrix_voor_het_maken_van_een_contextanalyse.pdf" TargetMode="External"/><Relationship Id="rId1" Type="http://schemas.openxmlformats.org/officeDocument/2006/relationships/slideLayout" Target="../slideLayouts/slideLayout40.xml"/><Relationship Id="rId5" Type="http://schemas.openxmlformats.org/officeDocument/2006/relationships/image" Target="../media/image31.jpeg"/><Relationship Id="rId4" Type="http://schemas.openxmlformats.org/officeDocument/2006/relationships/hyperlink" Target="http://www.zonmw.nl/fileadmin/documenten/Implementatie/4-Checklist_vernieuwing_doorlichten.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hyperlink" Target="http://images.google.nl/imgres?imgurl=http://www.gummo.nl/files/columns/6/woody.gif&amp;imgrefurl=http://www.gummo.nl/column.php?id=6&amp;h=353&amp;w=285&amp;sz=8&amp;hl=nl&amp;sig2=IElXBDmJhbdh5FI03TgK6A&amp;start=10&amp;tbnid=FWKIYEtRsl1nDM:&amp;tbnh=121&amp;tbnw=98&amp;ei=jqP9RcHaOZO-0wTTlajhDQ&amp;p" TargetMode="External"/><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3" Type="http://schemas.openxmlformats.org/officeDocument/2006/relationships/hyperlink" Target="http://www.ovstedendriehoek.nl/extfiles/pdf/phpmWsDs7.jpg" TargetMode="External"/><Relationship Id="rId2" Type="http://schemas.openxmlformats.org/officeDocument/2006/relationships/notesSlide" Target="../notesSlides/notesSlide43.xml"/><Relationship Id="rId1" Type="http://schemas.openxmlformats.org/officeDocument/2006/relationships/slideLayout" Target="../slideLayouts/slideLayout40.xml"/><Relationship Id="rId5" Type="http://schemas.openxmlformats.org/officeDocument/2006/relationships/image" Target="../media/image35.jpeg"/><Relationship Id="rId4" Type="http://schemas.openxmlformats.org/officeDocument/2006/relationships/image" Target="../media/image34.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3" Type="http://schemas.openxmlformats.org/officeDocument/2006/relationships/hyperlink" Target="http://bp2.blogger.com/_KA6rQrv9zx4/RflN4OQjUqI/AAAAAAAAAAU/Sdf0bMiwsas/s1600-h/med_1165119973-99.jpg" TargetMode="External"/><Relationship Id="rId2" Type="http://schemas.openxmlformats.org/officeDocument/2006/relationships/notesSlide" Target="../notesSlides/notesSlide47.xml"/><Relationship Id="rId1" Type="http://schemas.openxmlformats.org/officeDocument/2006/relationships/slideLayout" Target="../slideLayouts/slideLayout40.xml"/><Relationship Id="rId4" Type="http://schemas.openxmlformats.org/officeDocument/2006/relationships/image" Target="../media/image36.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ChangeArrowheads="1"/>
          </p:cNvSpPr>
          <p:nvPr/>
        </p:nvSpPr>
        <p:spPr bwMode="auto">
          <a:xfrm>
            <a:off x="1547813" y="1752600"/>
            <a:ext cx="597693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lgn="ctr"/>
            <a:r>
              <a:rPr lang="en-US" sz="3200"/>
              <a:t>Het opzetten en evalueren van verbetertrajecten in de zorg</a:t>
            </a:r>
          </a:p>
          <a:p>
            <a:pPr algn="ctr"/>
            <a:r>
              <a:rPr lang="en-US" sz="3200"/>
              <a:t>voor studenten hbo-v</a:t>
            </a:r>
          </a:p>
          <a:p>
            <a:pPr algn="ctr"/>
            <a:endParaRPr lang="en-US" sz="3200"/>
          </a:p>
          <a:p>
            <a:pPr algn="ctr"/>
            <a:r>
              <a:rPr lang="en-US" sz="3200"/>
              <a:t>Implementatie van zorgvernieuwingen in de praktijk</a:t>
            </a:r>
          </a:p>
        </p:txBody>
      </p:sp>
      <p:sp>
        <p:nvSpPr>
          <p:cNvPr id="6147" name="Rectangle 10"/>
          <p:cNvSpPr>
            <a:spLocks noChangeArrowheads="1"/>
          </p:cNvSpPr>
          <p:nvPr/>
        </p:nvSpPr>
        <p:spPr bwMode="auto">
          <a:xfrm>
            <a:off x="5724525" y="5876925"/>
            <a:ext cx="3276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b="0"/>
              <a:t>Hogeschool Rotterdam,</a:t>
            </a:r>
          </a:p>
          <a:p>
            <a:pPr algn="r"/>
            <a:r>
              <a:rPr lang="en-US" sz="1200" b="0"/>
              <a:t>Kenniscentrum Zorginnovatie</a:t>
            </a:r>
          </a:p>
          <a:p>
            <a:pPr algn="r"/>
            <a:r>
              <a:rPr lang="en-US" sz="1200" b="0"/>
              <a:t>Versie januari 2012</a:t>
            </a:r>
            <a:endParaRPr lang="en-US" sz="1200"/>
          </a:p>
        </p:txBody>
      </p:sp>
      <p:pic>
        <p:nvPicPr>
          <p:cNvPr id="6148" name="Picture 11" descr="http://www.zorgvoorbeter.nl/images/uploads/Logo_ZvB_jpg.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779838" y="476250"/>
            <a:ext cx="1944687"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765175"/>
            <a:ext cx="20764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4" descr="zorginnovatieLC-roo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765175"/>
            <a:ext cx="2414587"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idx="4294967295"/>
          </p:nvPr>
        </p:nvSpPr>
        <p:spPr/>
        <p:txBody>
          <a:bodyPr/>
          <a:lstStyle/>
          <a:p>
            <a:r>
              <a:rPr lang="nl-NL" smtClean="0"/>
              <a:t>In kaart brengen feitelijke zorg</a:t>
            </a:r>
          </a:p>
        </p:txBody>
      </p:sp>
      <p:sp>
        <p:nvSpPr>
          <p:cNvPr id="15363" name="Tijdelijke aanduiding voor inhoud 2"/>
          <p:cNvSpPr>
            <a:spLocks noGrp="1"/>
          </p:cNvSpPr>
          <p:nvPr>
            <p:ph idx="4294967295"/>
          </p:nvPr>
        </p:nvSpPr>
        <p:spPr/>
        <p:txBody>
          <a:bodyPr/>
          <a:lstStyle/>
          <a:p>
            <a:pPr marL="533400" indent="-533400" eaLnBrk="1" hangingPunct="1">
              <a:buFontTx/>
              <a:buNone/>
            </a:pPr>
            <a:r>
              <a:rPr lang="nl-NL" smtClean="0"/>
              <a:t>Aan de hand van de volgende vragen:</a:t>
            </a:r>
          </a:p>
          <a:p>
            <a:pPr marL="533400" indent="-533400" eaLnBrk="1" hangingPunct="1">
              <a:buFont typeface="Verdana" pitchFamily="34" charset="0"/>
              <a:buAutoNum type="alphaUcPeriod"/>
            </a:pPr>
            <a:r>
              <a:rPr lang="nl-NL" smtClean="0"/>
              <a:t>Hoe is de huidige zorg?</a:t>
            </a:r>
          </a:p>
          <a:p>
            <a:pPr marL="533400" indent="-533400" eaLnBrk="1" hangingPunct="1">
              <a:buFont typeface="Verdana" pitchFamily="34" charset="0"/>
              <a:buAutoNum type="alphaUcPeriod"/>
            </a:pPr>
            <a:r>
              <a:rPr lang="nl-NL" smtClean="0"/>
              <a:t>In hoeverre wijkt de zorg af van elders? </a:t>
            </a:r>
            <a:r>
              <a:rPr lang="nl-NL" i="1" smtClean="0"/>
              <a:t>Of van de gewenste situatie?</a:t>
            </a:r>
            <a:endParaRPr lang="nl-NL" smtClean="0"/>
          </a:p>
          <a:p>
            <a:pPr marL="533400" indent="-533400" eaLnBrk="1" hangingPunct="1">
              <a:buFont typeface="Verdana" pitchFamily="34" charset="0"/>
              <a:buAutoNum type="alphaUcPeriod"/>
            </a:pPr>
            <a:r>
              <a:rPr lang="nl-NL" smtClean="0"/>
              <a:t>Wat kan beter?	</a:t>
            </a:r>
          </a:p>
          <a:p>
            <a:pPr marL="533400" indent="-533400">
              <a:buFont typeface="Arial" charset="0"/>
              <a:buNone/>
            </a:pPr>
            <a:endParaRPr lang="nl-NL" smtClean="0"/>
          </a:p>
        </p:txBody>
      </p:sp>
      <p:sp>
        <p:nvSpPr>
          <p:cNvPr id="15364"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1-8</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idx="4294967295"/>
          </p:nvPr>
        </p:nvSpPr>
        <p:spPr/>
        <p:txBody>
          <a:bodyPr/>
          <a:lstStyle/>
          <a:p>
            <a:r>
              <a:rPr lang="nl-NL" smtClean="0"/>
              <a:t>Formuleren doelen</a:t>
            </a:r>
          </a:p>
        </p:txBody>
      </p:sp>
      <p:sp>
        <p:nvSpPr>
          <p:cNvPr id="16387" name="Tijdelijke aanduiding voor inhoud 2"/>
          <p:cNvSpPr>
            <a:spLocks noGrp="1"/>
          </p:cNvSpPr>
          <p:nvPr>
            <p:ph idx="4294967295"/>
          </p:nvPr>
        </p:nvSpPr>
        <p:spPr/>
        <p:txBody>
          <a:bodyPr/>
          <a:lstStyle/>
          <a:p>
            <a:pPr>
              <a:buFont typeface="Arial" charset="0"/>
              <a:buNone/>
            </a:pPr>
            <a:r>
              <a:rPr lang="nl-NL" sz="4400" b="1" smtClean="0">
                <a:latin typeface="Showcard Gothic" pitchFamily="82" charset="0"/>
              </a:rPr>
              <a:t>SMART</a:t>
            </a:r>
          </a:p>
        </p:txBody>
      </p:sp>
      <p:pic>
        <p:nvPicPr>
          <p:cNvPr id="16388" name="Picture 2" descr="http://t1.gstatic.com/images?q=tbn:ANd9GcTu4lncXKV5M9OQkClP0cPSggIXSKLdTspNXdHQ2jOREJXRqUo4JaF_PhU">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916113"/>
            <a:ext cx="30956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1-9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692275" y="476250"/>
            <a:ext cx="6191250" cy="1143000"/>
          </a:xfrm>
        </p:spPr>
        <p:txBody>
          <a:bodyPr/>
          <a:lstStyle/>
          <a:p>
            <a:r>
              <a:rPr lang="nl-NL" smtClean="0"/>
              <a:t>SMART doelen</a:t>
            </a:r>
          </a:p>
        </p:txBody>
      </p:sp>
      <p:sp>
        <p:nvSpPr>
          <p:cNvPr id="17411" name="Rectangle 3"/>
          <p:cNvSpPr>
            <a:spLocks noGrp="1" noChangeArrowheads="1"/>
          </p:cNvSpPr>
          <p:nvPr>
            <p:ph type="body" idx="4294967295"/>
          </p:nvPr>
        </p:nvSpPr>
        <p:spPr>
          <a:xfrm>
            <a:off x="1692275" y="1700213"/>
            <a:ext cx="6840538" cy="936625"/>
          </a:xfrm>
        </p:spPr>
        <p:txBody>
          <a:bodyPr/>
          <a:lstStyle/>
          <a:p>
            <a:pPr marL="0" indent="0">
              <a:buFontTx/>
              <a:buNone/>
            </a:pPr>
            <a:r>
              <a:rPr lang="nl-NL" sz="2400" b="1" smtClean="0">
                <a:solidFill>
                  <a:srgbClr val="CE0044"/>
                </a:solidFill>
              </a:rPr>
              <a:t>SMART</a:t>
            </a:r>
            <a:r>
              <a:rPr lang="nl-NL" sz="2400" smtClean="0"/>
              <a:t> is </a:t>
            </a:r>
            <a:r>
              <a:rPr lang="nl-NL" sz="2400" b="1" smtClean="0"/>
              <a:t>s</a:t>
            </a:r>
            <a:r>
              <a:rPr lang="nl-NL" sz="2400" smtClean="0"/>
              <a:t>pecifiek, </a:t>
            </a:r>
            <a:r>
              <a:rPr lang="nl-NL" sz="2400" b="1" smtClean="0"/>
              <a:t>m</a:t>
            </a:r>
            <a:r>
              <a:rPr lang="nl-NL" sz="2400" smtClean="0"/>
              <a:t>eetbaar, </a:t>
            </a:r>
            <a:r>
              <a:rPr lang="nl-NL" sz="2400" b="1" smtClean="0"/>
              <a:t>a</a:t>
            </a:r>
            <a:r>
              <a:rPr lang="nl-NL" sz="2400" smtClean="0"/>
              <a:t>cceptabel, </a:t>
            </a:r>
            <a:r>
              <a:rPr lang="nl-NL" sz="2400" b="1" smtClean="0"/>
              <a:t>r</a:t>
            </a:r>
            <a:r>
              <a:rPr lang="nl-NL" sz="2400" smtClean="0"/>
              <a:t>ealistisch en</a:t>
            </a:r>
            <a:r>
              <a:rPr lang="nl-NL" sz="2400" b="1" smtClean="0"/>
              <a:t> t</a:t>
            </a:r>
            <a:r>
              <a:rPr lang="nl-NL" sz="2400" smtClean="0"/>
              <a:t>ijdgebonden.</a:t>
            </a:r>
          </a:p>
          <a:p>
            <a:pPr marL="0" indent="0">
              <a:buFontTx/>
              <a:buNone/>
            </a:pPr>
            <a:endParaRPr lang="nl-NL" sz="2400" smtClean="0"/>
          </a:p>
        </p:txBody>
      </p:sp>
      <p:sp>
        <p:nvSpPr>
          <p:cNvPr id="17412"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1-10</a:t>
            </a:r>
          </a:p>
        </p:txBody>
      </p:sp>
      <p:sp>
        <p:nvSpPr>
          <p:cNvPr id="17413" name="Rectangle 5"/>
          <p:cNvSpPr>
            <a:spLocks noChangeArrowheads="1"/>
          </p:cNvSpPr>
          <p:nvPr/>
        </p:nvSpPr>
        <p:spPr bwMode="auto">
          <a:xfrm>
            <a:off x="2627313" y="3213100"/>
            <a:ext cx="5722937"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3538" indent="-363538"/>
            <a:r>
              <a:rPr lang="nl-NL" b="0"/>
              <a:t>Geef antwoord op de volgende vragen:</a:t>
            </a:r>
          </a:p>
          <a:p>
            <a:pPr marL="363538" indent="-363538">
              <a:buClr>
                <a:srgbClr val="CE0044"/>
              </a:buClr>
              <a:buFont typeface="Wingdings" pitchFamily="2" charset="2"/>
              <a:buChar char="§"/>
            </a:pPr>
            <a:r>
              <a:rPr lang="nl-NL"/>
              <a:t>wat</a:t>
            </a:r>
            <a:r>
              <a:rPr lang="nl-NL" b="0"/>
              <a:t> willen we bereiken?</a:t>
            </a:r>
          </a:p>
          <a:p>
            <a:pPr marL="363538" indent="-363538">
              <a:buClr>
                <a:srgbClr val="CE0044"/>
              </a:buClr>
              <a:buFont typeface="Wingdings" pitchFamily="2" charset="2"/>
              <a:buChar char="§"/>
            </a:pPr>
            <a:r>
              <a:rPr lang="nl-NL"/>
              <a:t>wie</a:t>
            </a:r>
            <a:r>
              <a:rPr lang="nl-NL" b="0"/>
              <a:t> zijn erbij betrokken?</a:t>
            </a:r>
          </a:p>
          <a:p>
            <a:pPr marL="363538" indent="-363538">
              <a:buClr>
                <a:srgbClr val="CE0044"/>
              </a:buClr>
              <a:buFont typeface="Wingdings" pitchFamily="2" charset="2"/>
              <a:buChar char="§"/>
            </a:pPr>
            <a:r>
              <a:rPr lang="nl-NL"/>
              <a:t>waar</a:t>
            </a:r>
            <a:r>
              <a:rPr lang="nl-NL" b="0"/>
              <a:t> gaan we het doen?</a:t>
            </a:r>
          </a:p>
          <a:p>
            <a:pPr marL="363538" indent="-363538">
              <a:buClr>
                <a:srgbClr val="CE0044"/>
              </a:buClr>
              <a:buFont typeface="Wingdings" pitchFamily="2" charset="2"/>
              <a:buChar char="§"/>
            </a:pPr>
            <a:r>
              <a:rPr lang="nl-NL"/>
              <a:t>wanneer</a:t>
            </a:r>
            <a:r>
              <a:rPr lang="nl-NL" b="0"/>
              <a:t> gebeurt het?</a:t>
            </a:r>
          </a:p>
          <a:p>
            <a:pPr marL="363538" indent="-363538">
              <a:buClr>
                <a:srgbClr val="CE0044"/>
              </a:buClr>
              <a:buFont typeface="Wingdings" pitchFamily="2" charset="2"/>
              <a:buChar char="§"/>
            </a:pPr>
            <a:r>
              <a:rPr lang="nl-NL"/>
              <a:t>welke</a:t>
            </a:r>
            <a:r>
              <a:rPr lang="nl-NL" b="0"/>
              <a:t> delen van de doelstelling zijn essentieel?</a:t>
            </a:r>
          </a:p>
          <a:p>
            <a:pPr marL="363538" indent="-363538">
              <a:buClr>
                <a:srgbClr val="CE0044"/>
              </a:buClr>
              <a:buFont typeface="Wingdings" pitchFamily="2" charset="2"/>
              <a:buChar char="§"/>
            </a:pPr>
            <a:r>
              <a:rPr lang="nl-NL"/>
              <a:t>waarom</a:t>
            </a:r>
            <a:r>
              <a:rPr lang="nl-NL" b="0"/>
              <a:t> willen we dit doel bereiken?</a:t>
            </a:r>
          </a:p>
        </p:txBody>
      </p:sp>
      <p:sp>
        <p:nvSpPr>
          <p:cNvPr id="17414" name="Rectangle 3"/>
          <p:cNvSpPr>
            <a:spLocks noChangeArrowheads="1"/>
          </p:cNvSpPr>
          <p:nvPr/>
        </p:nvSpPr>
        <p:spPr bwMode="auto">
          <a:xfrm rot="-5400000">
            <a:off x="1007269" y="4185444"/>
            <a:ext cx="25923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rgbClr val="CE0044"/>
              </a:buClr>
              <a:buSzPct val="80000"/>
            </a:pPr>
            <a:r>
              <a:rPr lang="nl-NL">
                <a:solidFill>
                  <a:srgbClr val="CE0044"/>
                </a:solidFill>
                <a:latin typeface="Verdana" pitchFamily="34" charset="0"/>
              </a:rPr>
              <a:t>Specifiek?</a:t>
            </a:r>
            <a:endParaRPr lang="nl-NL" b="0">
              <a:latin typeface="Verdana" pitchFamily="34" charset="0"/>
            </a:endParaRPr>
          </a:p>
          <a:p>
            <a:pPr>
              <a:spcBef>
                <a:spcPct val="20000"/>
              </a:spcBef>
              <a:buClr>
                <a:srgbClr val="CE0044"/>
              </a:buClr>
              <a:buSzPct val="80000"/>
            </a:pPr>
            <a:endParaRPr lang="nl-NL" b="0">
              <a:latin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Tijdelijke aanduiding voor inhoud 2"/>
          <p:cNvSpPr>
            <a:spLocks noGrp="1"/>
          </p:cNvSpPr>
          <p:nvPr>
            <p:ph idx="4294967295"/>
          </p:nvPr>
        </p:nvSpPr>
        <p:spPr>
          <a:xfrm>
            <a:off x="1835150" y="1989138"/>
            <a:ext cx="6769100" cy="3960812"/>
          </a:xfrm>
        </p:spPr>
        <p:txBody>
          <a:bodyPr/>
          <a:lstStyle/>
          <a:p>
            <a:pPr marL="0" indent="0">
              <a:buFontTx/>
              <a:buNone/>
            </a:pPr>
            <a:r>
              <a:rPr lang="nl-NL" sz="2400" smtClean="0"/>
              <a:t>Reductie van het aantal onnodige bloedkweken met 20% binnen 12 maanden</a:t>
            </a:r>
          </a:p>
          <a:p>
            <a:pPr marL="0" indent="0">
              <a:buFontTx/>
              <a:buNone/>
            </a:pPr>
            <a:r>
              <a:rPr lang="nl-NL" sz="1800" smtClean="0"/>
              <a:t>(uit: Goossens e.a. 2011)</a:t>
            </a:r>
          </a:p>
          <a:p>
            <a:pPr marL="0" indent="0">
              <a:buFontTx/>
              <a:buNone/>
            </a:pPr>
            <a:endParaRPr lang="nl-NL" sz="1800" smtClean="0"/>
          </a:p>
          <a:p>
            <a:pPr marL="0" indent="0">
              <a:buFontTx/>
              <a:buNone/>
            </a:pPr>
            <a:r>
              <a:rPr lang="nl-NL" sz="2400" smtClean="0"/>
              <a:t>Binnen drie maanden is de helft van alle cliënten &gt; 65 jaar gescreend op ondervoeding met behulp van de SNAQ</a:t>
            </a:r>
          </a:p>
          <a:p>
            <a:pPr marL="0" indent="0">
              <a:buFontTx/>
              <a:buNone/>
            </a:pPr>
            <a:endParaRPr lang="nl-NL" sz="2400" smtClean="0"/>
          </a:p>
        </p:txBody>
      </p:sp>
      <p:sp>
        <p:nvSpPr>
          <p:cNvPr id="18435" name="Rectangle 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1-11</a:t>
            </a:r>
          </a:p>
        </p:txBody>
      </p:sp>
      <p:sp>
        <p:nvSpPr>
          <p:cNvPr id="18436" name="Rectangle 2"/>
          <p:cNvSpPr>
            <a:spLocks noChangeArrowheads="1"/>
          </p:cNvSpPr>
          <p:nvPr/>
        </p:nvSpPr>
        <p:spPr bwMode="auto">
          <a:xfrm>
            <a:off x="1692275" y="476250"/>
            <a:ext cx="6191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nl-NL" sz="2600">
                <a:solidFill>
                  <a:schemeClr val="tx2"/>
                </a:solidFill>
                <a:latin typeface="Verdana" pitchFamily="34" charset="0"/>
              </a:rPr>
              <a:t>SMART doelen: voorbeelden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nl-NL" smtClean="0"/>
              <a:t>Lessen uit implementatie- projecten (1)</a:t>
            </a:r>
          </a:p>
        </p:txBody>
      </p:sp>
      <p:sp>
        <p:nvSpPr>
          <p:cNvPr id="19459" name="Rectangle 3"/>
          <p:cNvSpPr>
            <a:spLocks noGrp="1" noChangeArrowheads="1"/>
          </p:cNvSpPr>
          <p:nvPr>
            <p:ph type="body" idx="4294967295"/>
          </p:nvPr>
        </p:nvSpPr>
        <p:spPr>
          <a:xfrm>
            <a:off x="1979613" y="1989138"/>
            <a:ext cx="6192837" cy="3849687"/>
          </a:xfrm>
        </p:spPr>
        <p:txBody>
          <a:bodyPr/>
          <a:lstStyle/>
          <a:p>
            <a:pPr marL="355600" indent="-355600">
              <a:lnSpc>
                <a:spcPct val="80000"/>
              </a:lnSpc>
              <a:buFont typeface="Wingdings" pitchFamily="2" charset="2"/>
              <a:buChar char="§"/>
            </a:pPr>
            <a:r>
              <a:rPr lang="nl-NL" sz="2400" smtClean="0"/>
              <a:t>systematische aanpak; goede planning</a:t>
            </a:r>
          </a:p>
          <a:p>
            <a:pPr marL="355600" indent="-355600">
              <a:lnSpc>
                <a:spcPct val="80000"/>
              </a:lnSpc>
              <a:buFont typeface="Wingdings" pitchFamily="2" charset="2"/>
              <a:buChar char="§"/>
            </a:pPr>
            <a:r>
              <a:rPr lang="nl-NL" sz="2400" smtClean="0"/>
              <a:t>competente coördinator; enthousiast team</a:t>
            </a:r>
          </a:p>
          <a:p>
            <a:pPr marL="355600" indent="-355600">
              <a:lnSpc>
                <a:spcPct val="80000"/>
              </a:lnSpc>
              <a:buFont typeface="Wingdings" pitchFamily="2" charset="2"/>
              <a:buChar char="§"/>
            </a:pPr>
            <a:r>
              <a:rPr lang="nl-NL" sz="2400" smtClean="0"/>
              <a:t>actieve en continue betrokkenheid leiding </a:t>
            </a:r>
          </a:p>
          <a:p>
            <a:pPr marL="355600" indent="-355600">
              <a:lnSpc>
                <a:spcPct val="80000"/>
              </a:lnSpc>
              <a:buFont typeface="Wingdings" pitchFamily="2" charset="2"/>
              <a:buChar char="§"/>
            </a:pPr>
            <a:r>
              <a:rPr lang="nl-NL" sz="2400" smtClean="0"/>
              <a:t>voldoende budget en ondersteuning</a:t>
            </a:r>
          </a:p>
          <a:p>
            <a:pPr marL="355600" indent="-355600">
              <a:lnSpc>
                <a:spcPct val="80000"/>
              </a:lnSpc>
              <a:buFont typeface="Wingdings" pitchFamily="2" charset="2"/>
              <a:buChar char="§"/>
            </a:pPr>
            <a:r>
              <a:rPr lang="nl-NL" sz="2400" smtClean="0"/>
              <a:t>begin klein; overzichtelijke projecten</a:t>
            </a:r>
          </a:p>
          <a:p>
            <a:pPr marL="355600" indent="-355600">
              <a:lnSpc>
                <a:spcPct val="80000"/>
              </a:lnSpc>
              <a:buFont typeface="Wingdings" pitchFamily="2" charset="2"/>
              <a:buChar char="§"/>
            </a:pPr>
            <a:r>
              <a:rPr lang="nl-NL" sz="2400" smtClean="0"/>
              <a:t>implementatie kost tijd; realistische planning</a:t>
            </a:r>
          </a:p>
          <a:p>
            <a:pPr marL="355600" indent="-355600"/>
            <a:endParaRPr lang="nl-NL" sz="2400" smtClean="0"/>
          </a:p>
        </p:txBody>
      </p:sp>
      <p:sp>
        <p:nvSpPr>
          <p:cNvPr id="19460"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1-12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lstStyle/>
          <a:p>
            <a:r>
              <a:rPr lang="en-US" smtClean="0"/>
              <a:t/>
            </a:r>
            <a:br>
              <a:rPr lang="en-US" smtClean="0"/>
            </a:br>
            <a:r>
              <a:rPr lang="en-US" smtClean="0"/>
              <a:t>L</a:t>
            </a:r>
            <a:r>
              <a:rPr lang="nl-NL" smtClean="0"/>
              <a:t>essen uit implementatie-projecten (2)</a:t>
            </a:r>
          </a:p>
        </p:txBody>
      </p:sp>
      <p:sp>
        <p:nvSpPr>
          <p:cNvPr id="20483" name="Rectangle 3"/>
          <p:cNvSpPr>
            <a:spLocks noGrp="1" noChangeArrowheads="1"/>
          </p:cNvSpPr>
          <p:nvPr>
            <p:ph type="body" idx="4294967295"/>
          </p:nvPr>
        </p:nvSpPr>
        <p:spPr>
          <a:xfrm>
            <a:off x="1979613" y="2276475"/>
            <a:ext cx="6337300" cy="3849688"/>
          </a:xfrm>
        </p:spPr>
        <p:txBody>
          <a:bodyPr/>
          <a:lstStyle/>
          <a:p>
            <a:pPr marL="355600" indent="-355600">
              <a:lnSpc>
                <a:spcPct val="80000"/>
              </a:lnSpc>
              <a:buFont typeface="Wingdings" pitchFamily="2" charset="2"/>
              <a:buChar char="§"/>
            </a:pPr>
            <a:r>
              <a:rPr lang="nl-NL" sz="2400" smtClean="0"/>
              <a:t>betrek doelgroep in alle fasen van proces</a:t>
            </a:r>
          </a:p>
          <a:p>
            <a:pPr marL="355600" indent="-355600">
              <a:lnSpc>
                <a:spcPct val="80000"/>
              </a:lnSpc>
              <a:buFont typeface="Wingdings" pitchFamily="2" charset="2"/>
              <a:buChar char="§"/>
            </a:pPr>
            <a:r>
              <a:rPr lang="nl-NL" sz="2400" smtClean="0"/>
              <a:t>continue monitoring; handel op basis van objectieve informatie</a:t>
            </a:r>
          </a:p>
          <a:p>
            <a:pPr marL="355600" indent="-355600">
              <a:lnSpc>
                <a:spcPct val="80000"/>
              </a:lnSpc>
              <a:buFont typeface="Wingdings" pitchFamily="2" charset="2"/>
              <a:buChar char="§"/>
            </a:pPr>
            <a:r>
              <a:rPr lang="nl-NL" sz="2400" smtClean="0"/>
              <a:t>vaak combinatie van strategieën: creativiteit</a:t>
            </a:r>
          </a:p>
          <a:p>
            <a:pPr marL="355600" indent="-355600">
              <a:lnSpc>
                <a:spcPct val="80000"/>
              </a:lnSpc>
              <a:buFont typeface="Wingdings" pitchFamily="2" charset="2"/>
              <a:buChar char="§"/>
            </a:pPr>
            <a:r>
              <a:rPr lang="nl-NL" sz="2400" smtClean="0"/>
              <a:t>bouw nieuwe werkwijzen in, in bestaande of verbeterde zorgprocessen</a:t>
            </a:r>
          </a:p>
        </p:txBody>
      </p:sp>
      <p:sp>
        <p:nvSpPr>
          <p:cNvPr id="20484"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1-13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908175" y="404813"/>
            <a:ext cx="6624638" cy="1143000"/>
          </a:xfrm>
        </p:spPr>
        <p:txBody>
          <a:bodyPr/>
          <a:lstStyle/>
          <a:p>
            <a:r>
              <a:rPr lang="en-US" smtClean="0"/>
              <a:t>Aanbevelingen (1)</a:t>
            </a:r>
            <a:endParaRPr lang="nl-NL" smtClean="0"/>
          </a:p>
        </p:txBody>
      </p:sp>
      <p:sp>
        <p:nvSpPr>
          <p:cNvPr id="21507" name="Rectangle 3"/>
          <p:cNvSpPr>
            <a:spLocks noGrp="1" noChangeArrowheads="1"/>
          </p:cNvSpPr>
          <p:nvPr>
            <p:ph type="body" idx="4294967295"/>
          </p:nvPr>
        </p:nvSpPr>
        <p:spPr>
          <a:xfrm>
            <a:off x="1979613" y="1628775"/>
            <a:ext cx="6337300" cy="4608513"/>
          </a:xfrm>
        </p:spPr>
        <p:txBody>
          <a:bodyPr/>
          <a:lstStyle/>
          <a:p>
            <a:pPr marL="449263" indent="-449263">
              <a:lnSpc>
                <a:spcPct val="90000"/>
              </a:lnSpc>
              <a:buFontTx/>
              <a:buNone/>
            </a:pPr>
            <a:r>
              <a:rPr lang="en-US" sz="2800" smtClean="0">
                <a:sym typeface="Wingdings" pitchFamily="2" charset="2"/>
              </a:rPr>
              <a:t></a:t>
            </a:r>
            <a:r>
              <a:rPr lang="en-US" smtClean="0">
                <a:sym typeface="Wingdings" pitchFamily="2" charset="2"/>
              </a:rPr>
              <a:t>	</a:t>
            </a:r>
            <a:r>
              <a:rPr lang="en-US" sz="2400" smtClean="0"/>
              <a:t>Aansluiten bij w</a:t>
            </a:r>
            <a:r>
              <a:rPr lang="nl-NL" sz="2400" smtClean="0"/>
              <a:t>at mensen beweegt </a:t>
            </a:r>
            <a:r>
              <a:rPr lang="en-US" sz="2400" smtClean="0"/>
              <a:t>om zo e</a:t>
            </a:r>
            <a:r>
              <a:rPr lang="nl-NL" sz="2400" smtClean="0"/>
              <a:t>nthousiasme op de werkvloer </a:t>
            </a:r>
            <a:r>
              <a:rPr lang="en-US" sz="2400" smtClean="0"/>
              <a:t>te houden.</a:t>
            </a:r>
          </a:p>
          <a:p>
            <a:pPr marL="449263" indent="-449263">
              <a:lnSpc>
                <a:spcPct val="90000"/>
              </a:lnSpc>
              <a:buFontTx/>
              <a:buNone/>
            </a:pPr>
            <a:endParaRPr lang="nl-NL" sz="1400" smtClean="0"/>
          </a:p>
          <a:p>
            <a:pPr marL="971550" lvl="1" indent="-342900">
              <a:lnSpc>
                <a:spcPct val="90000"/>
              </a:lnSpc>
              <a:buFont typeface="Wingdings" pitchFamily="2" charset="2"/>
              <a:buChar char="§"/>
            </a:pPr>
            <a:r>
              <a:rPr lang="nl-NL" sz="2000" smtClean="0"/>
              <a:t>probleemeigenaar </a:t>
            </a:r>
          </a:p>
          <a:p>
            <a:pPr marL="971550" lvl="1" indent="-342900">
              <a:lnSpc>
                <a:spcPct val="90000"/>
              </a:lnSpc>
              <a:buFont typeface="Wingdings" pitchFamily="2" charset="2"/>
              <a:buChar char="§"/>
            </a:pPr>
            <a:r>
              <a:rPr lang="nl-NL" sz="2000" smtClean="0"/>
              <a:t>eigen handelen centraal stellen</a:t>
            </a:r>
          </a:p>
          <a:p>
            <a:pPr marL="449263" indent="-449263">
              <a:lnSpc>
                <a:spcPct val="90000"/>
              </a:lnSpc>
              <a:buFont typeface="Wingdings" pitchFamily="2" charset="2"/>
              <a:buNone/>
            </a:pPr>
            <a:endParaRPr lang="nl-NL" sz="1200" smtClean="0"/>
          </a:p>
          <a:p>
            <a:pPr marL="449263" indent="-449263">
              <a:lnSpc>
                <a:spcPct val="90000"/>
              </a:lnSpc>
              <a:buFont typeface="Wingdings" pitchFamily="2" charset="2"/>
              <a:buNone/>
            </a:pPr>
            <a:r>
              <a:rPr lang="nl-NL" sz="2800" smtClean="0">
                <a:sym typeface="Wingdings" pitchFamily="2" charset="2"/>
              </a:rPr>
              <a:t></a:t>
            </a:r>
            <a:r>
              <a:rPr lang="nl-NL" smtClean="0">
                <a:sym typeface="Wingdings" pitchFamily="2" charset="2"/>
              </a:rPr>
              <a:t>	</a:t>
            </a:r>
            <a:r>
              <a:rPr lang="nl-NL" sz="2400" smtClean="0"/>
              <a:t>Duidelijke visie in w</a:t>
            </a:r>
            <a:r>
              <a:rPr lang="en-US" sz="2400" smtClean="0"/>
              <a:t>oord en daad neerzetten.</a:t>
            </a:r>
          </a:p>
          <a:p>
            <a:pPr marL="449263" indent="-449263">
              <a:lnSpc>
                <a:spcPct val="90000"/>
              </a:lnSpc>
              <a:buFont typeface="Wingdings" pitchFamily="2" charset="2"/>
              <a:buNone/>
            </a:pPr>
            <a:endParaRPr lang="nl-NL" sz="1200" smtClean="0">
              <a:sym typeface="Wingdings" pitchFamily="2" charset="2"/>
            </a:endParaRPr>
          </a:p>
          <a:p>
            <a:pPr marL="449263" indent="-449263">
              <a:lnSpc>
                <a:spcPct val="90000"/>
              </a:lnSpc>
              <a:buFont typeface="Wingdings" pitchFamily="2" charset="2"/>
              <a:buNone/>
            </a:pPr>
            <a:r>
              <a:rPr lang="nl-NL" sz="2800" smtClean="0">
                <a:sym typeface="Wingdings" pitchFamily="2" charset="2"/>
              </a:rPr>
              <a:t></a:t>
            </a:r>
            <a:r>
              <a:rPr lang="nl-NL" smtClean="0">
                <a:sym typeface="Wingdings" pitchFamily="2" charset="2"/>
              </a:rPr>
              <a:t>	</a:t>
            </a:r>
            <a:r>
              <a:rPr lang="nl-NL" sz="2400" smtClean="0"/>
              <a:t>Geen dichtgetimmerde producten </a:t>
            </a:r>
            <a:r>
              <a:rPr lang="en-US" sz="2400" smtClean="0"/>
              <a:t>afleveren; voorkom ‘</a:t>
            </a:r>
            <a:r>
              <a:rPr lang="en-US" sz="2400" i="1" smtClean="0"/>
              <a:t>n</a:t>
            </a:r>
            <a:r>
              <a:rPr lang="nl-NL" sz="2400" i="1" smtClean="0"/>
              <a:t>ot-invented-here’ syndrome</a:t>
            </a:r>
            <a:r>
              <a:rPr lang="en-US" sz="2400" smtClean="0"/>
              <a:t>.</a:t>
            </a:r>
            <a:endParaRPr lang="nl-NL" smtClean="0"/>
          </a:p>
        </p:txBody>
      </p:sp>
      <p:sp>
        <p:nvSpPr>
          <p:cNvPr id="21508"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1-14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908175" y="404813"/>
            <a:ext cx="6624638" cy="1143000"/>
          </a:xfrm>
        </p:spPr>
        <p:txBody>
          <a:bodyPr/>
          <a:lstStyle/>
          <a:p>
            <a:r>
              <a:rPr lang="en-US" smtClean="0"/>
              <a:t>Aanbevelingen (2)</a:t>
            </a:r>
            <a:endParaRPr lang="nl-NL" smtClean="0"/>
          </a:p>
        </p:txBody>
      </p:sp>
      <p:sp>
        <p:nvSpPr>
          <p:cNvPr id="22531" name="Rectangle 3"/>
          <p:cNvSpPr>
            <a:spLocks noGrp="1" noChangeArrowheads="1"/>
          </p:cNvSpPr>
          <p:nvPr>
            <p:ph type="body" idx="4294967295"/>
          </p:nvPr>
        </p:nvSpPr>
        <p:spPr>
          <a:xfrm>
            <a:off x="1979613" y="1844675"/>
            <a:ext cx="6480175" cy="4537075"/>
          </a:xfrm>
        </p:spPr>
        <p:txBody>
          <a:bodyPr/>
          <a:lstStyle/>
          <a:p>
            <a:pPr marL="449263" indent="-449263">
              <a:lnSpc>
                <a:spcPct val="90000"/>
              </a:lnSpc>
              <a:buFontTx/>
              <a:buNone/>
            </a:pPr>
            <a:r>
              <a:rPr lang="en-US" sz="2800" smtClean="0">
                <a:sym typeface="Wingdings" pitchFamily="2" charset="2"/>
              </a:rPr>
              <a:t></a:t>
            </a:r>
            <a:r>
              <a:rPr lang="en-US" sz="2400" smtClean="0">
                <a:sym typeface="Wingdings" pitchFamily="2" charset="2"/>
              </a:rPr>
              <a:t>	</a:t>
            </a:r>
            <a:r>
              <a:rPr lang="en-US" sz="2400" smtClean="0"/>
              <a:t>Aandacht voor de omgeving middels een c</a:t>
            </a:r>
            <a:r>
              <a:rPr lang="nl-NL" sz="2400" smtClean="0"/>
              <a:t>ontextanalyse</a:t>
            </a:r>
            <a:r>
              <a:rPr lang="en-US" sz="2400" smtClean="0"/>
              <a:t> waardoor er tegemoet gekomen wordt aan de vraag:</a:t>
            </a:r>
          </a:p>
          <a:p>
            <a:pPr marL="449263" indent="-449263">
              <a:lnSpc>
                <a:spcPct val="90000"/>
              </a:lnSpc>
              <a:buFontTx/>
              <a:buNone/>
            </a:pPr>
            <a:endParaRPr lang="en-US" sz="1200" smtClean="0"/>
          </a:p>
          <a:p>
            <a:pPr marL="449263" indent="-449263">
              <a:lnSpc>
                <a:spcPct val="90000"/>
              </a:lnSpc>
              <a:buFontTx/>
              <a:buNone/>
            </a:pPr>
            <a:r>
              <a:rPr lang="en-US" smtClean="0"/>
              <a:t>	W</a:t>
            </a:r>
            <a:r>
              <a:rPr lang="nl-NL" smtClean="0"/>
              <a:t>aarom werkt het op de ene afdeling wel en</a:t>
            </a:r>
            <a:r>
              <a:rPr lang="en-US" smtClean="0"/>
              <a:t> </a:t>
            </a:r>
            <a:r>
              <a:rPr lang="nl-NL" smtClean="0"/>
              <a:t>op de andere niet?</a:t>
            </a:r>
          </a:p>
          <a:p>
            <a:pPr marL="449263" indent="-449263">
              <a:lnSpc>
                <a:spcPct val="90000"/>
              </a:lnSpc>
              <a:buFontTx/>
              <a:buNone/>
            </a:pPr>
            <a:endParaRPr lang="nl-NL" sz="1200" smtClean="0">
              <a:sym typeface="Wingdings" pitchFamily="2" charset="2"/>
            </a:endParaRPr>
          </a:p>
          <a:p>
            <a:pPr marL="449263" indent="-449263">
              <a:lnSpc>
                <a:spcPct val="90000"/>
              </a:lnSpc>
              <a:buFontTx/>
              <a:buNone/>
            </a:pPr>
            <a:r>
              <a:rPr lang="nl-NL" sz="2800" smtClean="0">
                <a:sym typeface="Wingdings" pitchFamily="2" charset="2"/>
              </a:rPr>
              <a:t></a:t>
            </a:r>
            <a:r>
              <a:rPr lang="nl-NL" sz="2400" smtClean="0">
                <a:sym typeface="Wingdings" pitchFamily="2" charset="2"/>
              </a:rPr>
              <a:t>	</a:t>
            </a:r>
            <a:r>
              <a:rPr lang="en-US" sz="2400" smtClean="0"/>
              <a:t>Aandacht voor het klimaat van het team.</a:t>
            </a:r>
            <a:r>
              <a:rPr lang="en-US" smtClean="0"/>
              <a:t> </a:t>
            </a:r>
          </a:p>
          <a:p>
            <a:pPr marL="449263" indent="-449263">
              <a:lnSpc>
                <a:spcPct val="90000"/>
              </a:lnSpc>
              <a:buFontTx/>
              <a:buNone/>
            </a:pPr>
            <a:endParaRPr lang="en-US" sz="1200" smtClean="0"/>
          </a:p>
          <a:p>
            <a:pPr marL="971550" lvl="1" indent="-342900">
              <a:lnSpc>
                <a:spcPct val="90000"/>
              </a:lnSpc>
              <a:buFont typeface="Wingdings" pitchFamily="2" charset="2"/>
              <a:buChar char="§"/>
            </a:pPr>
            <a:r>
              <a:rPr lang="en-US" sz="2000" smtClean="0"/>
              <a:t>hoe innovatiegericht is team?</a:t>
            </a:r>
            <a:r>
              <a:rPr lang="nl-NL" sz="2000" smtClean="0"/>
              <a:t> </a:t>
            </a:r>
          </a:p>
          <a:p>
            <a:pPr marL="971550" lvl="1" indent="-342900">
              <a:lnSpc>
                <a:spcPct val="90000"/>
              </a:lnSpc>
              <a:buFont typeface="Wingdings" pitchFamily="2" charset="2"/>
              <a:buChar char="§"/>
            </a:pPr>
            <a:r>
              <a:rPr lang="en-US" sz="2000" smtClean="0"/>
              <a:t>wat zijn doelen van het team?</a:t>
            </a:r>
            <a:endParaRPr lang="nl-NL" sz="2000" smtClean="0"/>
          </a:p>
        </p:txBody>
      </p:sp>
      <p:sp>
        <p:nvSpPr>
          <p:cNvPr id="22532"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1-15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908175" y="404813"/>
            <a:ext cx="6624638" cy="1143000"/>
          </a:xfrm>
        </p:spPr>
        <p:txBody>
          <a:bodyPr/>
          <a:lstStyle/>
          <a:p>
            <a:r>
              <a:rPr lang="nl-NL" sz="3200" smtClean="0"/>
              <a:t>Boodschap</a:t>
            </a:r>
          </a:p>
        </p:txBody>
      </p:sp>
      <p:sp>
        <p:nvSpPr>
          <p:cNvPr id="23555" name="Rectangle 3"/>
          <p:cNvSpPr>
            <a:spLocks noGrp="1" noChangeArrowheads="1"/>
          </p:cNvSpPr>
          <p:nvPr>
            <p:ph type="body" idx="4294967295"/>
          </p:nvPr>
        </p:nvSpPr>
        <p:spPr>
          <a:xfrm>
            <a:off x="1835150" y="1484313"/>
            <a:ext cx="6769100" cy="5040312"/>
          </a:xfrm>
        </p:spPr>
        <p:txBody>
          <a:bodyPr/>
          <a:lstStyle/>
          <a:p>
            <a:pPr algn="ctr">
              <a:lnSpc>
                <a:spcPct val="90000"/>
              </a:lnSpc>
              <a:buFontTx/>
              <a:buNone/>
            </a:pPr>
            <a:r>
              <a:rPr lang="nl-NL" smtClean="0"/>
              <a:t>“Er bestaat een serieus, meestal onderschat probleem op het gebied van toepassen van (wetenschappelijke) inzichten en best practic</a:t>
            </a:r>
            <a:r>
              <a:rPr lang="en-US" smtClean="0"/>
              <a:t>e</a:t>
            </a:r>
            <a:r>
              <a:rPr lang="nl-NL" smtClean="0"/>
              <a:t>s in de patiëntenzorg.”</a:t>
            </a:r>
          </a:p>
          <a:p>
            <a:pPr>
              <a:lnSpc>
                <a:spcPct val="90000"/>
              </a:lnSpc>
              <a:buFont typeface="Arial" charset="0"/>
              <a:buChar char="•"/>
            </a:pPr>
            <a:endParaRPr lang="nl-NL" smtClean="0"/>
          </a:p>
          <a:p>
            <a:pPr algn="ctr">
              <a:lnSpc>
                <a:spcPct val="90000"/>
              </a:lnSpc>
              <a:buFontTx/>
              <a:buNone/>
            </a:pPr>
            <a:r>
              <a:rPr lang="nl-NL" smtClean="0"/>
              <a:t>“Ontwikkeling van</a:t>
            </a:r>
            <a:r>
              <a:rPr lang="en-US" smtClean="0"/>
              <a:t> </a:t>
            </a:r>
            <a:r>
              <a:rPr lang="nl-NL" smtClean="0"/>
              <a:t>method</a:t>
            </a:r>
            <a:r>
              <a:rPr lang="en-US" smtClean="0"/>
              <a:t>ieken</a:t>
            </a:r>
            <a:r>
              <a:rPr lang="nl-NL" smtClean="0"/>
              <a:t>, richtlijnen of voorstellen voor verandering en verbetering van de patiëntenzorg zonder goed opgezette en voorbereide activiteiten en programma’s om die te implementeren is een verspilling van tijd, geld en energie.”</a:t>
            </a:r>
          </a:p>
          <a:p>
            <a:pPr>
              <a:lnSpc>
                <a:spcPct val="90000"/>
              </a:lnSpc>
              <a:buFontTx/>
              <a:buNone/>
            </a:pPr>
            <a:endParaRPr lang="en-US" smtClean="0"/>
          </a:p>
          <a:p>
            <a:pPr algn="ctr">
              <a:lnSpc>
                <a:spcPct val="90000"/>
              </a:lnSpc>
              <a:buFontTx/>
              <a:buNone/>
            </a:pPr>
            <a:r>
              <a:rPr lang="en-US" smtClean="0"/>
              <a:t>Prof.dr Richard Grol,</a:t>
            </a:r>
          </a:p>
          <a:p>
            <a:pPr algn="ctr">
              <a:lnSpc>
                <a:spcPct val="90000"/>
              </a:lnSpc>
              <a:buFontTx/>
              <a:buNone/>
            </a:pPr>
            <a:r>
              <a:rPr lang="en-US" i="1" smtClean="0"/>
              <a:t>Congres Kennis Beter Delen </a:t>
            </a:r>
            <a:r>
              <a:rPr lang="en-US" smtClean="0"/>
              <a:t>2006</a:t>
            </a:r>
            <a:endParaRPr lang="nl-NL" smtClean="0"/>
          </a:p>
          <a:p>
            <a:pPr>
              <a:lnSpc>
                <a:spcPct val="90000"/>
              </a:lnSpc>
              <a:buFontTx/>
              <a:buNone/>
            </a:pPr>
            <a:endParaRPr lang="nl-NL" smtClean="0"/>
          </a:p>
        </p:txBody>
      </p:sp>
      <p:sp>
        <p:nvSpPr>
          <p:cNvPr id="23556"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1-16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idx="4294967295"/>
          </p:nvPr>
        </p:nvSpPr>
        <p:spPr>
          <a:xfrm>
            <a:off x="1979613" y="0"/>
            <a:ext cx="6624637" cy="1143000"/>
          </a:xfrm>
        </p:spPr>
        <p:txBody>
          <a:bodyPr/>
          <a:lstStyle/>
          <a:p>
            <a:r>
              <a:rPr lang="nl-NL" sz="2400" smtClean="0"/>
              <a:t>Piano stairs</a:t>
            </a:r>
          </a:p>
        </p:txBody>
      </p:sp>
      <p:pic>
        <p:nvPicPr>
          <p:cNvPr id="24580" name="Picture 2" descr="http://img.youtube.com/vi/2lXh2n0aPyw/default.jpg?h=60&amp;w=80&amp;sigh=__MwzxrRLtYJy6Sv_aqmQGvD2Lews=">
            <a:hlinkClick r:id="rId3"/>
            <a:hlinkHover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065" y="980728"/>
            <a:ext cx="614362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1-17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p:txBody>
          <a:bodyPr/>
          <a:lstStyle/>
          <a:p>
            <a:endParaRPr lang="nl-NL" dirty="0" smtClean="0"/>
          </a:p>
        </p:txBody>
      </p:sp>
      <p:sp>
        <p:nvSpPr>
          <p:cNvPr id="7172" name="Rectangle 2"/>
          <p:cNvSpPr>
            <a:spLocks/>
          </p:cNvSpPr>
          <p:nvPr/>
        </p:nvSpPr>
        <p:spPr bwMode="auto">
          <a:xfrm>
            <a:off x="457200" y="548680"/>
            <a:ext cx="8229600" cy="1143000"/>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nl-NL" sz="2600" dirty="0">
                <a:solidFill>
                  <a:schemeClr val="tx2"/>
                </a:solidFill>
                <a:latin typeface="Verdana" pitchFamily="34" charset="0"/>
              </a:rPr>
              <a:t>LES 1: VOORBEREIDING IMPLEMENTATIE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p:txBody>
          <a:bodyPr/>
          <a:lstStyle/>
          <a:p>
            <a:endParaRPr lang="nl-NL" smtClean="0"/>
          </a:p>
        </p:txBody>
      </p:sp>
      <p:sp>
        <p:nvSpPr>
          <p:cNvPr id="25604" name="Rectangle 2"/>
          <p:cNvSpPr>
            <a:spLocks/>
          </p:cNvSpPr>
          <p:nvPr/>
        </p:nvSpPr>
        <p:spPr bwMode="auto">
          <a:xfrm>
            <a:off x="457200" y="274638"/>
            <a:ext cx="8229600" cy="1143000"/>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nl-NL" sz="2600">
                <a:solidFill>
                  <a:schemeClr val="tx2"/>
                </a:solidFill>
                <a:latin typeface="Verdana" pitchFamily="34" charset="0"/>
              </a:rPr>
              <a:t>LES 2: WERKEN MET INDICATOREN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p:txBody>
          <a:bodyPr/>
          <a:lstStyle/>
          <a:p>
            <a:r>
              <a:rPr lang="en-US" smtClean="0"/>
              <a:t>Doel presentatie</a:t>
            </a:r>
            <a:endParaRPr lang="nl-NL" smtClean="0"/>
          </a:p>
        </p:txBody>
      </p:sp>
      <p:sp>
        <p:nvSpPr>
          <p:cNvPr id="26627" name="Rectangle 3"/>
          <p:cNvSpPr>
            <a:spLocks noGrp="1" noChangeArrowheads="1"/>
          </p:cNvSpPr>
          <p:nvPr>
            <p:ph type="body" idx="4294967295"/>
          </p:nvPr>
        </p:nvSpPr>
        <p:spPr>
          <a:xfrm>
            <a:off x="2051050" y="4149725"/>
            <a:ext cx="6624638" cy="649288"/>
          </a:xfrm>
        </p:spPr>
        <p:txBody>
          <a:bodyPr/>
          <a:lstStyle/>
          <a:p>
            <a:pPr algn="ctr">
              <a:buFontTx/>
              <a:buNone/>
            </a:pPr>
            <a:r>
              <a:rPr lang="en-US" smtClean="0"/>
              <a:t>monitoren met indicatoren?</a:t>
            </a:r>
          </a:p>
          <a:p>
            <a:pPr>
              <a:buFontTx/>
              <a:buNone/>
            </a:pPr>
            <a:endParaRPr lang="en-US" smtClean="0"/>
          </a:p>
        </p:txBody>
      </p:sp>
      <p:sp>
        <p:nvSpPr>
          <p:cNvPr id="26628" name="AutoShape 7"/>
          <p:cNvSpPr>
            <a:spLocks noChangeArrowheads="1"/>
          </p:cNvSpPr>
          <p:nvPr/>
        </p:nvSpPr>
        <p:spPr bwMode="auto">
          <a:xfrm>
            <a:off x="1763713" y="2420938"/>
            <a:ext cx="1728787" cy="1066800"/>
          </a:xfrm>
          <a:prstGeom prst="homePlate">
            <a:avLst>
              <a:gd name="adj" fmla="val 30370"/>
            </a:avLst>
          </a:prstGeom>
          <a:solidFill>
            <a:schemeClr val="accent2"/>
          </a:solidFill>
          <a:ln w="9525">
            <a:solidFill>
              <a:srgbClr val="D8DBFC"/>
            </a:solidFill>
            <a:miter lim="800000"/>
            <a:headEnd/>
            <a:tailEnd/>
          </a:ln>
        </p:spPr>
        <p:txBody>
          <a:bodyPr wrap="none" anchor="ctr"/>
          <a:lstStyle/>
          <a:p>
            <a:pPr algn="ctr"/>
            <a:r>
              <a:rPr lang="en-US">
                <a:solidFill>
                  <a:schemeClr val="bg1"/>
                </a:solidFill>
              </a:rPr>
              <a:t>WAAROM</a:t>
            </a:r>
            <a:endParaRPr lang="nl-NL">
              <a:solidFill>
                <a:schemeClr val="bg1"/>
              </a:solidFill>
            </a:endParaRPr>
          </a:p>
        </p:txBody>
      </p:sp>
      <p:sp>
        <p:nvSpPr>
          <p:cNvPr id="26629" name="AutoShape 8"/>
          <p:cNvSpPr>
            <a:spLocks noChangeArrowheads="1"/>
          </p:cNvSpPr>
          <p:nvPr/>
        </p:nvSpPr>
        <p:spPr bwMode="auto">
          <a:xfrm>
            <a:off x="3708400" y="2420938"/>
            <a:ext cx="1728788" cy="1066800"/>
          </a:xfrm>
          <a:prstGeom prst="homePlate">
            <a:avLst>
              <a:gd name="adj" fmla="val 40513"/>
            </a:avLst>
          </a:prstGeom>
          <a:solidFill>
            <a:schemeClr val="accent2"/>
          </a:solidFill>
          <a:ln w="9525">
            <a:solidFill>
              <a:srgbClr val="D8DBFC"/>
            </a:solidFill>
            <a:miter lim="800000"/>
            <a:headEnd/>
            <a:tailEnd/>
          </a:ln>
        </p:spPr>
        <p:txBody>
          <a:bodyPr wrap="none" anchor="ctr"/>
          <a:lstStyle/>
          <a:p>
            <a:pPr algn="ctr"/>
            <a:r>
              <a:rPr lang="en-US">
                <a:solidFill>
                  <a:schemeClr val="bg1"/>
                </a:solidFill>
              </a:rPr>
              <a:t>WAT</a:t>
            </a:r>
            <a:endParaRPr lang="nl-NL">
              <a:solidFill>
                <a:schemeClr val="bg1"/>
              </a:solidFill>
            </a:endParaRPr>
          </a:p>
        </p:txBody>
      </p:sp>
      <p:sp>
        <p:nvSpPr>
          <p:cNvPr id="26630" name="AutoShape 9"/>
          <p:cNvSpPr>
            <a:spLocks noChangeArrowheads="1"/>
          </p:cNvSpPr>
          <p:nvPr/>
        </p:nvSpPr>
        <p:spPr bwMode="auto">
          <a:xfrm>
            <a:off x="5651500" y="2349500"/>
            <a:ext cx="1728788" cy="1143000"/>
          </a:xfrm>
          <a:prstGeom prst="homePlate">
            <a:avLst>
              <a:gd name="adj" fmla="val 37813"/>
            </a:avLst>
          </a:prstGeom>
          <a:solidFill>
            <a:schemeClr val="accent2"/>
          </a:solidFill>
          <a:ln w="9525">
            <a:solidFill>
              <a:srgbClr val="D8DBFC"/>
            </a:solidFill>
            <a:miter lim="800000"/>
            <a:headEnd/>
            <a:tailEnd/>
          </a:ln>
        </p:spPr>
        <p:txBody>
          <a:bodyPr wrap="none" anchor="ctr"/>
          <a:lstStyle/>
          <a:p>
            <a:pPr algn="ctr"/>
            <a:r>
              <a:rPr lang="en-US">
                <a:solidFill>
                  <a:schemeClr val="bg1"/>
                </a:solidFill>
              </a:rPr>
              <a:t>HOE</a:t>
            </a:r>
            <a:endParaRPr lang="nl-NL">
              <a:solidFill>
                <a:schemeClr val="bg1"/>
              </a:solidFill>
            </a:endParaRPr>
          </a:p>
        </p:txBody>
      </p:sp>
      <p:sp>
        <p:nvSpPr>
          <p:cNvPr id="26631" name="Rectangle 7"/>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2-1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1692275" y="476250"/>
            <a:ext cx="6046788" cy="1143000"/>
          </a:xfrm>
        </p:spPr>
        <p:txBody>
          <a:bodyPr/>
          <a:lstStyle/>
          <a:p>
            <a:r>
              <a:rPr lang="en-US" smtClean="0"/>
              <a:t>Doel indicatoren</a:t>
            </a:r>
            <a:endParaRPr lang="nl-NL" smtClean="0"/>
          </a:p>
        </p:txBody>
      </p:sp>
      <p:sp>
        <p:nvSpPr>
          <p:cNvPr id="27652" name="Rectangle 4"/>
          <p:cNvSpPr>
            <a:spLocks noGrp="1" noChangeArrowheads="1"/>
          </p:cNvSpPr>
          <p:nvPr>
            <p:ph type="body" sz="half" idx="4294967295"/>
          </p:nvPr>
        </p:nvSpPr>
        <p:spPr>
          <a:xfrm>
            <a:off x="5003800" y="2276475"/>
            <a:ext cx="3600450" cy="3849688"/>
          </a:xfrm>
        </p:spPr>
        <p:txBody>
          <a:bodyPr/>
          <a:lstStyle/>
          <a:p>
            <a:pPr marL="0" indent="0">
              <a:buFontTx/>
              <a:buNone/>
            </a:pPr>
            <a:r>
              <a:rPr lang="en-US" sz="2400" smtClean="0"/>
              <a:t>    </a:t>
            </a:r>
          </a:p>
          <a:p>
            <a:pPr marL="0" indent="0">
              <a:buFontTx/>
              <a:buNone/>
            </a:pPr>
            <a:endParaRPr lang="en-US" sz="2400" smtClean="0"/>
          </a:p>
          <a:p>
            <a:pPr marL="0" indent="0" algn="ctr">
              <a:buFontTx/>
              <a:buNone/>
            </a:pPr>
            <a:r>
              <a:rPr lang="en-US" sz="2400" smtClean="0"/>
              <a:t>Indicatoren zijn een hulpmiddel bij het inzichtelijk maken van kwaliteit van zorg</a:t>
            </a:r>
            <a:endParaRPr lang="nl-NL" sz="2400" smtClean="0"/>
          </a:p>
        </p:txBody>
      </p:sp>
      <p:pic>
        <p:nvPicPr>
          <p:cNvPr id="27653" name="Picture 5" descr="vergrootgla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32131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7"/>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2-2</a:t>
            </a:r>
          </a:p>
        </p:txBody>
      </p:sp>
      <p:sp>
        <p:nvSpPr>
          <p:cNvPr id="27655" name="AutoShape 7"/>
          <p:cNvSpPr>
            <a:spLocks noChangeArrowheads="1"/>
          </p:cNvSpPr>
          <p:nvPr/>
        </p:nvSpPr>
        <p:spPr bwMode="auto">
          <a:xfrm>
            <a:off x="1692275" y="1557338"/>
            <a:ext cx="1728788" cy="1066800"/>
          </a:xfrm>
          <a:prstGeom prst="homePlate">
            <a:avLst>
              <a:gd name="adj" fmla="val 30370"/>
            </a:avLst>
          </a:prstGeom>
          <a:solidFill>
            <a:schemeClr val="accent2"/>
          </a:solidFill>
          <a:ln w="9525">
            <a:solidFill>
              <a:srgbClr val="D8DBFC"/>
            </a:solidFill>
            <a:miter lim="800000"/>
            <a:headEnd/>
            <a:tailEnd/>
          </a:ln>
        </p:spPr>
        <p:txBody>
          <a:bodyPr wrap="none" anchor="ctr"/>
          <a:lstStyle/>
          <a:p>
            <a:pPr algn="ctr"/>
            <a:r>
              <a:rPr lang="en-US">
                <a:solidFill>
                  <a:schemeClr val="bg1"/>
                </a:solidFill>
              </a:rPr>
              <a:t>WAAROM</a:t>
            </a:r>
            <a:endParaRPr lang="nl-NL">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692275" y="404813"/>
            <a:ext cx="6262688" cy="1143000"/>
          </a:xfrm>
        </p:spPr>
        <p:txBody>
          <a:bodyPr/>
          <a:lstStyle/>
          <a:p>
            <a:r>
              <a:rPr lang="nl-NL" smtClean="0">
                <a:cs typeface="Times New Roman" pitchFamily="18" charset="0"/>
              </a:rPr>
              <a:t>Definitie</a:t>
            </a:r>
            <a:r>
              <a:rPr lang="en-US" smtClean="0">
                <a:cs typeface="Times New Roman" pitchFamily="18" charset="0"/>
              </a:rPr>
              <a:t> indicator</a:t>
            </a:r>
            <a:endParaRPr lang="nl-NL" smtClean="0">
              <a:cs typeface="Times New Roman" pitchFamily="18" charset="0"/>
            </a:endParaRPr>
          </a:p>
        </p:txBody>
      </p:sp>
      <p:sp>
        <p:nvSpPr>
          <p:cNvPr id="28675" name="Rectangle 4"/>
          <p:cNvSpPr>
            <a:spLocks noGrp="1" noChangeArrowheads="1"/>
          </p:cNvSpPr>
          <p:nvPr>
            <p:ph type="body" sz="half" idx="4294967295"/>
          </p:nvPr>
        </p:nvSpPr>
        <p:spPr>
          <a:xfrm>
            <a:off x="3995738" y="1844675"/>
            <a:ext cx="4824412" cy="3849688"/>
          </a:xfrm>
        </p:spPr>
        <p:txBody>
          <a:bodyPr/>
          <a:lstStyle/>
          <a:p>
            <a:pPr>
              <a:buFontTx/>
              <a:buNone/>
            </a:pPr>
            <a:endParaRPr lang="en-US" sz="2400" smtClean="0">
              <a:cs typeface="Times New Roman" pitchFamily="18" charset="0"/>
            </a:endParaRPr>
          </a:p>
          <a:p>
            <a:pPr>
              <a:buFontTx/>
              <a:buNone/>
            </a:pPr>
            <a:r>
              <a:rPr lang="en-US" sz="2400" smtClean="0">
                <a:cs typeface="Times New Roman" pitchFamily="18" charset="0"/>
              </a:rPr>
              <a:t>    </a:t>
            </a:r>
            <a:r>
              <a:rPr lang="nl-NL" sz="2400" smtClean="0">
                <a:cs typeface="Times New Roman" pitchFamily="18" charset="0"/>
              </a:rPr>
              <a:t>“Een indicator is een meetbaar element van de zorg dat een aanwijzing geeft over de geleverde kwaliteit van zorg”.</a:t>
            </a:r>
            <a:r>
              <a:rPr lang="nl-NL" smtClean="0"/>
              <a:t> </a:t>
            </a:r>
            <a:endParaRPr lang="en-US" smtClean="0"/>
          </a:p>
          <a:p>
            <a:pPr>
              <a:buFontTx/>
              <a:buNone/>
            </a:pPr>
            <a:endParaRPr lang="en-US" smtClean="0"/>
          </a:p>
          <a:p>
            <a:pPr>
              <a:buFontTx/>
              <a:buNone/>
            </a:pPr>
            <a:r>
              <a:rPr lang="nl-NL" sz="1400" smtClean="0">
                <a:cs typeface="Times New Roman" pitchFamily="18" charset="0"/>
              </a:rPr>
              <a:t>	Colsen en Casparie (1995)</a:t>
            </a:r>
            <a:endParaRPr lang="nl-NL" smtClean="0"/>
          </a:p>
          <a:p>
            <a:pPr>
              <a:buFont typeface="Arial" charset="0"/>
              <a:buChar char="•"/>
            </a:pPr>
            <a:endParaRPr lang="nl-NL" sz="2400" smtClean="0"/>
          </a:p>
        </p:txBody>
      </p:sp>
      <p:sp>
        <p:nvSpPr>
          <p:cNvPr id="28676" name="Rectangle 7"/>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2-3</a:t>
            </a:r>
          </a:p>
        </p:txBody>
      </p:sp>
      <p:sp>
        <p:nvSpPr>
          <p:cNvPr id="28677" name="AutoShape 8"/>
          <p:cNvSpPr>
            <a:spLocks noChangeArrowheads="1"/>
          </p:cNvSpPr>
          <p:nvPr/>
        </p:nvSpPr>
        <p:spPr bwMode="auto">
          <a:xfrm>
            <a:off x="1763713" y="1557338"/>
            <a:ext cx="1728787" cy="1066800"/>
          </a:xfrm>
          <a:prstGeom prst="homePlate">
            <a:avLst>
              <a:gd name="adj" fmla="val 40513"/>
            </a:avLst>
          </a:prstGeom>
          <a:solidFill>
            <a:schemeClr val="accent2"/>
          </a:solidFill>
          <a:ln w="9525">
            <a:solidFill>
              <a:srgbClr val="D8DBFC"/>
            </a:solidFill>
            <a:miter lim="800000"/>
            <a:headEnd/>
            <a:tailEnd/>
          </a:ln>
        </p:spPr>
        <p:txBody>
          <a:bodyPr wrap="none" anchor="ctr"/>
          <a:lstStyle/>
          <a:p>
            <a:pPr algn="ctr"/>
            <a:r>
              <a:rPr lang="en-US">
                <a:solidFill>
                  <a:schemeClr val="bg1"/>
                </a:solidFill>
              </a:rPr>
              <a:t>WAT</a:t>
            </a:r>
            <a:endParaRPr lang="nl-NL">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idx="4294967295"/>
          </p:nvPr>
        </p:nvSpPr>
        <p:spPr>
          <a:xfrm>
            <a:off x="1835150" y="333375"/>
            <a:ext cx="6624638" cy="1143000"/>
          </a:xfrm>
        </p:spPr>
        <p:txBody>
          <a:bodyPr/>
          <a:lstStyle/>
          <a:p>
            <a:r>
              <a:rPr lang="nl-NL" smtClean="0"/>
              <a:t>Typen indicatoren</a:t>
            </a:r>
          </a:p>
        </p:txBody>
      </p:sp>
      <p:pic>
        <p:nvPicPr>
          <p:cNvPr id="29699" name="Picture 5" descr="proces"/>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357563"/>
            <a:ext cx="1368425" cy="1295400"/>
          </a:xfrm>
          <a:prstGeom prst="rect">
            <a:avLst/>
          </a:prstGeom>
          <a:noFill/>
          <a:ln w="57150">
            <a:solidFill>
              <a:srgbClr val="006AB0"/>
            </a:solidFill>
            <a:miter lim="800000"/>
            <a:headEnd/>
            <a:tailEnd/>
          </a:ln>
          <a:extLst>
            <a:ext uri="{909E8E84-426E-40DD-AFC4-6F175D3DCCD1}">
              <a14:hiddenFill xmlns:a14="http://schemas.microsoft.com/office/drawing/2010/main">
                <a:solidFill>
                  <a:srgbClr val="FFFFFF"/>
                </a:solidFill>
              </a14:hiddenFill>
            </a:ext>
          </a:extLst>
        </p:spPr>
      </p:pic>
      <p:pic>
        <p:nvPicPr>
          <p:cNvPr id="29700" name="Picture 13" descr="structuur1"/>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484313"/>
            <a:ext cx="1368425" cy="1295400"/>
          </a:xfrm>
          <a:prstGeom prst="rect">
            <a:avLst/>
          </a:prstGeom>
          <a:noFill/>
          <a:ln w="5715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29701" name="Picture 8" descr="uitkomst"/>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5084763"/>
            <a:ext cx="1368425" cy="1295400"/>
          </a:xfrm>
          <a:prstGeom prst="rect">
            <a:avLst/>
          </a:prstGeom>
          <a:noFill/>
          <a:ln w="57150">
            <a:solidFill>
              <a:srgbClr val="FAD97B"/>
            </a:solidFill>
            <a:miter lim="800000"/>
            <a:headEnd/>
            <a:tailEnd/>
          </a:ln>
          <a:extLst>
            <a:ext uri="{909E8E84-426E-40DD-AFC4-6F175D3DCCD1}">
              <a14:hiddenFill xmlns:a14="http://schemas.microsoft.com/office/drawing/2010/main">
                <a:solidFill>
                  <a:srgbClr val="FFFFFF"/>
                </a:solidFill>
              </a14:hiddenFill>
            </a:ext>
          </a:extLst>
        </p:spPr>
      </p:pic>
      <p:sp>
        <p:nvSpPr>
          <p:cNvPr id="29702" name="Tijdelijke aanduiding voor inhoud 2"/>
          <p:cNvSpPr>
            <a:spLocks noGrp="1"/>
          </p:cNvSpPr>
          <p:nvPr>
            <p:ph idx="4294967295"/>
          </p:nvPr>
        </p:nvSpPr>
        <p:spPr>
          <a:xfrm>
            <a:off x="3851275" y="1412875"/>
            <a:ext cx="4681538" cy="4321175"/>
          </a:xfrm>
        </p:spPr>
        <p:txBody>
          <a:bodyPr/>
          <a:lstStyle/>
          <a:p>
            <a:pPr marL="0" indent="0">
              <a:buFont typeface="Arial" charset="0"/>
              <a:buNone/>
            </a:pPr>
            <a:r>
              <a:rPr lang="nl-NL" b="1" smtClean="0"/>
              <a:t>Structuurindicatoren</a:t>
            </a:r>
            <a:endParaRPr lang="nl-NL" smtClean="0"/>
          </a:p>
          <a:p>
            <a:pPr marL="0" indent="0">
              <a:buFont typeface="Arial" charset="0"/>
              <a:buNone/>
            </a:pPr>
            <a:r>
              <a:rPr lang="nl-NL" smtClean="0"/>
              <a:t>niveau van de organisati</a:t>
            </a:r>
            <a:r>
              <a:rPr lang="en-US" smtClean="0"/>
              <a:t>e</a:t>
            </a:r>
          </a:p>
          <a:p>
            <a:pPr marL="0" indent="0">
              <a:buFont typeface="Arial" charset="0"/>
              <a:buNone/>
            </a:pPr>
            <a:r>
              <a:rPr lang="en-US" smtClean="0">
                <a:sym typeface="Wingdings" pitchFamily="2" charset="2"/>
              </a:rPr>
              <a:t> </a:t>
            </a:r>
            <a:r>
              <a:rPr lang="en-US" smtClean="0"/>
              <a:t>rand</a:t>
            </a:r>
            <a:r>
              <a:rPr lang="nl-NL" smtClean="0"/>
              <a:t>voorwaarden, </a:t>
            </a:r>
            <a:r>
              <a:rPr lang="en-US" smtClean="0"/>
              <a:t>beschikbare hulpmiddelen</a:t>
            </a:r>
          </a:p>
          <a:p>
            <a:pPr marL="0" indent="0">
              <a:buFont typeface="Arial" charset="0"/>
              <a:buNone/>
            </a:pPr>
            <a:endParaRPr lang="nl-NL" sz="1200" smtClean="0"/>
          </a:p>
          <a:p>
            <a:pPr marL="0" indent="0">
              <a:buFont typeface="Arial" charset="0"/>
              <a:buNone/>
            </a:pPr>
            <a:endParaRPr lang="nl-NL" sz="1000" smtClean="0"/>
          </a:p>
          <a:p>
            <a:pPr marL="0" indent="0">
              <a:buFontTx/>
              <a:buNone/>
            </a:pPr>
            <a:r>
              <a:rPr lang="nl-NL" b="1" smtClean="0"/>
              <a:t>Procesindicatoren</a:t>
            </a:r>
            <a:endParaRPr lang="nl-NL" smtClean="0"/>
          </a:p>
          <a:p>
            <a:pPr marL="0" indent="0">
              <a:buFont typeface="Arial" charset="0"/>
              <a:buNone/>
            </a:pPr>
            <a:r>
              <a:rPr lang="nl-NL" smtClean="0"/>
              <a:t>niveau van de professional</a:t>
            </a:r>
            <a:endParaRPr lang="en-US" smtClean="0"/>
          </a:p>
          <a:p>
            <a:pPr marL="0" indent="0">
              <a:buFont typeface="Arial" charset="0"/>
              <a:buNone/>
            </a:pPr>
            <a:r>
              <a:rPr lang="en-US" smtClean="0">
                <a:sym typeface="Wingdings" pitchFamily="2" charset="2"/>
              </a:rPr>
              <a:t> </a:t>
            </a:r>
            <a:r>
              <a:rPr lang="en-US" smtClean="0"/>
              <a:t>f</a:t>
            </a:r>
            <a:r>
              <a:rPr lang="nl-NL" smtClean="0"/>
              <a:t>eitelijke uitvoering/ handelingen (de geleverde zorg)</a:t>
            </a:r>
            <a:endParaRPr lang="en-US" smtClean="0"/>
          </a:p>
          <a:p>
            <a:pPr marL="0" indent="0">
              <a:buFont typeface="Arial" charset="0"/>
              <a:buNone/>
            </a:pPr>
            <a:endParaRPr lang="en-US" sz="1000" smtClean="0"/>
          </a:p>
          <a:p>
            <a:pPr marL="0" indent="0">
              <a:buFont typeface="Arial" charset="0"/>
              <a:buNone/>
            </a:pPr>
            <a:endParaRPr lang="en-US" sz="1000" smtClean="0"/>
          </a:p>
          <a:p>
            <a:pPr marL="0" indent="0">
              <a:buFontTx/>
              <a:buNone/>
            </a:pPr>
            <a:r>
              <a:rPr lang="nl-NL" b="1" smtClean="0"/>
              <a:t>Uitkomstindicatoren</a:t>
            </a:r>
          </a:p>
          <a:p>
            <a:pPr marL="0" indent="0">
              <a:buFont typeface="Arial" charset="0"/>
              <a:buNone/>
            </a:pPr>
            <a:r>
              <a:rPr lang="nl-NL" smtClean="0"/>
              <a:t>niveau van de cliënt</a:t>
            </a:r>
          </a:p>
          <a:p>
            <a:pPr marL="0" indent="0">
              <a:buFont typeface="Arial" charset="0"/>
              <a:buNone/>
            </a:pPr>
            <a:r>
              <a:rPr lang="en-US" smtClean="0">
                <a:sym typeface="Wingdings" pitchFamily="2" charset="2"/>
              </a:rPr>
              <a:t> </a:t>
            </a:r>
            <a:r>
              <a:rPr lang="nl-NL" smtClean="0"/>
              <a:t>resultaat (morbiditeit, mortaliteit, patiënttevredenheid)</a:t>
            </a:r>
          </a:p>
          <a:p>
            <a:pPr marL="0" indent="0">
              <a:buFont typeface="Arial" charset="0"/>
              <a:buChar char="•"/>
            </a:pPr>
            <a:endParaRPr lang="nl-NL" smtClean="0"/>
          </a:p>
        </p:txBody>
      </p:sp>
      <p:sp>
        <p:nvSpPr>
          <p:cNvPr id="29703" name="Rectangle 7"/>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2-4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idx="4294967295"/>
          </p:nvPr>
        </p:nvSpPr>
        <p:spPr>
          <a:xfrm>
            <a:off x="1908175" y="333375"/>
            <a:ext cx="6624638" cy="863600"/>
          </a:xfrm>
        </p:spPr>
        <p:txBody>
          <a:bodyPr/>
          <a:lstStyle/>
          <a:p>
            <a:r>
              <a:rPr lang="nl-NL" smtClean="0"/>
              <a:t>Voorbeelden indicatoren</a:t>
            </a:r>
          </a:p>
        </p:txBody>
      </p:sp>
      <p:pic>
        <p:nvPicPr>
          <p:cNvPr id="30723" name="Picture 5" descr="proces"/>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997200"/>
            <a:ext cx="1368425" cy="1295400"/>
          </a:xfrm>
          <a:prstGeom prst="rect">
            <a:avLst/>
          </a:prstGeom>
          <a:noFill/>
          <a:ln w="57150">
            <a:solidFill>
              <a:srgbClr val="006AB0"/>
            </a:solidFill>
            <a:miter lim="800000"/>
            <a:headEnd/>
            <a:tailEnd/>
          </a:ln>
          <a:extLst>
            <a:ext uri="{909E8E84-426E-40DD-AFC4-6F175D3DCCD1}">
              <a14:hiddenFill xmlns:a14="http://schemas.microsoft.com/office/drawing/2010/main">
                <a:solidFill>
                  <a:srgbClr val="FFFFFF"/>
                </a:solidFill>
              </a14:hiddenFill>
            </a:ext>
          </a:extLst>
        </p:spPr>
      </p:pic>
      <p:pic>
        <p:nvPicPr>
          <p:cNvPr id="30724" name="Picture 13" descr="structuur1"/>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341438"/>
            <a:ext cx="1368425" cy="1295400"/>
          </a:xfrm>
          <a:prstGeom prst="rect">
            <a:avLst/>
          </a:prstGeom>
          <a:noFill/>
          <a:ln w="57150">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30725" name="Picture 8" descr="uitkomst"/>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4652963"/>
            <a:ext cx="1368425" cy="1296987"/>
          </a:xfrm>
          <a:prstGeom prst="rect">
            <a:avLst/>
          </a:prstGeom>
          <a:noFill/>
          <a:ln w="57150">
            <a:solidFill>
              <a:srgbClr val="FAD97B"/>
            </a:solidFill>
            <a:miter lim="800000"/>
            <a:headEnd/>
            <a:tailEnd/>
          </a:ln>
          <a:extLst>
            <a:ext uri="{909E8E84-426E-40DD-AFC4-6F175D3DCCD1}">
              <a14:hiddenFill xmlns:a14="http://schemas.microsoft.com/office/drawing/2010/main">
                <a:solidFill>
                  <a:srgbClr val="FFFFFF"/>
                </a:solidFill>
              </a14:hiddenFill>
            </a:ext>
          </a:extLst>
        </p:spPr>
      </p:pic>
      <p:sp>
        <p:nvSpPr>
          <p:cNvPr id="30726" name="Tijdelijke aanduiding voor inhoud 2"/>
          <p:cNvSpPr>
            <a:spLocks noGrp="1"/>
          </p:cNvSpPr>
          <p:nvPr>
            <p:ph idx="4294967295"/>
          </p:nvPr>
        </p:nvSpPr>
        <p:spPr>
          <a:xfrm>
            <a:off x="3563938" y="1196975"/>
            <a:ext cx="5292725" cy="4321175"/>
          </a:xfrm>
        </p:spPr>
        <p:txBody>
          <a:bodyPr/>
          <a:lstStyle/>
          <a:p>
            <a:pPr marL="371475" indent="-371475">
              <a:lnSpc>
                <a:spcPct val="90000"/>
              </a:lnSpc>
              <a:buFont typeface="Arial" charset="0"/>
              <a:buChar char="•"/>
            </a:pPr>
            <a:r>
              <a:rPr lang="en-US" smtClean="0"/>
              <a:t>opname van voedings- en vochtlijsten in bewonersdossiers</a:t>
            </a:r>
          </a:p>
          <a:p>
            <a:pPr marL="371475" indent="-371475">
              <a:lnSpc>
                <a:spcPct val="90000"/>
              </a:lnSpc>
              <a:buFont typeface="Arial" charset="0"/>
              <a:buChar char="•"/>
            </a:pPr>
            <a:r>
              <a:rPr lang="en-US" smtClean="0"/>
              <a:t>aanwezigheid op de afdeling van een protocol ten aanzien van het voedingsbeleid</a:t>
            </a:r>
          </a:p>
          <a:p>
            <a:pPr marL="371475" indent="-371475">
              <a:lnSpc>
                <a:spcPct val="90000"/>
              </a:lnSpc>
              <a:buFont typeface="Arial" charset="0"/>
              <a:buNone/>
            </a:pPr>
            <a:endParaRPr lang="en-US" smtClean="0"/>
          </a:p>
          <a:p>
            <a:pPr marL="371475" indent="-371475">
              <a:lnSpc>
                <a:spcPct val="90000"/>
              </a:lnSpc>
              <a:buFont typeface="Arial" charset="0"/>
              <a:buNone/>
            </a:pPr>
            <a:endParaRPr lang="en-US" smtClean="0"/>
          </a:p>
          <a:p>
            <a:pPr marL="371475" indent="-371475">
              <a:lnSpc>
                <a:spcPct val="90000"/>
              </a:lnSpc>
              <a:buFont typeface="Arial" charset="0"/>
              <a:buChar char="•"/>
            </a:pPr>
            <a:r>
              <a:rPr lang="en-US" smtClean="0"/>
              <a:t>percentage </a:t>
            </a:r>
            <a:r>
              <a:rPr lang="nl-NL" smtClean="0"/>
              <a:t>cliënten </a:t>
            </a:r>
            <a:r>
              <a:rPr lang="en-US" smtClean="0"/>
              <a:t>met risico op ondervoeding bij wie dagelijks de voedingslijst wordt bijgehouden</a:t>
            </a:r>
          </a:p>
          <a:p>
            <a:pPr marL="371475" indent="-371475">
              <a:lnSpc>
                <a:spcPct val="90000"/>
              </a:lnSpc>
              <a:buFont typeface="Arial" charset="0"/>
              <a:buNone/>
            </a:pPr>
            <a:endParaRPr lang="en-US" smtClean="0"/>
          </a:p>
          <a:p>
            <a:pPr marL="371475" indent="-371475">
              <a:lnSpc>
                <a:spcPct val="90000"/>
              </a:lnSpc>
              <a:buFont typeface="Arial" charset="0"/>
              <a:buNone/>
            </a:pPr>
            <a:endParaRPr lang="en-US" smtClean="0"/>
          </a:p>
          <a:p>
            <a:pPr marL="371475" indent="-371475">
              <a:lnSpc>
                <a:spcPct val="80000"/>
              </a:lnSpc>
              <a:buFont typeface="Arial" charset="0"/>
              <a:buChar char="•"/>
            </a:pPr>
            <a:r>
              <a:rPr lang="en-US" smtClean="0"/>
              <a:t>percentage </a:t>
            </a:r>
            <a:r>
              <a:rPr lang="nl-NL" smtClean="0"/>
              <a:t>cliënten met risico op ondervoeding</a:t>
            </a:r>
            <a:endParaRPr lang="en-US" smtClean="0"/>
          </a:p>
          <a:p>
            <a:pPr marL="371475" indent="-371475">
              <a:lnSpc>
                <a:spcPct val="80000"/>
              </a:lnSpc>
              <a:buFont typeface="Arial" charset="0"/>
              <a:buChar char="•"/>
            </a:pPr>
            <a:r>
              <a:rPr lang="en-US" smtClean="0"/>
              <a:t>percentage cliënten die (onbedoeld) gewichtsverlies hebben</a:t>
            </a:r>
            <a:endParaRPr lang="nl-NL" smtClean="0"/>
          </a:p>
          <a:p>
            <a:pPr marL="371475" indent="-371475">
              <a:buFont typeface="Arial" charset="0"/>
              <a:buNone/>
            </a:pPr>
            <a:endParaRPr lang="nl-NL" smtClean="0"/>
          </a:p>
        </p:txBody>
      </p:sp>
      <p:sp>
        <p:nvSpPr>
          <p:cNvPr id="30727" name="Rectangle 7"/>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2-5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idx="4294967295"/>
          </p:nvPr>
        </p:nvSpPr>
        <p:spPr>
          <a:xfrm>
            <a:off x="3779838" y="404813"/>
            <a:ext cx="4537075" cy="1143000"/>
          </a:xfrm>
        </p:spPr>
        <p:txBody>
          <a:bodyPr/>
          <a:lstStyle/>
          <a:p>
            <a:r>
              <a:rPr lang="en-US" smtClean="0"/>
              <a:t>teller/ noemer</a:t>
            </a:r>
            <a:endParaRPr lang="nl-NL" smtClean="0"/>
          </a:p>
        </p:txBody>
      </p:sp>
      <p:graphicFrame>
        <p:nvGraphicFramePr>
          <p:cNvPr id="159810" name="Group 1090"/>
          <p:cNvGraphicFramePr>
            <a:graphicFrameLocks noGrp="1"/>
          </p:cNvGraphicFramePr>
          <p:nvPr/>
        </p:nvGraphicFramePr>
        <p:xfrm>
          <a:off x="1692275" y="2133600"/>
          <a:ext cx="6840538" cy="4018280"/>
        </p:xfrm>
        <a:graphic>
          <a:graphicData uri="http://schemas.openxmlformats.org/drawingml/2006/table">
            <a:tbl>
              <a:tblPr/>
              <a:tblGrid>
                <a:gridCol w="1368425"/>
                <a:gridCol w="2376488"/>
                <a:gridCol w="3095625"/>
              </a:tblGrid>
              <a:tr h="542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2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6AB0"/>
                          </a:solidFill>
                          <a:effectLst/>
                          <a:latin typeface="Arial" charset="0"/>
                          <a:ea typeface="ＭＳ Ｐゴシック" pitchFamily="34" charset="-128"/>
                        </a:rPr>
                        <a:t>Omschrijving</a:t>
                      </a:r>
                      <a:endParaRPr kumimoji="0" lang="nl-NL" sz="2400" b="1"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6AB0"/>
                          </a:solidFill>
                          <a:effectLst/>
                          <a:latin typeface="Arial" charset="0"/>
                          <a:ea typeface="ＭＳ Ｐゴシック" pitchFamily="34" charset="-128"/>
                        </a:rPr>
                        <a:t>Voorbeeld</a:t>
                      </a:r>
                      <a:endParaRPr kumimoji="0" lang="nl-NL" sz="2400" b="1"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r>
              <a:tr h="1920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6AB0"/>
                          </a:solidFill>
                          <a:effectLst/>
                          <a:latin typeface="Arial" charset="0"/>
                          <a:ea typeface="ＭＳ Ｐゴシック" pitchFamily="34" charset="-128"/>
                        </a:rPr>
                        <a:t>Teller</a:t>
                      </a:r>
                      <a:endParaRPr kumimoji="0" lang="nl-NL" sz="2400" b="1" i="0" u="none" strike="noStrike" cap="none" normalizeH="0" baseline="0" smtClean="0">
                        <a:ln>
                          <a:noFill/>
                        </a:ln>
                        <a:solidFill>
                          <a:srgbClr val="006AB0"/>
                        </a:solidFill>
                        <a:effectLst/>
                        <a:latin typeface="Arial"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006AB0"/>
                          </a:solidFill>
                          <a:effectLst/>
                          <a:latin typeface="Arial" charset="0"/>
                          <a:ea typeface="ＭＳ Ｐゴシック" pitchFamily="34" charset="-128"/>
                        </a:rPr>
                        <a:t>Wat </a:t>
                      </a:r>
                      <a:r>
                        <a:rPr kumimoji="0" lang="nl-NL" sz="2400" b="0" i="0" u="none" strike="noStrike" cap="none" normalizeH="0" baseline="0" smtClean="0">
                          <a:ln>
                            <a:noFill/>
                          </a:ln>
                          <a:solidFill>
                            <a:srgbClr val="006AB0"/>
                          </a:solidFill>
                          <a:effectLst/>
                          <a:latin typeface="Arial" charset="0"/>
                          <a:ea typeface="ＭＳ Ｐゴシック" pitchFamily="34" charset="-128"/>
                        </a:rPr>
                        <a:t>je wilt weten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b="0" i="0" u="none" strike="noStrike" cap="none" normalizeH="0" baseline="0" smtClean="0">
                          <a:ln>
                            <a:noFill/>
                          </a:ln>
                          <a:solidFill>
                            <a:srgbClr val="006AB0"/>
                          </a:solidFill>
                          <a:effectLst/>
                          <a:latin typeface="Arial" charset="0"/>
                          <a:ea typeface="ＭＳ Ｐゴシック" pitchFamily="34" charset="-128"/>
                        </a:rPr>
                        <a:t>Aantal bewoners  met een voedings- en vochtlijst die volledig en correct is bijgehouden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54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6AB0"/>
                          </a:solidFill>
                          <a:effectLst/>
                          <a:latin typeface="Arial" charset="0"/>
                          <a:ea typeface="ＭＳ Ｐゴシック" pitchFamily="34" charset="-128"/>
                        </a:rPr>
                        <a:t>Noemer</a:t>
                      </a:r>
                      <a:endParaRPr kumimoji="0" lang="nl-NL" sz="2400" b="1" i="0" u="none" strike="noStrike" cap="none" normalizeH="0" baseline="0" smtClean="0">
                        <a:ln>
                          <a:noFill/>
                        </a:ln>
                        <a:solidFill>
                          <a:srgbClr val="006AB0"/>
                        </a:solidFill>
                        <a:effectLst/>
                        <a:latin typeface="Arial"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AEDE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b="0" i="0" u="none" strike="noStrike" cap="none" normalizeH="0" baseline="0" smtClean="0">
                          <a:ln>
                            <a:noFill/>
                          </a:ln>
                          <a:solidFill>
                            <a:srgbClr val="006AB0"/>
                          </a:solidFill>
                          <a:effectLst/>
                          <a:latin typeface="Arial" charset="0"/>
                          <a:ea typeface="ＭＳ Ｐゴシック" pitchFamily="34" charset="-128"/>
                        </a:rPr>
                        <a:t>De totale groep waarbij je meet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nl-NL" sz="2400" b="0" i="0" u="none" strike="noStrike" cap="none" normalizeH="0" baseline="0" smtClean="0">
                          <a:ln>
                            <a:noFill/>
                          </a:ln>
                          <a:solidFill>
                            <a:srgbClr val="006AB0"/>
                          </a:solidFill>
                          <a:effectLst/>
                          <a:latin typeface="Arial" charset="0"/>
                          <a:ea typeface="ＭＳ Ｐゴシック" pitchFamily="34" charset="-128"/>
                        </a:rPr>
                        <a:t>Totaal aantal bewoners met een voedings- en vochtlijst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65" name="Rectangle 22"/>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2-6</a:t>
            </a:r>
          </a:p>
        </p:txBody>
      </p:sp>
      <p:sp>
        <p:nvSpPr>
          <p:cNvPr id="31766" name="AutoShape 9"/>
          <p:cNvSpPr>
            <a:spLocks noChangeArrowheads="1"/>
          </p:cNvSpPr>
          <p:nvPr/>
        </p:nvSpPr>
        <p:spPr bwMode="auto">
          <a:xfrm>
            <a:off x="684213" y="476250"/>
            <a:ext cx="1728787" cy="1143000"/>
          </a:xfrm>
          <a:prstGeom prst="homePlate">
            <a:avLst>
              <a:gd name="adj" fmla="val 37812"/>
            </a:avLst>
          </a:prstGeom>
          <a:solidFill>
            <a:schemeClr val="accent2"/>
          </a:solidFill>
          <a:ln w="9525">
            <a:solidFill>
              <a:srgbClr val="D8DBFC"/>
            </a:solidFill>
            <a:miter lim="800000"/>
            <a:headEnd/>
            <a:tailEnd/>
          </a:ln>
        </p:spPr>
        <p:txBody>
          <a:bodyPr wrap="none" anchor="ctr"/>
          <a:lstStyle/>
          <a:p>
            <a:pPr algn="ctr"/>
            <a:r>
              <a:rPr lang="en-US">
                <a:solidFill>
                  <a:schemeClr val="bg1"/>
                </a:solidFill>
              </a:rPr>
              <a:t>HOE</a:t>
            </a:r>
            <a:endParaRPr lang="nl-NL">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692275" y="476250"/>
            <a:ext cx="6335713" cy="1143000"/>
          </a:xfrm>
        </p:spPr>
        <p:txBody>
          <a:bodyPr/>
          <a:lstStyle/>
          <a:p>
            <a:r>
              <a:rPr lang="en-US" sz="2800" smtClean="0"/>
              <a:t>Rekenvoorbeelden </a:t>
            </a:r>
            <a:br>
              <a:rPr lang="en-US" sz="2800" smtClean="0"/>
            </a:br>
            <a:r>
              <a:rPr lang="en-US" sz="2800" smtClean="0"/>
              <a:t>indicatorbreuk</a:t>
            </a:r>
            <a:endParaRPr lang="nl-NL" sz="2800" smtClean="0"/>
          </a:p>
        </p:txBody>
      </p:sp>
      <p:sp>
        <p:nvSpPr>
          <p:cNvPr id="189443" name="Rectangle 3"/>
          <p:cNvSpPr>
            <a:spLocks noGrp="1" noChangeArrowheads="1"/>
          </p:cNvSpPr>
          <p:nvPr>
            <p:ph type="body" idx="4294967295"/>
          </p:nvPr>
        </p:nvSpPr>
        <p:spPr>
          <a:xfrm>
            <a:off x="395288" y="1916113"/>
            <a:ext cx="4105275" cy="4392612"/>
          </a:xfrm>
          <a:ln>
            <a:solidFill>
              <a:schemeClr val="accent2">
                <a:lumMod val="40000"/>
                <a:lumOff val="60000"/>
              </a:schemeClr>
            </a:solidFill>
          </a:ln>
        </p:spPr>
        <p:txBody>
          <a:bodyPr/>
          <a:lstStyle/>
          <a:p>
            <a:pPr marL="0" indent="0">
              <a:lnSpc>
                <a:spcPct val="90000"/>
              </a:lnSpc>
              <a:buFont typeface="Arial" charset="0"/>
              <a:buNone/>
            </a:pPr>
            <a:r>
              <a:rPr lang="nl-NL" sz="2400" smtClean="0">
                <a:latin typeface="Arial" charset="0"/>
                <a:cs typeface="Arial" charset="0"/>
              </a:rPr>
              <a:t>2 van het totale aantal van 25 cliënten hebben decubitus</a:t>
            </a:r>
          </a:p>
          <a:p>
            <a:pPr marL="0" indent="0">
              <a:lnSpc>
                <a:spcPct val="90000"/>
              </a:lnSpc>
              <a:buFont typeface="Arial" charset="0"/>
              <a:buNone/>
            </a:pPr>
            <a:endParaRPr lang="en-US" sz="2400" smtClean="0">
              <a:latin typeface="Arial" charset="0"/>
              <a:cs typeface="Arial" charset="0"/>
            </a:endParaRPr>
          </a:p>
          <a:p>
            <a:pPr marL="0" indent="0">
              <a:lnSpc>
                <a:spcPct val="90000"/>
              </a:lnSpc>
              <a:buFontTx/>
              <a:buNone/>
            </a:pPr>
            <a:r>
              <a:rPr lang="en-US" sz="2400" b="1" smtClean="0">
                <a:latin typeface="Arial" charset="0"/>
                <a:cs typeface="Arial" charset="0"/>
              </a:rPr>
              <a:t>teller </a:t>
            </a:r>
            <a:r>
              <a:rPr lang="en-US" sz="2400" smtClean="0">
                <a:latin typeface="Arial" charset="0"/>
                <a:cs typeface="Arial" charset="0"/>
              </a:rPr>
              <a:t>= </a:t>
            </a:r>
            <a:r>
              <a:rPr lang="nl-NL" sz="2400" smtClean="0">
                <a:latin typeface="Arial" charset="0"/>
                <a:cs typeface="Arial" charset="0"/>
              </a:rPr>
              <a:t>aantal cliënten met decubitus</a:t>
            </a:r>
          </a:p>
          <a:p>
            <a:pPr marL="0" indent="0">
              <a:lnSpc>
                <a:spcPct val="90000"/>
              </a:lnSpc>
              <a:buFontTx/>
              <a:buNone/>
            </a:pPr>
            <a:r>
              <a:rPr lang="en-US" sz="2400" b="1" smtClean="0">
                <a:latin typeface="Arial" charset="0"/>
                <a:cs typeface="Arial" charset="0"/>
              </a:rPr>
              <a:t>noemer</a:t>
            </a:r>
            <a:r>
              <a:rPr lang="en-US" sz="2400" smtClean="0">
                <a:latin typeface="Arial" charset="0"/>
                <a:cs typeface="Arial" charset="0"/>
              </a:rPr>
              <a:t> = </a:t>
            </a:r>
            <a:r>
              <a:rPr lang="nl-NL" sz="2400" smtClean="0">
                <a:latin typeface="Arial" charset="0"/>
                <a:cs typeface="Arial" charset="0"/>
              </a:rPr>
              <a:t>totaal aantal cliënten </a:t>
            </a:r>
          </a:p>
          <a:p>
            <a:pPr marL="0" indent="0">
              <a:lnSpc>
                <a:spcPct val="90000"/>
              </a:lnSpc>
              <a:buFontTx/>
              <a:buNone/>
            </a:pPr>
            <a:endParaRPr lang="nl-NL" sz="2400" smtClean="0">
              <a:latin typeface="Arial" charset="0"/>
              <a:cs typeface="Arial" charset="0"/>
            </a:endParaRPr>
          </a:p>
          <a:p>
            <a:pPr marL="0" indent="0">
              <a:lnSpc>
                <a:spcPct val="90000"/>
              </a:lnSpc>
              <a:buFontTx/>
              <a:buNone/>
            </a:pPr>
            <a:r>
              <a:rPr lang="en-US" sz="1600" b="1" u="sng" smtClean="0">
                <a:latin typeface="Arial" charset="0"/>
                <a:cs typeface="Arial" charset="0"/>
              </a:rPr>
              <a:t>T = 2 </a:t>
            </a:r>
            <a:r>
              <a:rPr lang="en-US" sz="1600" b="1" smtClean="0">
                <a:latin typeface="Arial" charset="0"/>
                <a:cs typeface="Arial" charset="0"/>
              </a:rPr>
              <a:t> = 0,08 x 100% = 8%</a:t>
            </a:r>
          </a:p>
          <a:p>
            <a:pPr marL="0" indent="0">
              <a:lnSpc>
                <a:spcPct val="90000"/>
              </a:lnSpc>
              <a:buFontTx/>
              <a:buNone/>
            </a:pPr>
            <a:r>
              <a:rPr lang="en-US" sz="1600" b="1" smtClean="0">
                <a:latin typeface="Arial" charset="0"/>
                <a:cs typeface="Arial" charset="0"/>
              </a:rPr>
              <a:t>N = 25</a:t>
            </a:r>
            <a:endParaRPr lang="nl-NL" sz="1600" b="1" smtClean="0">
              <a:latin typeface="Arial" charset="0"/>
              <a:cs typeface="Arial" charset="0"/>
            </a:endParaRPr>
          </a:p>
        </p:txBody>
      </p:sp>
      <p:sp>
        <p:nvSpPr>
          <p:cNvPr id="32772"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2-7</a:t>
            </a:r>
          </a:p>
        </p:txBody>
      </p:sp>
      <p:sp>
        <p:nvSpPr>
          <p:cNvPr id="5" name="Rectangle 3"/>
          <p:cNvSpPr txBox="1">
            <a:spLocks noChangeArrowheads="1"/>
          </p:cNvSpPr>
          <p:nvPr/>
        </p:nvSpPr>
        <p:spPr bwMode="auto">
          <a:xfrm>
            <a:off x="4787900" y="1916113"/>
            <a:ext cx="4105275" cy="4392612"/>
          </a:xfrm>
          <a:prstGeom prst="rect">
            <a:avLst/>
          </a:prstGeom>
          <a:noFill/>
          <a:ln w="9525">
            <a:solidFill>
              <a:schemeClr val="accent2">
                <a:lumMod val="40000"/>
                <a:lumOff val="60000"/>
              </a:schemeClr>
            </a:solidFill>
            <a:miter lim="800000"/>
            <a:headEnd/>
            <a:tailEnd/>
          </a:ln>
        </p:spPr>
        <p:txBody>
          <a:bodyP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lnSpc>
                <a:spcPct val="90000"/>
              </a:lnSpc>
              <a:spcBef>
                <a:spcPct val="20000"/>
              </a:spcBef>
              <a:buClr>
                <a:srgbClr val="CE0044"/>
              </a:buClr>
              <a:buSzPct val="80000"/>
            </a:pPr>
            <a:r>
              <a:rPr lang="nl-NL" b="0">
                <a:cs typeface="Arial" charset="0"/>
              </a:rPr>
              <a:t>19 van de 20 cliënten met risico op decubitus krijgen wisselligging</a:t>
            </a:r>
            <a:endParaRPr lang="en-US" b="0">
              <a:cs typeface="Arial" charset="0"/>
            </a:endParaRPr>
          </a:p>
          <a:p>
            <a:pPr>
              <a:lnSpc>
                <a:spcPct val="90000"/>
              </a:lnSpc>
              <a:spcBef>
                <a:spcPct val="20000"/>
              </a:spcBef>
              <a:buClr>
                <a:srgbClr val="CE0044"/>
              </a:buClr>
              <a:buSzPct val="80000"/>
              <a:buFont typeface="Arial" charset="0"/>
              <a:buNone/>
            </a:pPr>
            <a:endParaRPr lang="en-US" b="0">
              <a:cs typeface="Arial" charset="0"/>
            </a:endParaRPr>
          </a:p>
          <a:p>
            <a:pPr>
              <a:lnSpc>
                <a:spcPct val="90000"/>
              </a:lnSpc>
            </a:pPr>
            <a:r>
              <a:rPr lang="en-US">
                <a:cs typeface="Arial" charset="0"/>
              </a:rPr>
              <a:t>teller </a:t>
            </a:r>
            <a:r>
              <a:rPr lang="en-US" b="0">
                <a:cs typeface="Arial" charset="0"/>
              </a:rPr>
              <a:t>= </a:t>
            </a:r>
            <a:r>
              <a:rPr lang="nl-NL" b="0">
                <a:cs typeface="Arial" charset="0"/>
              </a:rPr>
              <a:t>aantal cliënten met wisselligging</a:t>
            </a:r>
          </a:p>
          <a:p>
            <a:pPr>
              <a:lnSpc>
                <a:spcPct val="90000"/>
              </a:lnSpc>
            </a:pPr>
            <a:r>
              <a:rPr lang="en-US">
                <a:cs typeface="Arial" charset="0"/>
              </a:rPr>
              <a:t>noemer </a:t>
            </a:r>
            <a:r>
              <a:rPr lang="en-US" b="0">
                <a:cs typeface="Arial" charset="0"/>
              </a:rPr>
              <a:t>= </a:t>
            </a:r>
            <a:r>
              <a:rPr lang="nl-NL" b="0">
                <a:cs typeface="Arial" charset="0"/>
              </a:rPr>
              <a:t>totaal aantal risicocliënten </a:t>
            </a:r>
          </a:p>
          <a:p>
            <a:pPr>
              <a:lnSpc>
                <a:spcPct val="90000"/>
              </a:lnSpc>
            </a:pPr>
            <a:endParaRPr lang="nl-NL">
              <a:cs typeface="Arial" charset="0"/>
            </a:endParaRPr>
          </a:p>
          <a:p>
            <a:pPr>
              <a:lnSpc>
                <a:spcPct val="90000"/>
              </a:lnSpc>
            </a:pPr>
            <a:r>
              <a:rPr lang="en-US" sz="1600" u="sng">
                <a:cs typeface="Arial" charset="0"/>
              </a:rPr>
              <a:t>T = 19 </a:t>
            </a:r>
            <a:r>
              <a:rPr lang="en-US" sz="1600">
                <a:cs typeface="Arial" charset="0"/>
              </a:rPr>
              <a:t> = 0,95 x 100% = 95%</a:t>
            </a:r>
          </a:p>
          <a:p>
            <a:pPr>
              <a:lnSpc>
                <a:spcPct val="90000"/>
              </a:lnSpc>
            </a:pPr>
            <a:r>
              <a:rPr lang="en-US" sz="1600">
                <a:cs typeface="Arial" charset="0"/>
              </a:rPr>
              <a:t>N = 20</a:t>
            </a:r>
            <a:endParaRPr lang="nl-NL" sz="1600">
              <a:cs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692275" y="476250"/>
            <a:ext cx="6335713" cy="1143000"/>
          </a:xfrm>
        </p:spPr>
        <p:txBody>
          <a:bodyPr/>
          <a:lstStyle/>
          <a:p>
            <a:r>
              <a:rPr lang="en-US" sz="2800" smtClean="0"/>
              <a:t>Meetplan</a:t>
            </a:r>
            <a:endParaRPr lang="nl-NL" sz="2800" smtClean="0"/>
          </a:p>
        </p:txBody>
      </p:sp>
      <p:sp>
        <p:nvSpPr>
          <p:cNvPr id="33795" name="Rectangle 3"/>
          <p:cNvSpPr>
            <a:spLocks noGrp="1" noChangeArrowheads="1"/>
          </p:cNvSpPr>
          <p:nvPr>
            <p:ph type="body" idx="4294967295"/>
          </p:nvPr>
        </p:nvSpPr>
        <p:spPr>
          <a:xfrm>
            <a:off x="1763713" y="1557338"/>
            <a:ext cx="6769100" cy="5040312"/>
          </a:xfrm>
        </p:spPr>
        <p:txBody>
          <a:bodyPr/>
          <a:lstStyle/>
          <a:p>
            <a:pPr marL="355600" indent="-355600">
              <a:lnSpc>
                <a:spcPct val="90000"/>
              </a:lnSpc>
              <a:buFont typeface="Arial" charset="0"/>
              <a:buChar char="•"/>
            </a:pPr>
            <a:r>
              <a:rPr lang="nl-NL" sz="2400" smtClean="0"/>
              <a:t>Wat zal worden gemeten?</a:t>
            </a:r>
          </a:p>
          <a:p>
            <a:pPr marL="355600" indent="-355600">
              <a:lnSpc>
                <a:spcPct val="90000"/>
              </a:lnSpc>
              <a:buFont typeface="Arial" charset="0"/>
              <a:buChar char="•"/>
            </a:pPr>
            <a:r>
              <a:rPr lang="nl-NL" sz="2400" smtClean="0"/>
              <a:t>Door wie?</a:t>
            </a:r>
          </a:p>
          <a:p>
            <a:pPr marL="355600" indent="-355600">
              <a:lnSpc>
                <a:spcPct val="90000"/>
              </a:lnSpc>
              <a:buFont typeface="Arial" charset="0"/>
              <a:buChar char="•"/>
            </a:pPr>
            <a:r>
              <a:rPr lang="nl-NL" sz="2400" smtClean="0"/>
              <a:t>Wanneer en hoe vaak?</a:t>
            </a:r>
          </a:p>
          <a:p>
            <a:pPr marL="355600" indent="-355600">
              <a:lnSpc>
                <a:spcPct val="90000"/>
              </a:lnSpc>
              <a:buFont typeface="Arial" charset="0"/>
              <a:buChar char="•"/>
            </a:pPr>
            <a:r>
              <a:rPr lang="nl-NL" sz="2400" smtClean="0"/>
              <a:t>Met welke bronnen?</a:t>
            </a:r>
          </a:p>
          <a:p>
            <a:pPr marL="355600" indent="-355600">
              <a:lnSpc>
                <a:spcPct val="90000"/>
              </a:lnSpc>
              <a:buFont typeface="Arial" charset="0"/>
              <a:buChar char="•"/>
            </a:pPr>
            <a:r>
              <a:rPr lang="nl-NL" sz="2400" smtClean="0"/>
              <a:t>Wie verwerkt de metingen?</a:t>
            </a:r>
          </a:p>
          <a:p>
            <a:pPr marL="355600" indent="-355600">
              <a:lnSpc>
                <a:spcPct val="90000"/>
              </a:lnSpc>
              <a:buFont typeface="Arial" charset="0"/>
              <a:buChar char="•"/>
            </a:pPr>
            <a:r>
              <a:rPr lang="nl-NL" sz="2400" smtClean="0"/>
              <a:t>Hoe moet de rapportage eruit zien?</a:t>
            </a:r>
          </a:p>
          <a:p>
            <a:pPr marL="355600" indent="-355600">
              <a:lnSpc>
                <a:spcPct val="90000"/>
              </a:lnSpc>
              <a:buFont typeface="Arial" charset="0"/>
              <a:buChar char="•"/>
            </a:pPr>
            <a:r>
              <a:rPr lang="nl-NL" sz="2400" smtClean="0"/>
              <a:t>Naar wie gaat de rapportage?</a:t>
            </a:r>
          </a:p>
          <a:p>
            <a:pPr marL="355600" indent="-355600">
              <a:lnSpc>
                <a:spcPct val="90000"/>
              </a:lnSpc>
              <a:buFont typeface="Arial" charset="0"/>
              <a:buChar char="•"/>
            </a:pPr>
            <a:r>
              <a:rPr lang="nl-NL" sz="2400" smtClean="0"/>
              <a:t>Wie neemt actie op de rapportage?</a:t>
            </a:r>
          </a:p>
          <a:p>
            <a:pPr marL="355600" indent="-355600">
              <a:lnSpc>
                <a:spcPct val="90000"/>
              </a:lnSpc>
              <a:buFont typeface="Arial" charset="0"/>
              <a:buChar char="•"/>
            </a:pPr>
            <a:endParaRPr lang="nl-NL" smtClean="0"/>
          </a:p>
          <a:p>
            <a:pPr marL="355600" indent="-355600">
              <a:lnSpc>
                <a:spcPct val="90000"/>
              </a:lnSpc>
              <a:buFont typeface="Arial" charset="0"/>
              <a:buNone/>
            </a:pPr>
            <a:r>
              <a:rPr lang="nl-NL" sz="1600" smtClean="0"/>
              <a:t>Bron: Have P ten. (2004). </a:t>
            </a:r>
            <a:r>
              <a:rPr lang="nl-NL" sz="1600" i="1" smtClean="0"/>
              <a:t>Handleiding Indicatoren voor verbeterprojecten</a:t>
            </a:r>
            <a:r>
              <a:rPr lang="nl-NL" sz="1600" smtClean="0"/>
              <a:t>. Utrecht: Kwaliteitsinstituut voor de Gezondheidszorg CBO.</a:t>
            </a:r>
          </a:p>
        </p:txBody>
      </p:sp>
      <p:sp>
        <p:nvSpPr>
          <p:cNvPr id="33796"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2-8</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8980488"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2-9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artoon1_tcm24-170781"/>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323850" y="260350"/>
            <a:ext cx="8820150" cy="6186488"/>
          </a:xfrm>
          <a:noFill/>
        </p:spPr>
      </p:pic>
      <p:sp>
        <p:nvSpPr>
          <p:cNvPr id="8196"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1-1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jdelijke aanduiding voor inhoud 2"/>
          <p:cNvSpPr>
            <a:spLocks noGrp="1"/>
          </p:cNvSpPr>
          <p:nvPr>
            <p:ph idx="4294967295"/>
          </p:nvPr>
        </p:nvSpPr>
        <p:spPr>
          <a:xfrm>
            <a:off x="1476375" y="1844675"/>
            <a:ext cx="7056438" cy="3889375"/>
          </a:xfrm>
        </p:spPr>
        <p:txBody>
          <a:bodyPr/>
          <a:lstStyle/>
          <a:p>
            <a:pPr marL="0" indent="0">
              <a:buFontTx/>
              <a:buNone/>
              <a:tabLst>
                <a:tab pos="261938" algn="l"/>
              </a:tabLst>
            </a:pPr>
            <a:r>
              <a:rPr lang="nl-NL" sz="2400" smtClean="0"/>
              <a:t>Geeft kwaliteit zorg weer vóór aanvang van het verbetertraject.</a:t>
            </a:r>
          </a:p>
          <a:p>
            <a:pPr marL="0" indent="0">
              <a:buFontTx/>
              <a:buNone/>
              <a:tabLst>
                <a:tab pos="261938" algn="l"/>
              </a:tabLst>
            </a:pPr>
            <a:endParaRPr lang="nl-NL" sz="2400" smtClean="0"/>
          </a:p>
          <a:p>
            <a:pPr marL="0" indent="0">
              <a:buFont typeface="Wingdings" pitchFamily="2" charset="2"/>
              <a:buChar char="§"/>
              <a:tabLst>
                <a:tab pos="261938" algn="l"/>
              </a:tabLst>
            </a:pPr>
            <a:r>
              <a:rPr lang="nl-NL" sz="2400" smtClean="0"/>
              <a:t>	meet de gekozen indicator(en)</a:t>
            </a:r>
          </a:p>
          <a:p>
            <a:pPr marL="0" indent="0">
              <a:buFont typeface="Wingdings" pitchFamily="2" charset="2"/>
              <a:buChar char="§"/>
              <a:tabLst>
                <a:tab pos="261938" algn="l"/>
              </a:tabLst>
            </a:pPr>
            <a:r>
              <a:rPr lang="nl-NL" sz="2400" smtClean="0"/>
              <a:t>	maak een meet- of ”turf”formulier</a:t>
            </a:r>
          </a:p>
          <a:p>
            <a:pPr marL="0" indent="0">
              <a:buFont typeface="Wingdings" pitchFamily="2" charset="2"/>
              <a:buChar char="§"/>
              <a:tabLst>
                <a:tab pos="261938" algn="l"/>
              </a:tabLst>
            </a:pPr>
            <a:r>
              <a:rPr lang="nl-NL" sz="2400" smtClean="0"/>
              <a:t>	betrek collega’s bij deze meting!!</a:t>
            </a:r>
          </a:p>
        </p:txBody>
      </p:sp>
      <p:sp>
        <p:nvSpPr>
          <p:cNvPr id="35843" name="Tijdelijke aanduiding voor inhoud 7"/>
          <p:cNvSpPr>
            <a:spLocks noGrp="1"/>
          </p:cNvSpPr>
          <p:nvPr>
            <p:ph idx="4294967295"/>
          </p:nvPr>
        </p:nvSpPr>
        <p:spPr>
          <a:xfrm flipV="1">
            <a:off x="1357313" y="5643563"/>
            <a:ext cx="6742112" cy="357187"/>
          </a:xfrm>
        </p:spPr>
        <p:txBody>
          <a:bodyPr/>
          <a:lstStyle/>
          <a:p>
            <a:endParaRPr lang="nl-NL" smtClean="0"/>
          </a:p>
          <a:p>
            <a:endParaRPr lang="nl-NL" smtClean="0"/>
          </a:p>
        </p:txBody>
      </p:sp>
      <p:sp>
        <p:nvSpPr>
          <p:cNvPr id="35844" name="Rectangle 6"/>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2-10</a:t>
            </a:r>
          </a:p>
        </p:txBody>
      </p:sp>
      <p:sp>
        <p:nvSpPr>
          <p:cNvPr id="7" name="Rectangle 2"/>
          <p:cNvSpPr txBox="1">
            <a:spLocks noChangeArrowheads="1"/>
          </p:cNvSpPr>
          <p:nvPr/>
        </p:nvSpPr>
        <p:spPr bwMode="auto">
          <a:xfrm>
            <a:off x="1547813" y="476250"/>
            <a:ext cx="6480175" cy="1143000"/>
          </a:xfrm>
          <a:prstGeom prst="rect">
            <a:avLst/>
          </a:prstGeom>
          <a:noFill/>
          <a:ln w="9525">
            <a:noFill/>
            <a:miter lim="800000"/>
            <a:headEnd/>
            <a:tailEnd/>
          </a:ln>
        </p:spPr>
        <p:txBody>
          <a:bodyPr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en-US" sz="2800">
                <a:solidFill>
                  <a:schemeClr val="tx2"/>
                </a:solidFill>
                <a:latin typeface="Verdana" pitchFamily="34" charset="0"/>
              </a:rPr>
              <a:t>Nulmeting</a:t>
            </a:r>
            <a:endParaRPr lang="nl-NL" sz="2800">
              <a:solidFill>
                <a:schemeClr val="tx2"/>
              </a:solidFill>
              <a:latin typeface="Verdan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76084"/>
            <a:ext cx="5760122" cy="604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6"/>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2-11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p:txBody>
          <a:bodyPr/>
          <a:lstStyle/>
          <a:p>
            <a:endParaRPr lang="nl-NL" smtClean="0"/>
          </a:p>
        </p:txBody>
      </p:sp>
      <p:sp>
        <p:nvSpPr>
          <p:cNvPr id="37892" name="Rectangle 2"/>
          <p:cNvSpPr>
            <a:spLocks/>
          </p:cNvSpPr>
          <p:nvPr/>
        </p:nvSpPr>
        <p:spPr bwMode="auto">
          <a:xfrm>
            <a:off x="457200" y="274638"/>
            <a:ext cx="8229600" cy="1143000"/>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nl-NL" sz="2600">
                <a:solidFill>
                  <a:schemeClr val="tx2"/>
                </a:solidFill>
                <a:latin typeface="Verdana" pitchFamily="34" charset="0"/>
              </a:rPr>
              <a:t>LES 3: CONTEXTANALYSE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subTitle" idx="4294967295"/>
          </p:nvPr>
        </p:nvSpPr>
        <p:spPr>
          <a:xfrm>
            <a:off x="0" y="5949950"/>
            <a:ext cx="7848600" cy="649288"/>
          </a:xfrm>
        </p:spPr>
        <p:txBody>
          <a:bodyPr/>
          <a:lstStyle/>
          <a:p>
            <a:pPr marL="0" indent="0" algn="ctr" eaLnBrk="1" hangingPunct="1">
              <a:buFont typeface="Arial" charset="0"/>
              <a:buNone/>
            </a:pPr>
            <a:r>
              <a:rPr lang="nl-NL" smtClean="0">
                <a:solidFill>
                  <a:srgbClr val="000000"/>
                </a:solidFill>
                <a:cs typeface="Arial" charset="0"/>
                <a:hlinkClick r:id="rId3"/>
              </a:rPr>
              <a:t> </a:t>
            </a:r>
            <a:endParaRPr lang="nl-NL" smtClean="0">
              <a:solidFill>
                <a:srgbClr val="000000"/>
              </a:solidFill>
              <a:cs typeface="Arial" charset="0"/>
            </a:endParaRPr>
          </a:p>
        </p:txBody>
      </p:sp>
      <p:pic>
        <p:nvPicPr>
          <p:cNvPr id="38915" name="Picture 4" descr="next-steps12stappe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268413"/>
            <a:ext cx="1981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5"/>
          <p:cNvSpPr>
            <a:spLocks noChangeArrowheads="1"/>
          </p:cNvSpPr>
          <p:nvPr/>
        </p:nvSpPr>
        <p:spPr bwMode="auto">
          <a:xfrm>
            <a:off x="0" y="-12546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NL"/>
          </a:p>
        </p:txBody>
      </p:sp>
      <p:grpSp>
        <p:nvGrpSpPr>
          <p:cNvPr id="38917" name="Group 6"/>
          <p:cNvGrpSpPr>
            <a:grpSpLocks/>
          </p:cNvGrpSpPr>
          <p:nvPr/>
        </p:nvGrpSpPr>
        <p:grpSpPr bwMode="auto">
          <a:xfrm>
            <a:off x="0" y="-12546013"/>
            <a:ext cx="9145588" cy="31950026"/>
            <a:chOff x="0" y="20126"/>
            <a:chExt cx="5761" cy="20126"/>
          </a:xfrm>
        </p:grpSpPr>
        <p:sp>
          <p:nvSpPr>
            <p:cNvPr id="38923" name="Rectangle 7"/>
            <p:cNvSpPr>
              <a:spLocks noChangeArrowheads="1"/>
            </p:cNvSpPr>
            <p:nvPr/>
          </p:nvSpPr>
          <p:spPr bwMode="auto">
            <a:xfrm>
              <a:off x="0" y="20126"/>
              <a:ext cx="5760" cy="2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NL"/>
            </a:p>
          </p:txBody>
        </p:sp>
        <p:sp>
          <p:nvSpPr>
            <p:cNvPr id="38924" name="Rectangle 8"/>
            <p:cNvSpPr>
              <a:spLocks noChangeArrowheads="1"/>
            </p:cNvSpPr>
            <p:nvPr/>
          </p:nvSpPr>
          <p:spPr bwMode="auto">
            <a:xfrm>
              <a:off x="0" y="20126"/>
              <a:ext cx="5761" cy="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nl-NL">
                  <a:latin typeface="Arial Unicode MS" pitchFamily="34" charset="-128"/>
                </a:rPr>
                <a:t>  </a:t>
              </a:r>
              <a:r>
                <a:rPr lang="nl-NL" sz="31400">
                  <a:latin typeface="Arial Unicode MS" pitchFamily="34" charset="-128"/>
                </a:rPr>
                <a:t> </a:t>
              </a:r>
              <a:r>
                <a:rPr lang="nl-NL">
                  <a:latin typeface="Arial Unicode MS" pitchFamily="34" charset="-128"/>
                </a:rPr>
                <a:t>                                                          </a:t>
              </a:r>
            </a:p>
          </p:txBody>
        </p:sp>
      </p:grpSp>
      <p:pic>
        <p:nvPicPr>
          <p:cNvPr id="38918" name="Picture 9" descr="next-steps12stapp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6463" y="-12499975"/>
            <a:ext cx="3760787"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itel 11"/>
          <p:cNvSpPr>
            <a:spLocks noGrp="1"/>
          </p:cNvSpPr>
          <p:nvPr>
            <p:ph type="ctrTitle" idx="4294967295"/>
          </p:nvPr>
        </p:nvSpPr>
        <p:spPr>
          <a:xfrm>
            <a:off x="1763713" y="1773238"/>
            <a:ext cx="3313112" cy="3671887"/>
          </a:xfrm>
        </p:spPr>
        <p:txBody>
          <a:bodyPr anchor="t"/>
          <a:lstStyle/>
          <a:p>
            <a:pPr algn="ctr" eaLnBrk="1" hangingPunct="1"/>
            <a:r>
              <a:rPr lang="nl-NL" smtClean="0"/>
              <a:t>een onmisbare</a:t>
            </a:r>
            <a:br>
              <a:rPr lang="nl-NL" smtClean="0"/>
            </a:br>
            <a:r>
              <a:rPr lang="nl-NL" smtClean="0"/>
              <a:t>stap…</a:t>
            </a:r>
            <a:br>
              <a:rPr lang="nl-NL" smtClean="0"/>
            </a:br>
            <a:r>
              <a:rPr lang="nl-NL" smtClean="0"/>
              <a:t/>
            </a:r>
            <a:br>
              <a:rPr lang="nl-NL" smtClean="0"/>
            </a:br>
            <a:r>
              <a:rPr lang="nl-NL" b="0" smtClean="0"/>
              <a:t>… die veel te vaak wordt overgeslagen</a:t>
            </a:r>
          </a:p>
        </p:txBody>
      </p:sp>
      <p:sp>
        <p:nvSpPr>
          <p:cNvPr id="38920" name="Punthaak 10"/>
          <p:cNvSpPr>
            <a:spLocks noChangeArrowheads="1"/>
          </p:cNvSpPr>
          <p:nvPr/>
        </p:nvSpPr>
        <p:spPr bwMode="auto">
          <a:xfrm>
            <a:off x="5219700" y="1700213"/>
            <a:ext cx="917575" cy="773112"/>
          </a:xfrm>
          <a:prstGeom prst="chevron">
            <a:avLst>
              <a:gd name="adj" fmla="val 50018"/>
            </a:avLst>
          </a:prstGeom>
          <a:solidFill>
            <a:srgbClr val="CE0044"/>
          </a:solidFill>
          <a:ln w="9525" algn="ctr">
            <a:solidFill>
              <a:srgbClr val="CE0044"/>
            </a:solidFill>
            <a:round/>
            <a:headEnd/>
            <a:tailEnd/>
          </a:ln>
        </p:spPr>
        <p:txBody>
          <a:bodyPr/>
          <a:lstStyle/>
          <a:p>
            <a:endParaRPr lang="nl-NL">
              <a:solidFill>
                <a:srgbClr val="FF0000"/>
              </a:solidFill>
            </a:endParaRPr>
          </a:p>
        </p:txBody>
      </p:sp>
      <p:sp>
        <p:nvSpPr>
          <p:cNvPr id="11" name="Titel 1"/>
          <p:cNvSpPr txBox="1">
            <a:spLocks/>
          </p:cNvSpPr>
          <p:nvPr/>
        </p:nvSpPr>
        <p:spPr bwMode="auto">
          <a:xfrm>
            <a:off x="1908175" y="333375"/>
            <a:ext cx="6624638" cy="1143000"/>
          </a:xfrm>
          <a:prstGeom prst="rect">
            <a:avLst/>
          </a:prstGeom>
          <a:noFill/>
          <a:ln w="9525">
            <a:noFill/>
            <a:miter lim="800000"/>
            <a:headEnd/>
            <a:tailEnd/>
          </a:ln>
        </p:spPr>
        <p:txBody>
          <a:bodyPr anchor="ctr"/>
          <a:lstStyle/>
          <a:p>
            <a:pPr>
              <a:defRPr/>
            </a:pPr>
            <a:r>
              <a:rPr lang="nl-NL" sz="2600" kern="0" dirty="0">
                <a:solidFill>
                  <a:schemeClr val="tx2"/>
                </a:solidFill>
                <a:latin typeface="+mj-lt"/>
                <a:ea typeface="+mj-ea"/>
                <a:cs typeface="+mj-cs"/>
              </a:rPr>
              <a:t>Contextanalyse</a:t>
            </a:r>
          </a:p>
        </p:txBody>
      </p:sp>
      <p:sp>
        <p:nvSpPr>
          <p:cNvPr id="38922" name="Rectangle 12"/>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5"/>
          <p:cNvSpPr txBox="1">
            <a:spLocks noChangeArrowheads="1"/>
          </p:cNvSpPr>
          <p:nvPr/>
        </p:nvSpPr>
        <p:spPr bwMode="auto">
          <a:xfrm>
            <a:off x="762000" y="9144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endParaRPr lang="en-GB"/>
          </a:p>
        </p:txBody>
      </p:sp>
      <p:sp>
        <p:nvSpPr>
          <p:cNvPr id="39940" name="Text Box 6"/>
          <p:cNvSpPr txBox="1">
            <a:spLocks noChangeArrowheads="1"/>
          </p:cNvSpPr>
          <p:nvPr/>
        </p:nvSpPr>
        <p:spPr bwMode="auto">
          <a:xfrm>
            <a:off x="2209800" y="60198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spcBef>
                <a:spcPct val="50000"/>
              </a:spcBef>
            </a:pPr>
            <a:endParaRPr lang="en-GB"/>
          </a:p>
        </p:txBody>
      </p:sp>
      <p:sp>
        <p:nvSpPr>
          <p:cNvPr id="39941" name="Rectangle 8"/>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3-2</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idx="4294967295"/>
          </p:nvPr>
        </p:nvSpPr>
        <p:spPr>
          <a:xfrm>
            <a:off x="1258888" y="260350"/>
            <a:ext cx="7200900" cy="1143000"/>
          </a:xfrm>
        </p:spPr>
        <p:txBody>
          <a:bodyPr/>
          <a:lstStyle/>
          <a:p>
            <a:pPr eaLnBrk="1" hangingPunct="1"/>
            <a:r>
              <a:rPr lang="nl-NL" smtClean="0"/>
              <a:t>Contextanalyse</a:t>
            </a:r>
          </a:p>
        </p:txBody>
      </p:sp>
      <p:sp>
        <p:nvSpPr>
          <p:cNvPr id="10243" name="Tijdelijke aanduiding voor inhoud 2"/>
          <p:cNvSpPr>
            <a:spLocks noGrp="1"/>
          </p:cNvSpPr>
          <p:nvPr>
            <p:ph idx="4294967295"/>
          </p:nvPr>
        </p:nvSpPr>
        <p:spPr>
          <a:xfrm>
            <a:off x="1187450" y="1196975"/>
            <a:ext cx="4105275" cy="3600450"/>
          </a:xfrm>
        </p:spPr>
        <p:txBody>
          <a:bodyPr/>
          <a:lstStyle/>
          <a:p>
            <a:pPr marL="0" indent="0" eaLnBrk="1" hangingPunct="1">
              <a:buFont typeface="Arial" charset="0"/>
              <a:buNone/>
            </a:pPr>
            <a:r>
              <a:rPr lang="nl-NL" b="1" smtClean="0">
                <a:solidFill>
                  <a:srgbClr val="CE0044"/>
                </a:solidFill>
              </a:rPr>
              <a:t>Wat?</a:t>
            </a:r>
          </a:p>
          <a:p>
            <a:pPr marL="0" indent="0" eaLnBrk="1" hangingPunct="1">
              <a:buFont typeface="Arial" charset="0"/>
              <a:buNone/>
            </a:pPr>
            <a:r>
              <a:rPr lang="nl-NL" smtClean="0"/>
              <a:t>In kaart brengen beïnvloedende factoren:</a:t>
            </a:r>
          </a:p>
          <a:p>
            <a:pPr marL="623888" lvl="1" indent="-361950" eaLnBrk="1" hangingPunct="1">
              <a:buFont typeface="Arial" charset="0"/>
              <a:buChar char="•"/>
            </a:pPr>
            <a:r>
              <a:rPr lang="nl-NL" smtClean="0"/>
              <a:t>belemmerende factoren</a:t>
            </a:r>
          </a:p>
          <a:p>
            <a:pPr marL="623888" lvl="1" indent="-361950" eaLnBrk="1" hangingPunct="1">
              <a:buFont typeface="Arial" charset="0"/>
              <a:buChar char="•"/>
            </a:pPr>
            <a:r>
              <a:rPr lang="nl-NL" smtClean="0"/>
              <a:t>bevorderende factoren</a:t>
            </a:r>
          </a:p>
          <a:p>
            <a:pPr marL="0" indent="0" eaLnBrk="1" hangingPunct="1">
              <a:buFont typeface="Arial" charset="0"/>
              <a:buNone/>
            </a:pPr>
            <a:endParaRPr lang="nl-NL" sz="1200" smtClean="0"/>
          </a:p>
          <a:p>
            <a:pPr marL="0" indent="0" eaLnBrk="1" hangingPunct="1">
              <a:buFont typeface="Arial" charset="0"/>
              <a:buNone/>
            </a:pPr>
            <a:r>
              <a:rPr lang="nl-NL" b="1" smtClean="0">
                <a:solidFill>
                  <a:srgbClr val="CE0044"/>
                </a:solidFill>
              </a:rPr>
              <a:t>Doel?</a:t>
            </a:r>
          </a:p>
          <a:p>
            <a:pPr marL="0" indent="0" eaLnBrk="1" hangingPunct="1">
              <a:buFont typeface="Arial" charset="0"/>
              <a:buNone/>
            </a:pPr>
            <a:r>
              <a:rPr lang="nl-NL" smtClean="0"/>
              <a:t>Goede implementatie-diagnose…</a:t>
            </a:r>
          </a:p>
          <a:p>
            <a:pPr marL="0" indent="0" eaLnBrk="1" hangingPunct="1">
              <a:buFont typeface="Arial" charset="0"/>
              <a:buNone/>
            </a:pPr>
            <a:endParaRPr lang="nl-NL" smtClean="0"/>
          </a:p>
          <a:p>
            <a:pPr marL="0" indent="0" eaLnBrk="1" hangingPunct="1">
              <a:buFont typeface="Arial" charset="0"/>
              <a:buNone/>
            </a:pPr>
            <a:r>
              <a:rPr lang="nl-NL" smtClean="0"/>
              <a:t>… op grond waarvan verantwoorde keuze implementatiestrategie</a:t>
            </a:r>
          </a:p>
          <a:p>
            <a:pPr marL="0" indent="0" eaLnBrk="1" hangingPunct="1">
              <a:buFont typeface="Arial" charset="0"/>
              <a:buChar char="•"/>
            </a:pPr>
            <a:endParaRPr lang="nl-NL" smtClean="0"/>
          </a:p>
        </p:txBody>
      </p:sp>
      <p:graphicFrame>
        <p:nvGraphicFramePr>
          <p:cNvPr id="4" name="Diagram 3"/>
          <p:cNvGraphicFramePr/>
          <p:nvPr/>
        </p:nvGraphicFramePr>
        <p:xfrm>
          <a:off x="5076056" y="1196752"/>
          <a:ext cx="316835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5" name="Rectangle 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3-3</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idx="4294967295"/>
          </p:nvPr>
        </p:nvSpPr>
        <p:spPr/>
        <p:txBody>
          <a:bodyPr/>
          <a:lstStyle/>
          <a:p>
            <a:r>
              <a:rPr lang="nl-NL" smtClean="0"/>
              <a:t>Onderdelen ‘diagnostische analyse’</a:t>
            </a:r>
          </a:p>
        </p:txBody>
      </p:sp>
      <p:sp>
        <p:nvSpPr>
          <p:cNvPr id="41987" name="Tijdelijke aanduiding voor inhoud 2"/>
          <p:cNvSpPr>
            <a:spLocks noGrp="1"/>
          </p:cNvSpPr>
          <p:nvPr>
            <p:ph idx="4294967295"/>
          </p:nvPr>
        </p:nvSpPr>
        <p:spPr/>
        <p:txBody>
          <a:bodyPr/>
          <a:lstStyle/>
          <a:p>
            <a:pPr marL="457200" indent="-457200">
              <a:buFont typeface="Verdana" pitchFamily="34" charset="0"/>
              <a:buAutoNum type="alphaUcPeriod"/>
            </a:pPr>
            <a:r>
              <a:rPr lang="nl-NL" sz="2400" smtClean="0"/>
              <a:t>Welke partijen zijn erbij betrokken en welke belangen en doelen hebben zij? </a:t>
            </a:r>
          </a:p>
          <a:p>
            <a:pPr marL="457200" indent="-457200">
              <a:buFont typeface="Verdana" pitchFamily="34" charset="0"/>
              <a:buAutoNum type="alphaUcPeriod"/>
            </a:pPr>
            <a:r>
              <a:rPr lang="nl-NL" sz="2400" smtClean="0"/>
              <a:t>Welke specifieke factoren beïnvloeden het (mogelijke) veranderingsproces?</a:t>
            </a:r>
          </a:p>
          <a:p>
            <a:pPr marL="457200" indent="-457200">
              <a:buFont typeface="Verdana" pitchFamily="34" charset="0"/>
              <a:buAutoNum type="alphaUcPeriod"/>
            </a:pPr>
            <a:r>
              <a:rPr lang="nl-NL" sz="2400" smtClean="0"/>
              <a:t>Welke kenmerken heeft de doelgroep, welke subgroepen kunnen worden onderscheiden en in welke fase van verandering zitten deze?</a:t>
            </a:r>
          </a:p>
        </p:txBody>
      </p:sp>
      <p:sp>
        <p:nvSpPr>
          <p:cNvPr id="41988"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Mindmap013 correct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372725"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p:cNvSpPr>
            <a:spLocks noGrp="1" noChangeArrowheads="1"/>
          </p:cNvSpPr>
          <p:nvPr>
            <p:ph type="ctrTitle" idx="4294967295"/>
          </p:nvPr>
        </p:nvSpPr>
        <p:spPr>
          <a:xfrm>
            <a:off x="1908175" y="0"/>
            <a:ext cx="3024188" cy="935038"/>
          </a:xfrm>
          <a:solidFill>
            <a:schemeClr val="bg1">
              <a:alpha val="67842"/>
            </a:schemeClr>
          </a:solidFill>
        </p:spPr>
        <p:txBody>
          <a:bodyPr/>
          <a:lstStyle/>
          <a:p>
            <a:pPr eaLnBrk="1" hangingPunct="1"/>
            <a:r>
              <a:rPr lang="nl-NL" sz="2000" smtClean="0"/>
              <a:t>Ad A. Sociale kaart</a:t>
            </a:r>
          </a:p>
        </p:txBody>
      </p:sp>
      <p:sp>
        <p:nvSpPr>
          <p:cNvPr id="43012"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3-5</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idx="4294967295"/>
          </p:nvPr>
        </p:nvSpPr>
        <p:spPr>
          <a:xfrm>
            <a:off x="1979613" y="0"/>
            <a:ext cx="6624637" cy="1143000"/>
          </a:xfrm>
        </p:spPr>
        <p:txBody>
          <a:bodyPr/>
          <a:lstStyle/>
          <a:p>
            <a:r>
              <a:rPr lang="nl-NL" sz="2000" smtClean="0"/>
              <a:t>Ad B. Beïnvloedende factoren</a:t>
            </a:r>
          </a:p>
        </p:txBody>
      </p:sp>
      <p:graphicFrame>
        <p:nvGraphicFramePr>
          <p:cNvPr id="552993" name="Group 33"/>
          <p:cNvGraphicFramePr>
            <a:graphicFrameLocks noGrp="1"/>
          </p:cNvGraphicFramePr>
          <p:nvPr>
            <p:ph idx="4294967295"/>
          </p:nvPr>
        </p:nvGraphicFramePr>
        <p:xfrm>
          <a:off x="1331913" y="1052513"/>
          <a:ext cx="7415212" cy="4943475"/>
        </p:xfrm>
        <a:graphic>
          <a:graphicData uri="http://schemas.openxmlformats.org/drawingml/2006/table">
            <a:tbl>
              <a:tblPr/>
              <a:tblGrid>
                <a:gridCol w="2498725"/>
                <a:gridCol w="4916487"/>
              </a:tblGrid>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rgbClr val="FFFFFF"/>
                          </a:solidFill>
                          <a:effectLst/>
                          <a:latin typeface="Verdana" pitchFamily="34" charset="0"/>
                          <a:ea typeface="ＭＳ Ｐゴシック" pitchFamily="34" charset="-128"/>
                        </a:rPr>
                        <a:t>Domein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rgbClr val="FFFFFF"/>
                          </a:solidFill>
                          <a:effectLst/>
                          <a:latin typeface="Verdana" pitchFamily="34" charset="0"/>
                          <a:ea typeface="ＭＳ Ｐゴシック" pitchFamily="34" charset="-128"/>
                        </a:rPr>
                        <a:t>Subdomeinen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Individuele factoren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c>
                  <a:txBody>
                    <a:bodyPr/>
                    <a:lstStyle/>
                    <a:p>
                      <a:pPr marL="261938" marR="0" lvl="0" indent="-261938"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Zorgverleners:</a:t>
                      </a:r>
                    </a:p>
                    <a:p>
                      <a:pPr marL="261938" marR="0" lvl="0" indent="-261938" algn="l" defTabSz="914400" rtl="0" eaLnBrk="1" fontAlgn="base" latinLnBrk="0" hangingPunct="1">
                        <a:lnSpc>
                          <a:spcPct val="100000"/>
                        </a:lnSpc>
                        <a:spcBef>
                          <a:spcPct val="0"/>
                        </a:spcBef>
                        <a:spcAft>
                          <a:spcPct val="0"/>
                        </a:spcAft>
                        <a:buClrTx/>
                        <a:buSzTx/>
                        <a:buFontTx/>
                        <a:buChar char="•"/>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cognitieve factoren </a:t>
                      </a:r>
                      <a:r>
                        <a:rPr kumimoji="0" lang="nl-NL" sz="1400" b="0" i="0" u="none" strike="noStrike" cap="none" normalizeH="0" baseline="0" smtClean="0">
                          <a:ln>
                            <a:noFill/>
                          </a:ln>
                          <a:solidFill>
                            <a:schemeClr val="accent2"/>
                          </a:solidFill>
                          <a:effectLst/>
                          <a:latin typeface="Verdana" pitchFamily="34" charset="0"/>
                          <a:ea typeface="ＭＳ Ｐゴシック" pitchFamily="34" charset="-128"/>
                        </a:rPr>
                        <a:t>(kennis en vaardigheden)</a:t>
                      </a:r>
                    </a:p>
                    <a:p>
                      <a:pPr marL="261938" marR="0" lvl="0" indent="-261938" algn="l" defTabSz="914400" rtl="0" eaLnBrk="1" fontAlgn="base" latinLnBrk="0" hangingPunct="1">
                        <a:lnSpc>
                          <a:spcPct val="100000"/>
                        </a:lnSpc>
                        <a:spcBef>
                          <a:spcPct val="0"/>
                        </a:spcBef>
                        <a:spcAft>
                          <a:spcPct val="0"/>
                        </a:spcAft>
                        <a:buClrTx/>
                        <a:buSzTx/>
                        <a:buFontTx/>
                        <a:buChar char="•"/>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motivationele factoren </a:t>
                      </a:r>
                      <a:r>
                        <a:rPr kumimoji="0" lang="nl-NL" sz="1400" b="0" i="0" u="none" strike="noStrike" cap="none" normalizeH="0" baseline="0" smtClean="0">
                          <a:ln>
                            <a:noFill/>
                          </a:ln>
                          <a:solidFill>
                            <a:schemeClr val="accent2"/>
                          </a:solidFill>
                          <a:effectLst/>
                          <a:latin typeface="Verdana" pitchFamily="34" charset="0"/>
                          <a:ea typeface="ＭＳ Ｐゴシック" pitchFamily="34" charset="-128"/>
                        </a:rPr>
                        <a:t>(zie ook Grol &amp; Wensing 2011; box 8.2)</a:t>
                      </a:r>
                    </a:p>
                    <a:p>
                      <a:pPr marL="261938" marR="0" lvl="0" indent="-261938" algn="l" defTabSz="914400" rtl="0" eaLnBrk="1" fontAlgn="base" latinLnBrk="0" hangingPunct="1">
                        <a:lnSpc>
                          <a:spcPct val="100000"/>
                        </a:lnSpc>
                        <a:spcBef>
                          <a:spcPct val="0"/>
                        </a:spcBef>
                        <a:spcAft>
                          <a:spcPct val="0"/>
                        </a:spcAft>
                        <a:buClrTx/>
                        <a:buSzTx/>
                        <a:buFontTx/>
                        <a:buChar char="•"/>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gedragsmatige factoren, routines</a:t>
                      </a:r>
                    </a:p>
                    <a:p>
                      <a:pPr marL="261938" marR="0" lvl="0" indent="-261938"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Patiënten: percepties en wensen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r>
              <a:tr h="8366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Sociale factoren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Patiëntenzorgteams </a:t>
                      </a:r>
                      <a:r>
                        <a:rPr kumimoji="0" lang="nl-NL" sz="1400" b="0" i="0" u="none" strike="noStrike" cap="none" normalizeH="0" baseline="0" smtClean="0">
                          <a:ln>
                            <a:noFill/>
                          </a:ln>
                          <a:solidFill>
                            <a:schemeClr val="accent2"/>
                          </a:solidFill>
                          <a:effectLst/>
                          <a:latin typeface="Verdana" pitchFamily="34" charset="0"/>
                          <a:ea typeface="ＭＳ Ｐゴシック" pitchFamily="34" charset="-128"/>
                        </a:rPr>
                        <a:t>(teamfunctioneren, teamklimaat)</a:t>
                      </a:r>
                      <a:endParaRPr kumimoji="0" lang="nl-NL" sz="1800" b="0" i="0" u="none" strike="noStrike" cap="none" normalizeH="0" baseline="0" smtClean="0">
                        <a:ln>
                          <a:noFill/>
                        </a:ln>
                        <a:solidFill>
                          <a:schemeClr val="accent2"/>
                        </a:solidFill>
                        <a:effectLst/>
                        <a:latin typeface="Verdana" pitchFamily="34" charset="0"/>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Professionele netwerken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Organisatorische factoren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Organisatiestructuren en werkprocessen</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Organisatiecultuur</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Beschikbare middelen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Maatschappelijke factoren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Professionalisering</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Financiële prikkels</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Wet- en regelgeving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r>
            </a:tbl>
          </a:graphicData>
        </a:graphic>
      </p:graphicFrame>
      <p:sp>
        <p:nvSpPr>
          <p:cNvPr id="44055" name="Rectangle 23"/>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3-6</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idx="4294967295"/>
          </p:nvPr>
        </p:nvSpPr>
        <p:spPr>
          <a:xfrm>
            <a:off x="1116013" y="260350"/>
            <a:ext cx="7200900" cy="1143000"/>
          </a:xfrm>
        </p:spPr>
        <p:txBody>
          <a:bodyPr/>
          <a:lstStyle/>
          <a:p>
            <a:pPr marL="355600" indent="-355600"/>
            <a:r>
              <a:rPr lang="nl-NL" b="0" smtClean="0"/>
              <a:t>+ kenmerken zorgvernieuwing zelf </a:t>
            </a:r>
            <a:r>
              <a:rPr lang="nl-NL" sz="1800" b="0" smtClean="0"/>
              <a:t>(bijv. praktische bruikbaarheid en voordeel voor de gebruiker)</a:t>
            </a:r>
          </a:p>
        </p:txBody>
      </p:sp>
      <p:sp>
        <p:nvSpPr>
          <p:cNvPr id="47107" name="Tijdelijke aanduiding voor inhoud 2"/>
          <p:cNvSpPr>
            <a:spLocks noGrp="1"/>
          </p:cNvSpPr>
          <p:nvPr>
            <p:ph idx="4294967295"/>
          </p:nvPr>
        </p:nvSpPr>
        <p:spPr>
          <a:xfrm>
            <a:off x="1619250" y="4076700"/>
            <a:ext cx="6624638" cy="3600450"/>
          </a:xfrm>
        </p:spPr>
        <p:txBody>
          <a:bodyPr/>
          <a:lstStyle/>
          <a:p>
            <a:pPr>
              <a:buFont typeface="Wingdings" pitchFamily="2" charset="2"/>
              <a:buChar char="§"/>
            </a:pPr>
            <a:endParaRPr lang="nl-NL" smtClean="0"/>
          </a:p>
          <a:p>
            <a:pPr>
              <a:buFont typeface="Wingdings" pitchFamily="2" charset="2"/>
              <a:buChar char="§"/>
            </a:pPr>
            <a:endParaRPr lang="nl-NL" smtClean="0"/>
          </a:p>
          <a:p>
            <a:pPr>
              <a:buFont typeface="Wingdings" pitchFamily="2" charset="2"/>
              <a:buChar char="§"/>
            </a:pPr>
            <a:endParaRPr lang="nl-NL" smtClean="0"/>
          </a:p>
        </p:txBody>
      </p:sp>
      <p:graphicFrame>
        <p:nvGraphicFramePr>
          <p:cNvPr id="47134" name="Group 30"/>
          <p:cNvGraphicFramePr>
            <a:graphicFrameLocks noGrp="1"/>
          </p:cNvGraphicFramePr>
          <p:nvPr/>
        </p:nvGraphicFramePr>
        <p:xfrm>
          <a:off x="1403350" y="1484313"/>
          <a:ext cx="6769100" cy="4389120"/>
        </p:xfrm>
        <a:graphic>
          <a:graphicData uri="http://schemas.openxmlformats.org/drawingml/2006/table">
            <a:tbl>
              <a:tblPr/>
              <a:tblGrid>
                <a:gridCol w="2447925"/>
                <a:gridCol w="4321175"/>
              </a:tblGrid>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rgbClr val="FFFFFF"/>
                          </a:solidFill>
                          <a:effectLst/>
                          <a:latin typeface="Verdana" pitchFamily="34" charset="0"/>
                          <a:ea typeface="ＭＳ Ｐゴシック" pitchFamily="34" charset="-128"/>
                        </a:rPr>
                        <a:t>Kenmerk</a:t>
                      </a:r>
                      <a:endParaRPr kumimoji="0" lang="nl-NL" sz="1800" b="1" i="0" u="none" strike="noStrike" cap="none" normalizeH="0" baseline="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rgbClr val="FFFFFF"/>
                          </a:solidFill>
                          <a:effectLst/>
                          <a:latin typeface="Verdana" pitchFamily="34" charset="0"/>
                          <a:ea typeface="ＭＳ Ｐゴシック" pitchFamily="34" charset="-128"/>
                        </a:rPr>
                        <a:t>Eisen succesvolle implementatie</a:t>
                      </a:r>
                      <a:endParaRPr kumimoji="0" lang="nl-NL" sz="1800" b="0" i="0" u="none" strike="noStrike" cap="none" normalizeH="0" baseline="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passendheid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Past bij de bestaande normen en waarden ten aanzien van goede zorg.</a:t>
                      </a:r>
                      <a:endParaRPr kumimoji="0" lang="nl-NL" sz="1800" b="0" i="1" u="none" strike="noStrike" cap="none" normalizeH="0" baseline="0" smtClean="0">
                        <a:ln>
                          <a:noFill/>
                        </a:ln>
                        <a:solidFill>
                          <a:schemeClr val="accent2"/>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complexiteit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Is goed te begrijpen, de invoering is haalbaar en niet al te moeilijk.</a:t>
                      </a:r>
                      <a:endParaRPr kumimoji="0" lang="nl-NL" sz="1800" b="0" i="1" u="none" strike="noStrike" cap="none" normalizeH="0" baseline="0" smtClean="0">
                        <a:ln>
                          <a:noFill/>
                        </a:ln>
                        <a:solidFill>
                          <a:schemeClr val="accent2"/>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probeerbaarheid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Er is op beperkte schaal mee te experimenteren voordat tot echte invoering wordt overgegaan.</a:t>
                      </a:r>
                      <a:endParaRPr kumimoji="0" lang="nl-NL" sz="1800" b="0" i="1" u="none" strike="noStrike" cap="none" normalizeH="0" baseline="0" smtClean="0">
                        <a:ln>
                          <a:noFill/>
                        </a:ln>
                        <a:solidFill>
                          <a:schemeClr val="accent2"/>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zichtbaarheid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Resultaten zijn goed zichtbaar, ook voor anderen.</a:t>
                      </a:r>
                      <a:endParaRPr kumimoji="0" lang="nl-NL" sz="1800" b="0" i="1" u="none" strike="noStrike" cap="none" normalizeH="0" baseline="0" smtClean="0">
                        <a:ln>
                          <a:noFill/>
                        </a:ln>
                        <a:solidFill>
                          <a:schemeClr val="accent2"/>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voordeel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Levert meer voordelen op dan de bestaande werkwijze.</a:t>
                      </a:r>
                      <a:endParaRPr kumimoji="0" lang="nl-NL" sz="1800" b="0" i="1" u="none" strike="noStrike" cap="none" normalizeH="0" baseline="0" smtClean="0">
                        <a:ln>
                          <a:noFill/>
                        </a:ln>
                        <a:solidFill>
                          <a:schemeClr val="accent2"/>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r>
            </a:tbl>
          </a:graphicData>
        </a:graphic>
      </p:graphicFrame>
      <p:sp>
        <p:nvSpPr>
          <p:cNvPr id="47131" name="Rectangle 27"/>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itel 1"/>
          <p:cNvSpPr>
            <a:spLocks noGrp="1"/>
          </p:cNvSpPr>
          <p:nvPr>
            <p:ph type="title" idx="4294967295"/>
          </p:nvPr>
        </p:nvSpPr>
        <p:spPr>
          <a:xfrm>
            <a:off x="1763713" y="549275"/>
            <a:ext cx="6624637" cy="1143000"/>
          </a:xfrm>
        </p:spPr>
        <p:txBody>
          <a:bodyPr/>
          <a:lstStyle/>
          <a:p>
            <a:r>
              <a:rPr lang="nl-NL" sz="3200" smtClean="0"/>
              <a:t>Innovatie</a:t>
            </a:r>
          </a:p>
        </p:txBody>
      </p:sp>
      <p:sp>
        <p:nvSpPr>
          <p:cNvPr id="619523" name="Tijdelijke aanduiding voor inhoud 2"/>
          <p:cNvSpPr>
            <a:spLocks noGrp="1"/>
          </p:cNvSpPr>
          <p:nvPr>
            <p:ph idx="4294967295"/>
          </p:nvPr>
        </p:nvSpPr>
        <p:spPr>
          <a:xfrm>
            <a:off x="1042988" y="1916113"/>
            <a:ext cx="4248150" cy="4367212"/>
          </a:xfrm>
        </p:spPr>
        <p:txBody>
          <a:bodyPr/>
          <a:lstStyle/>
          <a:p>
            <a:pPr marL="0" indent="0" algn="ctr">
              <a:buFont typeface="Arial" charset="0"/>
              <a:buNone/>
            </a:pPr>
            <a:r>
              <a:rPr lang="nl-NL" sz="2400" b="1" smtClean="0"/>
              <a:t>vernieuwing</a:t>
            </a:r>
            <a:r>
              <a:rPr lang="nl-NL" sz="2400" smtClean="0"/>
              <a:t> of </a:t>
            </a:r>
            <a:r>
              <a:rPr lang="nl-NL" sz="2400" b="1" smtClean="0"/>
              <a:t>verandering</a:t>
            </a:r>
            <a:r>
              <a:rPr lang="nl-NL" sz="2400" smtClean="0"/>
              <a:t> (van bewezen waarde)</a:t>
            </a:r>
          </a:p>
          <a:p>
            <a:pPr marL="0" indent="0" algn="ctr">
              <a:buFont typeface="Arial" charset="0"/>
              <a:buNone/>
            </a:pPr>
            <a:r>
              <a:rPr lang="nl-NL" sz="2400" smtClean="0"/>
              <a:t>die leidt tot</a:t>
            </a:r>
          </a:p>
          <a:p>
            <a:pPr marL="0" indent="0" algn="ctr">
              <a:buFont typeface="Arial" charset="0"/>
              <a:buNone/>
            </a:pPr>
            <a:r>
              <a:rPr lang="nl-NL" sz="2400" b="1" smtClean="0"/>
              <a:t>verbetering</a:t>
            </a:r>
          </a:p>
          <a:p>
            <a:pPr marL="0" indent="0" algn="ctr">
              <a:buFont typeface="Arial" charset="0"/>
              <a:buNone/>
            </a:pPr>
            <a:endParaRPr lang="nl-NL" sz="2400" smtClean="0"/>
          </a:p>
          <a:p>
            <a:pPr marL="0" indent="0" algn="ctr">
              <a:buFont typeface="Arial" charset="0"/>
              <a:buNone/>
            </a:pPr>
            <a:r>
              <a:rPr lang="nl-NL" sz="2400" smtClean="0"/>
              <a:t>Voorbeelden:</a:t>
            </a:r>
          </a:p>
          <a:p>
            <a:pPr marL="0" indent="0" algn="ctr">
              <a:buFont typeface="Arial" charset="0"/>
              <a:buNone/>
            </a:pPr>
            <a:r>
              <a:rPr lang="nl-NL" sz="2400" smtClean="0"/>
              <a:t>richtlijn, werkwijze, techniek, instrument, best practice</a:t>
            </a:r>
          </a:p>
        </p:txBody>
      </p:sp>
      <p:pic>
        <p:nvPicPr>
          <p:cNvPr id="92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565400"/>
            <a:ext cx="28003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1-2</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331913" y="404813"/>
            <a:ext cx="6624637" cy="1143000"/>
          </a:xfrm>
        </p:spPr>
        <p:txBody>
          <a:bodyPr/>
          <a:lstStyle/>
          <a:p>
            <a:pPr eaLnBrk="1" hangingPunct="1"/>
            <a:r>
              <a:rPr lang="nl-NL" sz="2800" smtClean="0"/>
              <a:t>Hoe komen we achter die beïnvloedende factoren?</a:t>
            </a:r>
          </a:p>
        </p:txBody>
      </p:sp>
      <p:sp>
        <p:nvSpPr>
          <p:cNvPr id="611331" name="Rectangle 3"/>
          <p:cNvSpPr>
            <a:spLocks noGrp="1" noChangeArrowheads="1"/>
          </p:cNvSpPr>
          <p:nvPr>
            <p:ph type="body" idx="4294967295"/>
          </p:nvPr>
        </p:nvSpPr>
        <p:spPr>
          <a:xfrm>
            <a:off x="1403350" y="1628775"/>
            <a:ext cx="6697663" cy="4824413"/>
          </a:xfrm>
        </p:spPr>
        <p:txBody>
          <a:bodyPr/>
          <a:lstStyle/>
          <a:p>
            <a:pPr eaLnBrk="1" hangingPunct="1">
              <a:lnSpc>
                <a:spcPct val="90000"/>
              </a:lnSpc>
              <a:buFont typeface="Arial" charset="0"/>
              <a:buNone/>
            </a:pPr>
            <a:r>
              <a:rPr lang="nl-NL" sz="2400" smtClean="0"/>
              <a:t>Voorkeur:</a:t>
            </a:r>
          </a:p>
          <a:p>
            <a:pPr marL="363538" lvl="1" indent="-363538" eaLnBrk="1" hangingPunct="1">
              <a:lnSpc>
                <a:spcPct val="90000"/>
              </a:lnSpc>
              <a:buFont typeface="Wingdings" pitchFamily="2" charset="2"/>
              <a:buChar char="§"/>
            </a:pPr>
            <a:r>
              <a:rPr lang="nl-NL" sz="2400" smtClean="0"/>
              <a:t>interviews met collega’s</a:t>
            </a:r>
          </a:p>
          <a:p>
            <a:pPr marL="363538" lvl="1" indent="-363538" eaLnBrk="1" hangingPunct="1">
              <a:lnSpc>
                <a:spcPct val="90000"/>
              </a:lnSpc>
              <a:buFont typeface="Wingdings" pitchFamily="2" charset="2"/>
              <a:buNone/>
            </a:pPr>
            <a:r>
              <a:rPr lang="nl-NL" smtClean="0"/>
              <a:t>	(bij kleinschalige projecten eerder </a:t>
            </a:r>
            <a:r>
              <a:rPr lang="nl-NL" b="1" smtClean="0">
                <a:solidFill>
                  <a:srgbClr val="C00000"/>
                </a:solidFill>
              </a:rPr>
              <a:t>‘gesprekken’</a:t>
            </a:r>
            <a:r>
              <a:rPr lang="nl-NL" smtClean="0"/>
              <a:t> dan ‘interviews’)</a:t>
            </a:r>
            <a:endParaRPr lang="nl-NL" b="1" smtClean="0">
              <a:solidFill>
                <a:srgbClr val="C00000"/>
              </a:solidFill>
            </a:endParaRPr>
          </a:p>
          <a:p>
            <a:pPr marL="771525" lvl="3" indent="-363538" eaLnBrk="1" hangingPunct="1">
              <a:lnSpc>
                <a:spcPct val="90000"/>
              </a:lnSpc>
              <a:buFont typeface="Wingdings" pitchFamily="2" charset="2"/>
              <a:buChar char="§"/>
            </a:pPr>
            <a:r>
              <a:rPr lang="nl-NL" sz="1800" smtClean="0">
                <a:latin typeface="Verdana" pitchFamily="34" charset="0"/>
              </a:rPr>
              <a:t>individueel</a:t>
            </a:r>
          </a:p>
          <a:p>
            <a:pPr marL="771525" lvl="3" indent="-363538" eaLnBrk="1" hangingPunct="1">
              <a:lnSpc>
                <a:spcPct val="90000"/>
              </a:lnSpc>
              <a:buFont typeface="Wingdings" pitchFamily="2" charset="2"/>
              <a:buChar char="§"/>
            </a:pPr>
            <a:r>
              <a:rPr lang="nl-NL" sz="1800" smtClean="0">
                <a:latin typeface="Verdana" pitchFamily="34" charset="0"/>
              </a:rPr>
              <a:t>groepsinterviews (o.a. brainstormen)</a:t>
            </a:r>
          </a:p>
          <a:p>
            <a:pPr marL="363538" lvl="1" indent="-363538" eaLnBrk="1" hangingPunct="1">
              <a:lnSpc>
                <a:spcPct val="90000"/>
              </a:lnSpc>
              <a:buFont typeface="Wingdings" pitchFamily="2" charset="2"/>
              <a:buChar char="§"/>
            </a:pPr>
            <a:r>
              <a:rPr lang="nl-NL" sz="2400" smtClean="0"/>
              <a:t>(directe) </a:t>
            </a:r>
            <a:r>
              <a:rPr lang="nl-NL" sz="2400" smtClean="0">
                <a:solidFill>
                  <a:srgbClr val="C00000"/>
                </a:solidFill>
              </a:rPr>
              <a:t>observatie</a:t>
            </a:r>
          </a:p>
          <a:p>
            <a:pPr marL="363538" lvl="1" indent="-363538" eaLnBrk="1" hangingPunct="1">
              <a:lnSpc>
                <a:spcPct val="90000"/>
              </a:lnSpc>
              <a:buFont typeface="Wingdings" pitchFamily="2" charset="2"/>
              <a:buNone/>
            </a:pPr>
            <a:endParaRPr lang="nl-NL" sz="2400" smtClean="0"/>
          </a:p>
          <a:p>
            <a:pPr marL="363538" lvl="1" indent="-363538" eaLnBrk="1" hangingPunct="1">
              <a:lnSpc>
                <a:spcPct val="90000"/>
              </a:lnSpc>
              <a:buFont typeface="Arial" charset="0"/>
              <a:buNone/>
            </a:pPr>
            <a:r>
              <a:rPr lang="nl-NL" sz="2400" smtClean="0"/>
              <a:t>Minder geschikt voor kleinschalige projecten:</a:t>
            </a:r>
          </a:p>
          <a:p>
            <a:pPr marL="363538" lvl="1" indent="-363538" eaLnBrk="1" hangingPunct="1">
              <a:lnSpc>
                <a:spcPct val="90000"/>
              </a:lnSpc>
              <a:buFont typeface="Wingdings" pitchFamily="2" charset="2"/>
              <a:buChar char="§"/>
            </a:pPr>
            <a:r>
              <a:rPr lang="nl-NL" sz="2400" smtClean="0"/>
              <a:t>schriftelijke enquête</a:t>
            </a:r>
          </a:p>
          <a:p>
            <a:pPr marL="363538" lvl="1" indent="-363538" eaLnBrk="1" hangingPunct="1">
              <a:lnSpc>
                <a:spcPct val="90000"/>
              </a:lnSpc>
              <a:buFont typeface="Wingdings" pitchFamily="2" charset="2"/>
              <a:buChar char="§"/>
            </a:pPr>
            <a:r>
              <a:rPr lang="nl-NL" sz="2400" smtClean="0"/>
              <a:t>analyse routinematig verzamelde gegevens</a:t>
            </a:r>
          </a:p>
        </p:txBody>
      </p:sp>
      <p:sp>
        <p:nvSpPr>
          <p:cNvPr id="45060" name="Rectangle 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3-8</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idx="4294967295"/>
          </p:nvPr>
        </p:nvSpPr>
        <p:spPr>
          <a:xfrm>
            <a:off x="1835150" y="0"/>
            <a:ext cx="6624638" cy="1143000"/>
          </a:xfrm>
        </p:spPr>
        <p:txBody>
          <a:bodyPr/>
          <a:lstStyle/>
          <a:p>
            <a:r>
              <a:rPr lang="nl-NL" smtClean="0"/>
              <a:t>Interviews - voorbeeldvragen</a:t>
            </a:r>
          </a:p>
        </p:txBody>
      </p:sp>
      <p:graphicFrame>
        <p:nvGraphicFramePr>
          <p:cNvPr id="559136" name="Group 32"/>
          <p:cNvGraphicFramePr>
            <a:graphicFrameLocks noGrp="1"/>
          </p:cNvGraphicFramePr>
          <p:nvPr/>
        </p:nvGraphicFramePr>
        <p:xfrm>
          <a:off x="1331913" y="981075"/>
          <a:ext cx="7272337" cy="5400675"/>
        </p:xfrm>
        <a:graphic>
          <a:graphicData uri="http://schemas.openxmlformats.org/drawingml/2006/table">
            <a:tbl>
              <a:tblPr/>
              <a:tblGrid>
                <a:gridCol w="2474912"/>
                <a:gridCol w="4797425"/>
              </a:tblGrid>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bg1"/>
                          </a:solidFill>
                          <a:effectLst/>
                          <a:latin typeface="Verdana" pitchFamily="34" charset="0"/>
                          <a:ea typeface="ＭＳ Ｐゴシック" pitchFamily="34" charset="-128"/>
                        </a:rPr>
                        <a:t>Aspect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rgbClr val="FFFFFF"/>
                          </a:solidFill>
                          <a:effectLst/>
                          <a:latin typeface="Verdana" pitchFamily="34" charset="0"/>
                          <a:ea typeface="ＭＳ Ｐゴシック" pitchFamily="34" charset="-128"/>
                        </a:rPr>
                        <a:t>Vragen</a:t>
                      </a:r>
                      <a:endParaRPr kumimoji="0" lang="nl-NL" sz="1800" b="0" i="0" u="none" strike="noStrike" cap="none" normalizeH="0" baseline="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Aansluiting van de verandering bij de bestaande werkzaamheden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In hoeverre kan de interventie worden uitgevoerd binnen de dagelijkse routine? En hoe?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Achtergrond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Wie wil de verandering? En om welke redenen?  </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Waar op de afdeling/binnen de instelling is de verandering het meest noodzakelijk? En waarom?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Motivatie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In hoeverre moet en wil je betrokken zijn bij de implementatie? </a:t>
                      </a:r>
                    </a:p>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Wie is volgens jou eindverantwoordelijk voor het uitvoeren van de interventie?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Ervaren steun van het hoger management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In hoeverre is er draagvlak vanuit het hoger management (managers, directeuren, leden van de Raad van Bestuur)?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8DBFC">
                        <a:alpha val="50195"/>
                      </a:srgbClr>
                    </a:solidFill>
                  </a:tcPr>
                </a:tc>
              </a:tr>
            </a:tbl>
          </a:graphicData>
        </a:graphic>
      </p:graphicFrame>
      <p:sp>
        <p:nvSpPr>
          <p:cNvPr id="46103" name="Rectangle 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3-9</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2" descr="dis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4581525"/>
            <a:ext cx="216058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1700213"/>
            <a:ext cx="2303463"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descr="http://t2.gstatic.com/images?q=tbn:ANd9GcTOUmbex_oQC8bq7OmTe53DXIC-Gw5OG6O8utRvQdFy4_SlknduXYDPgq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9475" y="3500438"/>
            <a:ext cx="136842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3"/>
          <p:cNvPicPr>
            <a:picLocks noGrp="1" noChangeAspect="1" noChangeArrowheads="1"/>
          </p:cNvPicPr>
          <p:nvPr>
            <p:ph type="body" sz="half" idx="4294967295"/>
          </p:nvPr>
        </p:nvPicPr>
        <p:blipFill>
          <a:blip r:embed="rId8">
            <a:extLst>
              <a:ext uri="{28A0092B-C50C-407E-A947-70E740481C1C}">
                <a14:useLocalDpi xmlns:a14="http://schemas.microsoft.com/office/drawing/2010/main" val="0"/>
              </a:ext>
            </a:extLst>
          </a:blip>
          <a:srcRect/>
          <a:stretch>
            <a:fillRect/>
          </a:stretch>
        </p:blipFill>
        <p:spPr>
          <a:xfrm>
            <a:off x="2124075" y="4437063"/>
            <a:ext cx="1525588" cy="1935162"/>
          </a:xfrm>
          <a:noFill/>
        </p:spPr>
      </p:pic>
      <p:pic>
        <p:nvPicPr>
          <p:cNvPr id="48134" name="Picture 2" descr="http://t3.gstatic.com/images?q=tbn:ANd9GcQari_sLiftTHWVhZ3WV4qabHm3vFSUFqJIwdiJs4czMyuCo0KvNMtKEQ">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1050" y="1773238"/>
            <a:ext cx="1512888"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Rectangle 2"/>
          <p:cNvSpPr>
            <a:spLocks noGrp="1" noChangeArrowheads="1"/>
          </p:cNvSpPr>
          <p:nvPr>
            <p:ph type="title" idx="4294967295"/>
          </p:nvPr>
        </p:nvSpPr>
        <p:spPr>
          <a:xfrm>
            <a:off x="611188" y="333375"/>
            <a:ext cx="7489825" cy="1143000"/>
          </a:xfrm>
        </p:spPr>
        <p:txBody>
          <a:bodyPr/>
          <a:lstStyle/>
          <a:p>
            <a:pPr eaLnBrk="1" hangingPunct="1"/>
            <a:r>
              <a:rPr lang="en-US" smtClean="0"/>
              <a:t>Succesvolle en minder succesvolle innovaties</a:t>
            </a:r>
            <a:endParaRPr lang="nl-NL" smtClean="0"/>
          </a:p>
        </p:txBody>
      </p:sp>
      <p:sp>
        <p:nvSpPr>
          <p:cNvPr id="48136" name="Rectangle 4"/>
          <p:cNvSpPr>
            <a:spLocks noChangeArrowheads="1"/>
          </p:cNvSpPr>
          <p:nvPr/>
        </p:nvSpPr>
        <p:spPr bwMode="auto">
          <a:xfrm>
            <a:off x="2362200" y="2133600"/>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nl-NL" sz="2800"/>
          </a:p>
        </p:txBody>
      </p:sp>
      <p:sp>
        <p:nvSpPr>
          <p:cNvPr id="48137" name="Text Box 6"/>
          <p:cNvSpPr txBox="1">
            <a:spLocks noChangeArrowheads="1"/>
          </p:cNvSpPr>
          <p:nvPr/>
        </p:nvSpPr>
        <p:spPr bwMode="auto">
          <a:xfrm>
            <a:off x="6227763" y="3860800"/>
            <a:ext cx="2305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spcBef>
                <a:spcPct val="20000"/>
              </a:spcBef>
            </a:pPr>
            <a:r>
              <a:rPr lang="en-US"/>
              <a:t>decubitus </a:t>
            </a:r>
            <a:endParaRPr lang="nl-NL"/>
          </a:p>
        </p:txBody>
      </p:sp>
      <p:sp>
        <p:nvSpPr>
          <p:cNvPr id="48138" name="Text Box 7"/>
          <p:cNvSpPr txBox="1">
            <a:spLocks noChangeArrowheads="1"/>
          </p:cNvSpPr>
          <p:nvPr/>
        </p:nvSpPr>
        <p:spPr bwMode="auto">
          <a:xfrm>
            <a:off x="3708400" y="6092825"/>
            <a:ext cx="792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spcBef>
                <a:spcPct val="20000"/>
              </a:spcBef>
            </a:pPr>
            <a:r>
              <a:rPr lang="en-US" sz="2000"/>
              <a:t>tillift</a:t>
            </a:r>
            <a:r>
              <a:rPr lang="en-US" sz="2000" i="1"/>
              <a:t> </a:t>
            </a:r>
            <a:endParaRPr lang="nl-NL" sz="2000" i="1"/>
          </a:p>
        </p:txBody>
      </p:sp>
      <p:sp>
        <p:nvSpPr>
          <p:cNvPr id="48139" name="Text Box 9"/>
          <p:cNvSpPr txBox="1">
            <a:spLocks noChangeArrowheads="1"/>
          </p:cNvSpPr>
          <p:nvPr/>
        </p:nvSpPr>
        <p:spPr bwMode="auto">
          <a:xfrm>
            <a:off x="2286000" y="24384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endParaRPr lang="nl-NL" sz="1400"/>
          </a:p>
        </p:txBody>
      </p:sp>
      <p:sp>
        <p:nvSpPr>
          <p:cNvPr id="48140" name="Text Box 11"/>
          <p:cNvSpPr txBox="1">
            <a:spLocks noChangeArrowheads="1"/>
          </p:cNvSpPr>
          <p:nvPr/>
        </p:nvSpPr>
        <p:spPr bwMode="auto">
          <a:xfrm>
            <a:off x="3348038" y="1989138"/>
            <a:ext cx="1871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en-US" sz="2000"/>
              <a:t>Senseo-apparaat</a:t>
            </a:r>
            <a:endParaRPr lang="nl-NL" sz="2000"/>
          </a:p>
        </p:txBody>
      </p:sp>
      <p:sp>
        <p:nvSpPr>
          <p:cNvPr id="48141" name="Text Box 13"/>
          <p:cNvSpPr txBox="1">
            <a:spLocks noChangeArrowheads="1"/>
          </p:cNvSpPr>
          <p:nvPr/>
        </p:nvSpPr>
        <p:spPr bwMode="auto">
          <a:xfrm>
            <a:off x="2555875" y="3716338"/>
            <a:ext cx="8112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nl-NL" sz="2000"/>
              <a:t>iPod </a:t>
            </a:r>
          </a:p>
        </p:txBody>
      </p:sp>
      <p:sp>
        <p:nvSpPr>
          <p:cNvPr id="48142" name="Text Box 14"/>
          <p:cNvSpPr txBox="1">
            <a:spLocks noChangeArrowheads="1"/>
          </p:cNvSpPr>
          <p:nvPr/>
        </p:nvSpPr>
        <p:spPr bwMode="auto">
          <a:xfrm>
            <a:off x="7019925" y="4581525"/>
            <a:ext cx="1620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r>
              <a:rPr lang="nl-NL"/>
              <a:t>wassen </a:t>
            </a:r>
          </a:p>
          <a:p>
            <a:r>
              <a:rPr lang="nl-NL"/>
              <a:t>zonder</a:t>
            </a:r>
          </a:p>
          <a:p>
            <a:r>
              <a:rPr lang="nl-NL"/>
              <a:t>water</a:t>
            </a:r>
          </a:p>
        </p:txBody>
      </p:sp>
      <p:sp>
        <p:nvSpPr>
          <p:cNvPr id="48143" name="Rectangle 1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3-10</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908175" y="476250"/>
            <a:ext cx="6624638" cy="1143000"/>
          </a:xfrm>
        </p:spPr>
        <p:txBody>
          <a:bodyPr/>
          <a:lstStyle/>
          <a:p>
            <a:pPr eaLnBrk="1" hangingPunct="1"/>
            <a:r>
              <a:rPr lang="nl-NL" smtClean="0"/>
              <a:t>Succesvolle innovaties (vervolg) </a:t>
            </a:r>
          </a:p>
        </p:txBody>
      </p:sp>
      <p:sp>
        <p:nvSpPr>
          <p:cNvPr id="49155" name="Rectangle 3"/>
          <p:cNvSpPr>
            <a:spLocks noGrp="1" noChangeArrowheads="1"/>
          </p:cNvSpPr>
          <p:nvPr>
            <p:ph type="body" idx="4294967295"/>
          </p:nvPr>
        </p:nvSpPr>
        <p:spPr>
          <a:xfrm>
            <a:off x="1835150" y="1773238"/>
            <a:ext cx="6624638" cy="4176712"/>
          </a:xfrm>
        </p:spPr>
        <p:txBody>
          <a:bodyPr/>
          <a:lstStyle/>
          <a:p>
            <a:pPr eaLnBrk="1" hangingPunct="1">
              <a:lnSpc>
                <a:spcPct val="90000"/>
              </a:lnSpc>
              <a:buFont typeface="Arial" charset="0"/>
              <a:buChar char="•"/>
            </a:pPr>
            <a:r>
              <a:rPr lang="nl-NL" sz="2400" smtClean="0"/>
              <a:t>heldere en aantrekkelijke vormgeving</a:t>
            </a:r>
          </a:p>
          <a:p>
            <a:pPr eaLnBrk="1" hangingPunct="1">
              <a:lnSpc>
                <a:spcPct val="90000"/>
              </a:lnSpc>
              <a:buFont typeface="Arial" charset="0"/>
              <a:buChar char="•"/>
            </a:pPr>
            <a:r>
              <a:rPr lang="nl-NL" sz="2400" smtClean="0"/>
              <a:t>positieve invloed op adoptie doelgroep</a:t>
            </a:r>
          </a:p>
          <a:p>
            <a:pPr lvl="1" eaLnBrk="1" hangingPunct="1">
              <a:lnSpc>
                <a:spcPct val="90000"/>
              </a:lnSpc>
              <a:buFont typeface="Arial" charset="0"/>
              <a:buChar char="•"/>
            </a:pPr>
            <a:r>
              <a:rPr lang="nl-NL" sz="2200" smtClean="0"/>
              <a:t>betere zorg patiënten</a:t>
            </a:r>
          </a:p>
          <a:p>
            <a:pPr lvl="1" eaLnBrk="1" hangingPunct="1">
              <a:lnSpc>
                <a:spcPct val="90000"/>
              </a:lnSpc>
              <a:buFont typeface="Arial" charset="0"/>
              <a:buChar char="•"/>
            </a:pPr>
            <a:r>
              <a:rPr lang="nl-NL" sz="2200" smtClean="0"/>
              <a:t>betere kwaliteit van leven</a:t>
            </a:r>
          </a:p>
          <a:p>
            <a:pPr lvl="1" eaLnBrk="1" hangingPunct="1">
              <a:lnSpc>
                <a:spcPct val="90000"/>
              </a:lnSpc>
              <a:buFont typeface="Arial" charset="0"/>
              <a:buChar char="•"/>
            </a:pPr>
            <a:r>
              <a:rPr lang="nl-NL" sz="2200" smtClean="0"/>
              <a:t>goedkopere zorg</a:t>
            </a:r>
          </a:p>
          <a:p>
            <a:pPr lvl="1" eaLnBrk="1" hangingPunct="1">
              <a:lnSpc>
                <a:spcPct val="90000"/>
              </a:lnSpc>
              <a:buFont typeface="Arial" charset="0"/>
              <a:buChar char="•"/>
            </a:pPr>
            <a:r>
              <a:rPr lang="nl-NL" sz="2200" smtClean="0"/>
              <a:t>vermindering werkdruk</a:t>
            </a:r>
          </a:p>
          <a:p>
            <a:pPr lvl="1" eaLnBrk="1" hangingPunct="1">
              <a:lnSpc>
                <a:spcPct val="90000"/>
              </a:lnSpc>
              <a:buFont typeface="Arial" charset="0"/>
              <a:buChar char="•"/>
            </a:pPr>
            <a:r>
              <a:rPr lang="nl-NL" sz="2200" smtClean="0"/>
              <a:t>voorkomen van fouten</a:t>
            </a:r>
          </a:p>
          <a:p>
            <a:pPr eaLnBrk="1" hangingPunct="1">
              <a:lnSpc>
                <a:spcPct val="90000"/>
              </a:lnSpc>
              <a:buFont typeface="Arial" charset="0"/>
              <a:buChar char="•"/>
            </a:pPr>
            <a:r>
              <a:rPr lang="nl-NL" sz="2400" smtClean="0"/>
              <a:t>mogelijkheid om aan te passen aan eigen situatie (voorkom </a:t>
            </a:r>
            <a:r>
              <a:rPr lang="nl-NL" sz="2400" i="1" smtClean="0"/>
              <a:t>‘not-invented-here’ syndrome</a:t>
            </a:r>
            <a:r>
              <a:rPr lang="nl-NL" sz="2400" smtClean="0"/>
              <a:t>)</a:t>
            </a:r>
          </a:p>
        </p:txBody>
      </p:sp>
      <p:sp>
        <p:nvSpPr>
          <p:cNvPr id="49156"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3-11</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idx="4294967295"/>
          </p:nvPr>
        </p:nvSpPr>
        <p:spPr>
          <a:xfrm>
            <a:off x="1908175" y="0"/>
            <a:ext cx="6624638" cy="1143000"/>
          </a:xfrm>
        </p:spPr>
        <p:txBody>
          <a:bodyPr/>
          <a:lstStyle/>
          <a:p>
            <a:r>
              <a:rPr lang="nl-NL" sz="2000" smtClean="0"/>
              <a:t>Ad C. Doelgroepen analyseren</a:t>
            </a:r>
          </a:p>
        </p:txBody>
      </p:sp>
      <p:sp>
        <p:nvSpPr>
          <p:cNvPr id="50179" name="Tijdelijke aanduiding voor inhoud 2"/>
          <p:cNvSpPr>
            <a:spLocks noGrp="1"/>
          </p:cNvSpPr>
          <p:nvPr>
            <p:ph idx="4294967295"/>
          </p:nvPr>
        </p:nvSpPr>
        <p:spPr>
          <a:xfrm>
            <a:off x="1835150" y="981075"/>
            <a:ext cx="6624638" cy="3600450"/>
          </a:xfrm>
        </p:spPr>
        <p:txBody>
          <a:bodyPr/>
          <a:lstStyle/>
          <a:p>
            <a:pPr marL="0" indent="0">
              <a:buFont typeface="Arial" charset="0"/>
              <a:buNone/>
            </a:pPr>
            <a:r>
              <a:rPr lang="nl-NL" smtClean="0"/>
              <a:t>Fasen veranderingsproces </a:t>
            </a:r>
            <a:r>
              <a:rPr lang="nl-NL" sz="1600" smtClean="0"/>
              <a:t>(zie ook Grol &amp; Wensing 2011, tabel 8.3)</a:t>
            </a:r>
            <a:endParaRPr lang="nl-NL" smtClean="0"/>
          </a:p>
        </p:txBody>
      </p:sp>
      <p:graphicFrame>
        <p:nvGraphicFramePr>
          <p:cNvPr id="5" name="Diagram 4"/>
          <p:cNvGraphicFramePr/>
          <p:nvPr/>
        </p:nvGraphicFramePr>
        <p:xfrm>
          <a:off x="2195736" y="17728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0181" name="Rectangle 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3-12</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idx="4294967295"/>
          </p:nvPr>
        </p:nvSpPr>
        <p:spPr>
          <a:xfrm>
            <a:off x="1835150" y="260350"/>
            <a:ext cx="6624638" cy="1143000"/>
          </a:xfrm>
        </p:spPr>
        <p:txBody>
          <a:bodyPr/>
          <a:lstStyle/>
          <a:p>
            <a:pPr eaLnBrk="1" hangingPunct="1"/>
            <a:endParaRPr lang="nl-NL" smtClean="0"/>
          </a:p>
        </p:txBody>
      </p:sp>
      <p:sp>
        <p:nvSpPr>
          <p:cNvPr id="51203" name="Tijdelijke aanduiding voor inhoud 2"/>
          <p:cNvSpPr>
            <a:spLocks noGrp="1"/>
          </p:cNvSpPr>
          <p:nvPr>
            <p:ph idx="4294967295"/>
          </p:nvPr>
        </p:nvSpPr>
        <p:spPr>
          <a:xfrm>
            <a:off x="1835150" y="1557338"/>
            <a:ext cx="6624638" cy="3600450"/>
          </a:xfrm>
        </p:spPr>
        <p:txBody>
          <a:bodyPr/>
          <a:lstStyle/>
          <a:p>
            <a:pPr eaLnBrk="1" hangingPunct="1">
              <a:buFont typeface="Arial" charset="0"/>
              <a:buChar char="•"/>
            </a:pPr>
            <a:endParaRPr lang="nl-NL" smtClean="0"/>
          </a:p>
        </p:txBody>
      </p:sp>
      <p:sp>
        <p:nvSpPr>
          <p:cNvPr id="51204"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3-13</a:t>
            </a:r>
          </a:p>
        </p:txBody>
      </p:sp>
      <p:pic>
        <p:nvPicPr>
          <p:cNvPr id="51205" name="Picture 6" descr="technology-adoption-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76475"/>
            <a:ext cx="83534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763713" y="838200"/>
            <a:ext cx="6335712" cy="862013"/>
          </a:xfrm>
        </p:spPr>
        <p:txBody>
          <a:bodyPr/>
          <a:lstStyle/>
          <a:p>
            <a:pPr eaLnBrk="1" hangingPunct="1"/>
            <a:r>
              <a:rPr lang="en-US" smtClean="0"/>
              <a:t>Presentatie van beïnvloedende factoren in een tabel</a:t>
            </a:r>
            <a:endParaRPr lang="nl-NL" smtClean="0"/>
          </a:p>
        </p:txBody>
      </p:sp>
      <p:graphicFrame>
        <p:nvGraphicFramePr>
          <p:cNvPr id="52264" name="Group 40"/>
          <p:cNvGraphicFramePr>
            <a:graphicFrameLocks noGrp="1"/>
          </p:cNvGraphicFramePr>
          <p:nvPr/>
        </p:nvGraphicFramePr>
        <p:xfrm>
          <a:off x="1692275" y="2349500"/>
          <a:ext cx="6935788" cy="2852928"/>
        </p:xfrm>
        <a:graphic>
          <a:graphicData uri="http://schemas.openxmlformats.org/drawingml/2006/table">
            <a:tbl>
              <a:tblPr/>
              <a:tblGrid>
                <a:gridCol w="2649538"/>
                <a:gridCol w="1974850"/>
                <a:gridCol w="2311400"/>
              </a:tblGrid>
              <a:tr h="371475">
                <a:tc>
                  <a:txBody>
                    <a:bodyPr/>
                    <a:lstStyle/>
                    <a:p>
                      <a:pPr marL="0" marR="0" lvl="0" indent="0" algn="l" defTabSz="914400" rtl="0" eaLnBrk="1" fontAlgn="base" latinLnBrk="0" hangingPunct="1">
                        <a:lnSpc>
                          <a:spcPct val="140000"/>
                        </a:lnSpc>
                        <a:spcBef>
                          <a:spcPct val="0"/>
                        </a:spcBef>
                        <a:spcAft>
                          <a:spcPct val="0"/>
                        </a:spcAft>
                        <a:buClrTx/>
                        <a:buSzTx/>
                        <a:buFontTx/>
                        <a:buNone/>
                        <a:tabLst/>
                      </a:pPr>
                      <a:endParaRPr kumimoji="0" lang="nl-NL" sz="1800" b="1" i="0" u="none" strike="noStrike" cap="none" normalizeH="0" baseline="0" smtClean="0">
                        <a:ln>
                          <a:noFill/>
                        </a:ln>
                        <a:solidFill>
                          <a:srgbClr val="FFFFFF"/>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40000"/>
                        </a:lnSpc>
                        <a:spcBef>
                          <a:spcPct val="0"/>
                        </a:spcBef>
                        <a:spcAft>
                          <a:spcPct val="0"/>
                        </a:spcAft>
                        <a:buClrTx/>
                        <a:buSzTx/>
                        <a:buFontTx/>
                        <a:buNone/>
                        <a:tabLst/>
                      </a:pPr>
                      <a:r>
                        <a:rPr kumimoji="0" lang="nl-NL" sz="1800" b="1" i="0" u="none" strike="noStrike" cap="none" normalizeH="0" baseline="0" smtClean="0">
                          <a:ln>
                            <a:noFill/>
                          </a:ln>
                          <a:solidFill>
                            <a:srgbClr val="FFFFFF"/>
                          </a:solidFill>
                          <a:effectLst/>
                          <a:latin typeface="Verdana" pitchFamily="34" charset="0"/>
                          <a:ea typeface="ＭＳ Ｐゴシック" pitchFamily="34" charset="-128"/>
                        </a:rPr>
                        <a:t>Belemmerend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40000"/>
                        </a:lnSpc>
                        <a:spcBef>
                          <a:spcPct val="0"/>
                        </a:spcBef>
                        <a:spcAft>
                          <a:spcPct val="0"/>
                        </a:spcAft>
                        <a:buClrTx/>
                        <a:buSzTx/>
                        <a:buFontTx/>
                        <a:buNone/>
                        <a:tabLst/>
                      </a:pPr>
                      <a:r>
                        <a:rPr kumimoji="0" lang="nl-NL" sz="1800" b="1" i="0" u="none" strike="noStrike" cap="none" normalizeH="0" baseline="0" smtClean="0">
                          <a:ln>
                            <a:noFill/>
                          </a:ln>
                          <a:solidFill>
                            <a:srgbClr val="FFFFFF"/>
                          </a:solidFill>
                          <a:effectLst/>
                          <a:latin typeface="Verdana" pitchFamily="34" charset="0"/>
                          <a:ea typeface="ＭＳ Ｐゴシック" pitchFamily="34" charset="-128"/>
                        </a:rPr>
                        <a:t>Bevorderend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1" fontAlgn="base" latinLnBrk="0" hangingPunct="1">
                        <a:lnSpc>
                          <a:spcPct val="14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Innovatie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40000"/>
                        </a:lnSpc>
                        <a:spcBef>
                          <a:spcPct val="0"/>
                        </a:spcBef>
                        <a:spcAft>
                          <a:spcPct val="0"/>
                        </a:spcAft>
                        <a:buClrTx/>
                        <a:buSzTx/>
                        <a:buFontTx/>
                        <a:buNone/>
                        <a:tabLst/>
                      </a:pPr>
                      <a:endParaRPr kumimoji="0" lang="nl-NL" sz="1800" b="0" i="0" u="none" strike="noStrike" cap="none" normalizeH="0" baseline="0" smtClean="0">
                        <a:ln>
                          <a:noFill/>
                        </a:ln>
                        <a:solidFill>
                          <a:srgbClr val="000000"/>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40000"/>
                        </a:lnSpc>
                        <a:spcBef>
                          <a:spcPct val="0"/>
                        </a:spcBef>
                        <a:spcAft>
                          <a:spcPct val="0"/>
                        </a:spcAft>
                        <a:buClrTx/>
                        <a:buSzTx/>
                        <a:buFontTx/>
                        <a:buNone/>
                        <a:tabLst/>
                      </a:pPr>
                      <a:endParaRPr kumimoji="0" lang="nl-NL" sz="1800" b="0" i="0" u="none" strike="noStrike" cap="none" normalizeH="0" baseline="0" smtClean="0">
                        <a:ln>
                          <a:noFill/>
                        </a:ln>
                        <a:solidFill>
                          <a:srgbClr val="000000"/>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4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Zorgverlener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40000"/>
                        </a:lnSpc>
                        <a:spcBef>
                          <a:spcPct val="0"/>
                        </a:spcBef>
                        <a:spcAft>
                          <a:spcPct val="0"/>
                        </a:spcAft>
                        <a:buClrTx/>
                        <a:buSzTx/>
                        <a:buFontTx/>
                        <a:buNone/>
                        <a:tabLst/>
                      </a:pPr>
                      <a:endParaRPr kumimoji="0" lang="nl-NL" sz="1800" b="0" i="0" u="none" strike="noStrike" cap="none" normalizeH="0" baseline="0" smtClean="0">
                        <a:ln>
                          <a:noFill/>
                        </a:ln>
                        <a:solidFill>
                          <a:srgbClr val="000000"/>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40000"/>
                        </a:lnSpc>
                        <a:spcBef>
                          <a:spcPct val="0"/>
                        </a:spcBef>
                        <a:spcAft>
                          <a:spcPct val="0"/>
                        </a:spcAft>
                        <a:buClrTx/>
                        <a:buSzTx/>
                        <a:buFontTx/>
                        <a:buNone/>
                        <a:tabLst/>
                      </a:pPr>
                      <a:endParaRPr kumimoji="0" lang="nl-NL" sz="1800" b="0" i="0" u="none" strike="noStrike" cap="none" normalizeH="0" baseline="0" smtClean="0">
                        <a:ln>
                          <a:noFill/>
                        </a:ln>
                        <a:solidFill>
                          <a:srgbClr val="000000"/>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4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Cliënt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40000"/>
                        </a:lnSpc>
                        <a:spcBef>
                          <a:spcPct val="0"/>
                        </a:spcBef>
                        <a:spcAft>
                          <a:spcPct val="0"/>
                        </a:spcAft>
                        <a:buClrTx/>
                        <a:buSzTx/>
                        <a:buFontTx/>
                        <a:buNone/>
                        <a:tabLst/>
                      </a:pPr>
                      <a:endParaRPr kumimoji="0" lang="nl-NL" sz="1800" b="0" i="0" u="none" strike="noStrike" cap="none" normalizeH="0" baseline="0" smtClean="0">
                        <a:ln>
                          <a:noFill/>
                        </a:ln>
                        <a:solidFill>
                          <a:srgbClr val="000000"/>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40000"/>
                        </a:lnSpc>
                        <a:spcBef>
                          <a:spcPct val="0"/>
                        </a:spcBef>
                        <a:spcAft>
                          <a:spcPct val="0"/>
                        </a:spcAft>
                        <a:buClrTx/>
                        <a:buSzTx/>
                        <a:buFontTx/>
                        <a:buNone/>
                        <a:tabLst/>
                      </a:pPr>
                      <a:endParaRPr kumimoji="0" lang="nl-NL" sz="1800" b="0" i="0" u="none" strike="noStrike" cap="none" normalizeH="0" baseline="0" smtClean="0">
                        <a:ln>
                          <a:noFill/>
                        </a:ln>
                        <a:solidFill>
                          <a:srgbClr val="000000"/>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4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Team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40000"/>
                        </a:lnSpc>
                        <a:spcBef>
                          <a:spcPct val="0"/>
                        </a:spcBef>
                        <a:spcAft>
                          <a:spcPct val="0"/>
                        </a:spcAft>
                        <a:buClrTx/>
                        <a:buSzTx/>
                        <a:buFontTx/>
                        <a:buNone/>
                        <a:tabLst/>
                      </a:pPr>
                      <a:endParaRPr kumimoji="0" lang="nl-NL" sz="1800" b="0" i="0" u="none" strike="noStrike" cap="none" normalizeH="0" baseline="0" smtClean="0">
                        <a:ln>
                          <a:noFill/>
                        </a:ln>
                        <a:solidFill>
                          <a:srgbClr val="000000"/>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40000"/>
                        </a:lnSpc>
                        <a:spcBef>
                          <a:spcPct val="0"/>
                        </a:spcBef>
                        <a:spcAft>
                          <a:spcPct val="0"/>
                        </a:spcAft>
                        <a:buClrTx/>
                        <a:buSzTx/>
                        <a:buFontTx/>
                        <a:buNone/>
                        <a:tabLst/>
                      </a:pPr>
                      <a:endParaRPr kumimoji="0" lang="nl-NL" sz="1800" b="0" i="0" u="none" strike="noStrike" cap="none" normalizeH="0" baseline="0" smtClean="0">
                        <a:ln>
                          <a:noFill/>
                        </a:ln>
                        <a:solidFill>
                          <a:srgbClr val="000000"/>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4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Organisatie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40000"/>
                        </a:lnSpc>
                        <a:spcBef>
                          <a:spcPct val="0"/>
                        </a:spcBef>
                        <a:spcAft>
                          <a:spcPct val="0"/>
                        </a:spcAft>
                        <a:buClrTx/>
                        <a:buSzTx/>
                        <a:buFontTx/>
                        <a:buNone/>
                        <a:tabLst/>
                      </a:pPr>
                      <a:endParaRPr kumimoji="0" lang="nl-NL" sz="1800" b="0" i="0" u="none" strike="noStrike" cap="none" normalizeH="0" baseline="0" smtClean="0">
                        <a:ln>
                          <a:noFill/>
                        </a:ln>
                        <a:solidFill>
                          <a:srgbClr val="000000"/>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40000"/>
                        </a:lnSpc>
                        <a:spcBef>
                          <a:spcPct val="0"/>
                        </a:spcBef>
                        <a:spcAft>
                          <a:spcPct val="0"/>
                        </a:spcAft>
                        <a:buClrTx/>
                        <a:buSzTx/>
                        <a:buFontTx/>
                        <a:buNone/>
                        <a:tabLst/>
                      </a:pPr>
                      <a:endParaRPr kumimoji="0" lang="nl-NL" sz="1800" b="0" i="0" u="none" strike="noStrike" cap="none" normalizeH="0" baseline="0" smtClean="0">
                        <a:ln>
                          <a:noFill/>
                        </a:ln>
                        <a:solidFill>
                          <a:srgbClr val="000000"/>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52258"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3-14</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p:cNvSpPr/>
          <p:nvPr/>
        </p:nvSpPr>
        <p:spPr bwMode="auto">
          <a:xfrm>
            <a:off x="0" y="0"/>
            <a:ext cx="9144000" cy="6858000"/>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endParaRPr lang="nl-NL"/>
          </a:p>
        </p:txBody>
      </p:sp>
      <p:sp>
        <p:nvSpPr>
          <p:cNvPr id="53251" name="Rectangle 2"/>
          <p:cNvSpPr>
            <a:spLocks noGrp="1"/>
          </p:cNvSpPr>
          <p:nvPr>
            <p:ph type="title" idx="4294967295"/>
          </p:nvPr>
        </p:nvSpPr>
        <p:spPr>
          <a:xfrm>
            <a:off x="2051050" y="549275"/>
            <a:ext cx="6481763" cy="1727200"/>
          </a:xfrm>
        </p:spPr>
        <p:txBody>
          <a:bodyPr/>
          <a:lstStyle/>
          <a:p>
            <a:pPr algn="r"/>
            <a:r>
              <a:rPr lang="nl-NL" smtClean="0"/>
              <a:t>Invoering</a:t>
            </a:r>
            <a:br>
              <a:rPr lang="nl-NL" smtClean="0"/>
            </a:br>
            <a:r>
              <a:rPr lang="nl-NL" smtClean="0"/>
              <a:t>SNAQ</a:t>
            </a:r>
            <a:br>
              <a:rPr lang="nl-NL" smtClean="0"/>
            </a:br>
            <a:r>
              <a:rPr lang="nl-NL" i="1" smtClean="0"/>
              <a:t>in verpleeghuis</a:t>
            </a:r>
            <a:br>
              <a:rPr lang="nl-NL" i="1" smtClean="0"/>
            </a:br>
            <a:r>
              <a:rPr lang="nl-NL" i="1" smtClean="0"/>
              <a:t>en thuiszorg</a:t>
            </a:r>
            <a:endParaRPr lang="nl-NL" smtClean="0"/>
          </a:p>
        </p:txBody>
      </p:sp>
      <p:pic>
        <p:nvPicPr>
          <p:cNvPr id="5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515302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284538"/>
            <a:ext cx="4824413"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6"/>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3-15</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hthoek 4"/>
          <p:cNvSpPr>
            <a:spLocks noChangeArrowheads="1"/>
          </p:cNvSpPr>
          <p:nvPr/>
        </p:nvSpPr>
        <p:spPr bwMode="auto">
          <a:xfrm>
            <a:off x="5867400" y="5661025"/>
            <a:ext cx="3276600" cy="1196975"/>
          </a:xfrm>
          <a:prstGeom prst="rect">
            <a:avLst/>
          </a:prstGeom>
          <a:solidFill>
            <a:schemeClr val="bg1"/>
          </a:solidFill>
          <a:ln w="9525" algn="ctr">
            <a:solidFill>
              <a:schemeClr val="bg1"/>
            </a:solidFill>
            <a:round/>
            <a:headEnd/>
            <a:tailEnd/>
          </a:ln>
        </p:spPr>
        <p:txBody>
          <a:bodyPr/>
          <a:lstStyle/>
          <a:p>
            <a:endParaRPr lang="nl-NL"/>
          </a:p>
        </p:txBody>
      </p:sp>
      <p:sp>
        <p:nvSpPr>
          <p:cNvPr id="54275" name="Titel 1"/>
          <p:cNvSpPr>
            <a:spLocks noGrp="1"/>
          </p:cNvSpPr>
          <p:nvPr>
            <p:ph type="title" idx="4294967295"/>
          </p:nvPr>
        </p:nvSpPr>
        <p:spPr>
          <a:xfrm>
            <a:off x="684213" y="0"/>
            <a:ext cx="6985000" cy="1143000"/>
          </a:xfrm>
        </p:spPr>
        <p:txBody>
          <a:bodyPr/>
          <a:lstStyle/>
          <a:p>
            <a:r>
              <a:rPr lang="nl-NL" sz="2400" b="0" smtClean="0"/>
              <a:t>Voorbeeld contextanalyse o.b.v. interviews met verpleegkundigen/teamleiders</a:t>
            </a:r>
            <a:endParaRPr lang="nl-NL" sz="1800" b="0" smtClean="0"/>
          </a:p>
        </p:txBody>
      </p:sp>
      <p:graphicFrame>
        <p:nvGraphicFramePr>
          <p:cNvPr id="54309" name="Group 37"/>
          <p:cNvGraphicFramePr>
            <a:graphicFrameLocks noGrp="1"/>
          </p:cNvGraphicFramePr>
          <p:nvPr/>
        </p:nvGraphicFramePr>
        <p:xfrm>
          <a:off x="684213" y="1196975"/>
          <a:ext cx="7056437" cy="4814888"/>
        </p:xfrm>
        <a:graphic>
          <a:graphicData uri="http://schemas.openxmlformats.org/drawingml/2006/table">
            <a:tbl>
              <a:tblPr/>
              <a:tblGrid>
                <a:gridCol w="2016125"/>
                <a:gridCol w="2303462"/>
                <a:gridCol w="2736850"/>
              </a:tblGrid>
              <a:tr h="382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rgbClr val="FFFFFF"/>
                          </a:solidFill>
                          <a:effectLst/>
                          <a:latin typeface="Verdana" pitchFamily="34" charset="0"/>
                          <a:ea typeface="ＭＳ Ｐゴシック" pitchFamily="34" charset="-128"/>
                        </a:rPr>
                        <a:t>Niveau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rgbClr val="FFFFFF"/>
                          </a:solidFill>
                          <a:effectLst/>
                          <a:latin typeface="Verdana" pitchFamily="34" charset="0"/>
                          <a:ea typeface="ＭＳ Ｐゴシック" pitchFamily="34" charset="-128"/>
                        </a:rPr>
                        <a:t>Belemmerend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rgbClr val="FFFFFF"/>
                          </a:solidFill>
                          <a:effectLst/>
                          <a:latin typeface="Verdana" pitchFamily="34" charset="0"/>
                          <a:ea typeface="ＭＳ Ｐゴシック" pitchFamily="34" charset="-128"/>
                        </a:rPr>
                        <a:t>Bevorderend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1225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(attitude t.a.v.) innovatie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 extra handeling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 procedure ziet er makkelijk uit</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 afname kost weinig tijd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225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zorgverlener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 niet bekend met SNAQ</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 ziet screening als verplichting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 levert graag goede zorg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60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cliënt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 zou kunnen weigeren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 preventie van complicaties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60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team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 geen duidelijke leider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 open onderlinge communicatie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60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1" i="0" u="none" strike="noStrike" cap="none" normalizeH="0" baseline="0" smtClean="0">
                          <a:ln>
                            <a:noFill/>
                          </a:ln>
                          <a:solidFill>
                            <a:schemeClr val="accent2"/>
                          </a:solidFill>
                          <a:effectLst/>
                          <a:latin typeface="Verdana" pitchFamily="34" charset="0"/>
                          <a:ea typeface="ＭＳ Ｐゴシック" pitchFamily="34" charset="-128"/>
                        </a:rPr>
                        <a:t>organisatie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 geen financiering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nl-NL" sz="1800" b="0" i="0" u="none" strike="noStrike" cap="none" normalizeH="0" baseline="0" smtClean="0">
                          <a:ln>
                            <a:noFill/>
                          </a:ln>
                          <a:solidFill>
                            <a:schemeClr val="accent2"/>
                          </a:solidFill>
                          <a:effectLst/>
                          <a:latin typeface="Verdana" pitchFamily="34" charset="0"/>
                          <a:ea typeface="ＭＳ Ｐゴシック" pitchFamily="34" charset="-128"/>
                        </a:rPr>
                        <a:t> structureel overleg (feedback)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54307" name="Rectangle 3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3-16</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idx="4294967295"/>
          </p:nvPr>
        </p:nvSpPr>
        <p:spPr/>
        <p:txBody>
          <a:bodyPr/>
          <a:lstStyle/>
          <a:p>
            <a:r>
              <a:rPr lang="nl-NL" smtClean="0"/>
              <a:t>Hulpmiddelen</a:t>
            </a:r>
          </a:p>
        </p:txBody>
      </p:sp>
      <p:sp>
        <p:nvSpPr>
          <p:cNvPr id="55299" name="Tijdelijke aanduiding voor inhoud 2"/>
          <p:cNvSpPr>
            <a:spLocks noGrp="1"/>
          </p:cNvSpPr>
          <p:nvPr>
            <p:ph idx="4294967295"/>
          </p:nvPr>
        </p:nvSpPr>
        <p:spPr/>
        <p:txBody>
          <a:bodyPr/>
          <a:lstStyle/>
          <a:p>
            <a:pPr>
              <a:buFont typeface="Arial" charset="0"/>
              <a:buNone/>
            </a:pPr>
            <a:r>
              <a:rPr lang="nl-NL" smtClean="0">
                <a:hlinkClick r:id="rId2"/>
              </a:rPr>
              <a:t>Matrix voor het maken van een contextanalyse</a:t>
            </a:r>
            <a:endParaRPr lang="nl-NL" smtClean="0"/>
          </a:p>
          <a:p>
            <a:pPr>
              <a:buFont typeface="Arial" charset="0"/>
              <a:buNone/>
            </a:pPr>
            <a:endParaRPr lang="nl-NL" smtClean="0"/>
          </a:p>
          <a:p>
            <a:pPr>
              <a:buFont typeface="Arial" charset="0"/>
              <a:buNone/>
            </a:pPr>
            <a:r>
              <a:rPr lang="nl-NL" smtClean="0">
                <a:hlinkClick r:id="rId3"/>
              </a:rPr>
              <a:t>Matrix doelgroepen analyseren</a:t>
            </a:r>
            <a:endParaRPr lang="nl-NL" smtClean="0"/>
          </a:p>
          <a:p>
            <a:pPr>
              <a:buFont typeface="Arial" charset="0"/>
              <a:buNone/>
            </a:pPr>
            <a:endParaRPr lang="nl-NL" smtClean="0"/>
          </a:p>
          <a:p>
            <a:pPr>
              <a:buFont typeface="Arial" charset="0"/>
              <a:buNone/>
            </a:pPr>
            <a:r>
              <a:rPr lang="nl-NL" smtClean="0">
                <a:hlinkClick r:id="rId4"/>
              </a:rPr>
              <a:t>Checklist vernieuwing doorlichten</a:t>
            </a:r>
            <a:endParaRPr lang="nl-NL" smtClean="0"/>
          </a:p>
        </p:txBody>
      </p:sp>
      <p:pic>
        <p:nvPicPr>
          <p:cNvPr id="55300" name="Picture 2" descr="http://ephor.artsennet.nl/upload_mm/b/9/7/90344_fullimage_Logo_ZonM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3" y="4581525"/>
            <a:ext cx="59150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3-17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itel 1"/>
          <p:cNvSpPr>
            <a:spLocks noGrp="1"/>
          </p:cNvSpPr>
          <p:nvPr>
            <p:ph type="title" idx="4294967295"/>
          </p:nvPr>
        </p:nvSpPr>
        <p:spPr>
          <a:xfrm>
            <a:off x="1258888" y="765175"/>
            <a:ext cx="6624637" cy="1143000"/>
          </a:xfrm>
        </p:spPr>
        <p:txBody>
          <a:bodyPr/>
          <a:lstStyle/>
          <a:p>
            <a:r>
              <a:rPr lang="nl-NL" sz="3200" smtClean="0"/>
              <a:t>Waarom met innovaties aan de slag?</a:t>
            </a:r>
          </a:p>
        </p:txBody>
      </p:sp>
      <p:sp>
        <p:nvSpPr>
          <p:cNvPr id="10243" name="Tijdelijke aanduiding voor inhoud 2"/>
          <p:cNvSpPr>
            <a:spLocks noGrp="1"/>
          </p:cNvSpPr>
          <p:nvPr>
            <p:ph idx="4294967295"/>
          </p:nvPr>
        </p:nvSpPr>
        <p:spPr>
          <a:xfrm>
            <a:off x="1403350" y="2133600"/>
            <a:ext cx="6624638" cy="3600450"/>
          </a:xfrm>
        </p:spPr>
        <p:txBody>
          <a:bodyPr/>
          <a:lstStyle/>
          <a:p>
            <a:endParaRPr lang="nl-NL" sz="2400" smtClean="0"/>
          </a:p>
          <a:p>
            <a:pPr>
              <a:buFont typeface="Wingdings" pitchFamily="2" charset="2"/>
              <a:buChar char="§"/>
            </a:pPr>
            <a:r>
              <a:rPr lang="nl-NL" sz="2400" smtClean="0"/>
              <a:t>handelen volgens best beschikbare evidence</a:t>
            </a:r>
          </a:p>
          <a:p>
            <a:pPr>
              <a:buFont typeface="Wingdings" pitchFamily="2" charset="2"/>
              <a:buChar char="§"/>
            </a:pPr>
            <a:r>
              <a:rPr lang="nl-NL" sz="2400" smtClean="0"/>
              <a:t>verbetering kwaliteit van zorg</a:t>
            </a:r>
          </a:p>
          <a:p>
            <a:pPr>
              <a:buFont typeface="Wingdings" pitchFamily="2" charset="2"/>
              <a:buChar char="§"/>
            </a:pPr>
            <a:r>
              <a:rPr lang="nl-NL" sz="2400" smtClean="0"/>
              <a:t>in de zorg veel routinematige handelingen waarvan effectiviteit niet duidelijk is (zinloze rituelen)</a:t>
            </a:r>
          </a:p>
        </p:txBody>
      </p:sp>
      <p:sp>
        <p:nvSpPr>
          <p:cNvPr id="10244"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1-3</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el 1"/>
          <p:cNvSpPr>
            <a:spLocks noGrp="1"/>
          </p:cNvSpPr>
          <p:nvPr>
            <p:ph type="title" idx="4294967295"/>
          </p:nvPr>
        </p:nvSpPr>
        <p:spPr/>
        <p:txBody>
          <a:bodyPr/>
          <a:lstStyle/>
          <a:p>
            <a:r>
              <a:rPr lang="nl-NL" smtClean="0"/>
              <a:t>Implementatiediagnose</a:t>
            </a:r>
          </a:p>
        </p:txBody>
      </p:sp>
      <p:sp>
        <p:nvSpPr>
          <p:cNvPr id="202757" name="Rectangle 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3-18</a:t>
            </a:r>
          </a:p>
        </p:txBody>
      </p:sp>
      <p:sp>
        <p:nvSpPr>
          <p:cNvPr id="202758" name="AutoShape 6"/>
          <p:cNvSpPr>
            <a:spLocks noChangeArrowheads="1"/>
          </p:cNvSpPr>
          <p:nvPr/>
        </p:nvSpPr>
        <p:spPr bwMode="auto">
          <a:xfrm>
            <a:off x="466725" y="2781300"/>
            <a:ext cx="2303463" cy="1295400"/>
          </a:xfrm>
          <a:prstGeom prst="roundRect">
            <a:avLst>
              <a:gd name="adj" fmla="val 16667"/>
            </a:avLst>
          </a:prstGeom>
          <a:solidFill>
            <a:schemeClr val="accent2"/>
          </a:solidFill>
          <a:ln w="9525">
            <a:solidFill>
              <a:srgbClr val="D8DBF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nl-NL">
                <a:solidFill>
                  <a:schemeClr val="bg1"/>
                </a:solidFill>
              </a:rPr>
              <a:t>CONTEXT-ANALYSE</a:t>
            </a:r>
          </a:p>
        </p:txBody>
      </p:sp>
      <p:sp>
        <p:nvSpPr>
          <p:cNvPr id="202759" name="AutoShape 7"/>
          <p:cNvSpPr>
            <a:spLocks noChangeArrowheads="1"/>
          </p:cNvSpPr>
          <p:nvPr/>
        </p:nvSpPr>
        <p:spPr bwMode="auto">
          <a:xfrm>
            <a:off x="3275013" y="2781300"/>
            <a:ext cx="2303462" cy="1295400"/>
          </a:xfrm>
          <a:prstGeom prst="roundRect">
            <a:avLst>
              <a:gd name="adj" fmla="val 16667"/>
            </a:avLst>
          </a:prstGeom>
          <a:solidFill>
            <a:schemeClr val="accent2"/>
          </a:solidFill>
          <a:ln w="9525">
            <a:solidFill>
              <a:srgbClr val="D8DBF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nl-NL">
                <a:solidFill>
                  <a:schemeClr val="bg1"/>
                </a:solidFill>
              </a:rPr>
              <a:t>PROBLEEM-ANALYSE</a:t>
            </a:r>
          </a:p>
        </p:txBody>
      </p:sp>
      <p:sp>
        <p:nvSpPr>
          <p:cNvPr id="202761" name="Rectangle 10"/>
          <p:cNvSpPr>
            <a:spLocks noChangeArrowheads="1"/>
          </p:cNvSpPr>
          <p:nvPr/>
        </p:nvSpPr>
        <p:spPr bwMode="auto">
          <a:xfrm>
            <a:off x="538163" y="4221163"/>
            <a:ext cx="22320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nl-NL" b="0">
                <a:solidFill>
                  <a:schemeClr val="accent2"/>
                </a:solidFill>
                <a:latin typeface="Kartika" pitchFamily="18" charset="0"/>
              </a:rPr>
              <a:t>BELEMMERENDE EN BEVORDERENDE FACTOREN</a:t>
            </a:r>
          </a:p>
        </p:txBody>
      </p:sp>
      <p:sp>
        <p:nvSpPr>
          <p:cNvPr id="202762" name="Text Box 10"/>
          <p:cNvSpPr txBox="1">
            <a:spLocks noChangeArrowheads="1"/>
          </p:cNvSpPr>
          <p:nvPr/>
        </p:nvSpPr>
        <p:spPr bwMode="auto">
          <a:xfrm>
            <a:off x="2843213" y="3213100"/>
            <a:ext cx="36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t>+</a:t>
            </a:r>
          </a:p>
        </p:txBody>
      </p:sp>
      <p:sp>
        <p:nvSpPr>
          <p:cNvPr id="202763" name="Rectangle 10"/>
          <p:cNvSpPr>
            <a:spLocks noChangeArrowheads="1"/>
          </p:cNvSpPr>
          <p:nvPr/>
        </p:nvSpPr>
        <p:spPr bwMode="auto">
          <a:xfrm>
            <a:off x="3275013" y="4221163"/>
            <a:ext cx="22320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nl-NL" b="0">
                <a:solidFill>
                  <a:schemeClr val="accent2"/>
                </a:solidFill>
                <a:latin typeface="Kartika" pitchFamily="18" charset="0"/>
              </a:rPr>
              <a:t>BELANGRIJKSTE FACTOREN; OORZAKEN</a:t>
            </a:r>
          </a:p>
        </p:txBody>
      </p:sp>
      <p:sp>
        <p:nvSpPr>
          <p:cNvPr id="202764" name="Text Box 12"/>
          <p:cNvSpPr txBox="1">
            <a:spLocks noChangeArrowheads="1"/>
          </p:cNvSpPr>
          <p:nvPr/>
        </p:nvSpPr>
        <p:spPr bwMode="auto">
          <a:xfrm>
            <a:off x="5722938" y="3141663"/>
            <a:ext cx="48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a:sym typeface="Wingdings" pitchFamily="2" charset="2"/>
              </a:rPr>
              <a:t></a:t>
            </a:r>
          </a:p>
        </p:txBody>
      </p:sp>
      <p:sp>
        <p:nvSpPr>
          <p:cNvPr id="202765" name="Oval 13"/>
          <p:cNvSpPr>
            <a:spLocks noChangeArrowheads="1"/>
          </p:cNvSpPr>
          <p:nvPr/>
        </p:nvSpPr>
        <p:spPr bwMode="auto">
          <a:xfrm>
            <a:off x="6227763" y="2349500"/>
            <a:ext cx="2374900" cy="2303463"/>
          </a:xfrm>
          <a:prstGeom prst="ellipse">
            <a:avLst/>
          </a:prstGeom>
          <a:solidFill>
            <a:srgbClr val="FF66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nl-NL" sz="2000">
                <a:solidFill>
                  <a:schemeClr val="bg1"/>
                </a:solidFill>
              </a:rPr>
              <a:t>IMPLEMEN-TATIE-DIAGNOSE</a:t>
            </a:r>
          </a:p>
        </p:txBody>
      </p:sp>
      <p:sp>
        <p:nvSpPr>
          <p:cNvPr id="202767" name="Rectangle 10"/>
          <p:cNvSpPr>
            <a:spLocks noChangeArrowheads="1"/>
          </p:cNvSpPr>
          <p:nvPr/>
        </p:nvSpPr>
        <p:spPr bwMode="auto">
          <a:xfrm>
            <a:off x="6372225" y="4724400"/>
            <a:ext cx="22320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nl-NL" b="0">
                <a:solidFill>
                  <a:schemeClr val="accent2"/>
                </a:solidFill>
                <a:latin typeface="Kartika" pitchFamily="18" charset="0"/>
              </a:rPr>
              <a:t>de geanalyseerde problemen tezamen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763713" y="260350"/>
            <a:ext cx="6769100" cy="1143000"/>
          </a:xfrm>
        </p:spPr>
        <p:txBody>
          <a:bodyPr/>
          <a:lstStyle/>
          <a:p>
            <a:r>
              <a:rPr lang="nl-NL" smtClean="0"/>
              <a:t>Probleemanalyse</a:t>
            </a:r>
          </a:p>
        </p:txBody>
      </p:sp>
      <p:sp>
        <p:nvSpPr>
          <p:cNvPr id="57347" name="Rectangle 3"/>
          <p:cNvSpPr>
            <a:spLocks noGrp="1" noChangeArrowheads="1"/>
          </p:cNvSpPr>
          <p:nvPr>
            <p:ph type="body" idx="4294967295"/>
          </p:nvPr>
        </p:nvSpPr>
        <p:spPr>
          <a:xfrm>
            <a:off x="1835150" y="1484313"/>
            <a:ext cx="5689600" cy="3600450"/>
          </a:xfrm>
        </p:spPr>
        <p:txBody>
          <a:bodyPr/>
          <a:lstStyle/>
          <a:p>
            <a:pPr>
              <a:lnSpc>
                <a:spcPct val="120000"/>
              </a:lnSpc>
              <a:buFont typeface="Wingdings" pitchFamily="2" charset="2"/>
              <a:buChar char="§"/>
            </a:pPr>
            <a:r>
              <a:rPr lang="nl-NL" sz="2400" smtClean="0"/>
              <a:t>uit contextanalyse belangrijkste problemen halen</a:t>
            </a:r>
          </a:p>
          <a:p>
            <a:pPr>
              <a:lnSpc>
                <a:spcPct val="120000"/>
              </a:lnSpc>
              <a:buFont typeface="Wingdings" pitchFamily="2" charset="2"/>
              <a:buChar char="§"/>
            </a:pPr>
            <a:r>
              <a:rPr lang="nl-NL" sz="2400" smtClean="0"/>
              <a:t>bespreken met betrokkenen: </a:t>
            </a:r>
            <a:r>
              <a:rPr lang="nl-NL" smtClean="0"/>
              <a:t>herkenning? wat vinden zij?</a:t>
            </a:r>
          </a:p>
          <a:p>
            <a:pPr>
              <a:lnSpc>
                <a:spcPct val="120000"/>
              </a:lnSpc>
              <a:buFont typeface="Wingdings" pitchFamily="2" charset="2"/>
              <a:buChar char="§"/>
            </a:pPr>
            <a:r>
              <a:rPr lang="nl-NL" sz="2400" smtClean="0"/>
              <a:t>hoe die problemen oplossen?</a:t>
            </a:r>
          </a:p>
          <a:p>
            <a:pPr>
              <a:lnSpc>
                <a:spcPct val="120000"/>
              </a:lnSpc>
              <a:buFont typeface="Wingdings" pitchFamily="2" charset="2"/>
              <a:buNone/>
            </a:pPr>
            <a:r>
              <a:rPr lang="nl-NL" sz="2400" smtClean="0"/>
              <a:t>		</a:t>
            </a:r>
            <a:r>
              <a:rPr lang="nl-NL" sz="2400" smtClean="0">
                <a:sym typeface="Wingdings" pitchFamily="2" charset="2"/>
              </a:rPr>
              <a:t></a:t>
            </a:r>
          </a:p>
          <a:p>
            <a:pPr>
              <a:lnSpc>
                <a:spcPct val="120000"/>
              </a:lnSpc>
              <a:buFont typeface="Wingdings" pitchFamily="2" charset="2"/>
              <a:buNone/>
            </a:pPr>
            <a:r>
              <a:rPr lang="nl-NL" sz="2400" smtClean="0">
                <a:sym typeface="Wingdings" pitchFamily="2" charset="2"/>
              </a:rPr>
              <a:t>	afhankelijk van de </a:t>
            </a:r>
            <a:r>
              <a:rPr lang="nl-NL" sz="2400" b="1" smtClean="0">
                <a:sym typeface="Wingdings" pitchFamily="2" charset="2"/>
              </a:rPr>
              <a:t>oorzaken</a:t>
            </a:r>
            <a:r>
              <a:rPr lang="nl-NL" sz="2400" smtClean="0">
                <a:sym typeface="Wingdings" pitchFamily="2" charset="2"/>
              </a:rPr>
              <a:t> van de problemen uit de contextanalyse</a:t>
            </a:r>
          </a:p>
        </p:txBody>
      </p:sp>
      <p:sp>
        <p:nvSpPr>
          <p:cNvPr id="57349" name="Rectangle 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3-19</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r>
              <a:rPr lang="nl-NL" smtClean="0"/>
              <a:t>Probleemanalyse: conform PES</a:t>
            </a:r>
          </a:p>
        </p:txBody>
      </p:sp>
      <p:sp>
        <p:nvSpPr>
          <p:cNvPr id="61443" name="Rectangle 3"/>
          <p:cNvSpPr>
            <a:spLocks noGrp="1" noChangeArrowheads="1"/>
          </p:cNvSpPr>
          <p:nvPr>
            <p:ph type="body" idx="4294967295"/>
          </p:nvPr>
        </p:nvSpPr>
        <p:spPr/>
        <p:txBody>
          <a:bodyPr/>
          <a:lstStyle/>
          <a:p>
            <a:pPr>
              <a:lnSpc>
                <a:spcPct val="140000"/>
              </a:lnSpc>
              <a:buFont typeface="Arial" charset="0"/>
              <a:buNone/>
            </a:pPr>
            <a:r>
              <a:rPr lang="nl-NL" sz="2400" b="1" smtClean="0">
                <a:solidFill>
                  <a:srgbClr val="FF0000"/>
                </a:solidFill>
              </a:rPr>
              <a:t>P</a:t>
            </a:r>
            <a:r>
              <a:rPr lang="nl-NL" sz="2400" smtClean="0"/>
              <a:t>robleem	= belemmerende factor</a:t>
            </a:r>
          </a:p>
          <a:p>
            <a:pPr>
              <a:lnSpc>
                <a:spcPct val="140000"/>
              </a:lnSpc>
              <a:buFont typeface="Arial" charset="0"/>
              <a:buNone/>
            </a:pPr>
            <a:r>
              <a:rPr lang="nl-NL" sz="2400" b="1" smtClean="0">
                <a:solidFill>
                  <a:srgbClr val="FF0000"/>
                </a:solidFill>
              </a:rPr>
              <a:t>E</a:t>
            </a:r>
            <a:r>
              <a:rPr lang="nl-NL" sz="2400" smtClean="0"/>
              <a:t>tiologie	= oorzaak</a:t>
            </a:r>
          </a:p>
          <a:p>
            <a:pPr>
              <a:lnSpc>
                <a:spcPct val="140000"/>
              </a:lnSpc>
              <a:buFont typeface="Arial" charset="0"/>
              <a:buNone/>
            </a:pPr>
            <a:r>
              <a:rPr lang="nl-NL" sz="2400" b="1" smtClean="0">
                <a:solidFill>
                  <a:srgbClr val="FF0000"/>
                </a:solidFill>
              </a:rPr>
              <a:t>S</a:t>
            </a:r>
            <a:r>
              <a:rPr lang="nl-NL" sz="2400" smtClean="0"/>
              <a:t>ymptoom	= gevolg van het probleem</a:t>
            </a:r>
          </a:p>
        </p:txBody>
      </p:sp>
      <p:sp>
        <p:nvSpPr>
          <p:cNvPr id="61445" name="Rectangle 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3-20</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1692275" y="260350"/>
            <a:ext cx="6407150" cy="1143000"/>
          </a:xfrm>
        </p:spPr>
        <p:txBody>
          <a:bodyPr/>
          <a:lstStyle/>
          <a:p>
            <a:r>
              <a:rPr lang="nl-NL" smtClean="0"/>
              <a:t>Voorbeeld PES</a:t>
            </a:r>
          </a:p>
        </p:txBody>
      </p:sp>
      <p:sp>
        <p:nvSpPr>
          <p:cNvPr id="58371" name="Rectangle 3"/>
          <p:cNvSpPr>
            <a:spLocks noGrp="1" noChangeArrowheads="1"/>
          </p:cNvSpPr>
          <p:nvPr>
            <p:ph type="body" idx="4294967295"/>
          </p:nvPr>
        </p:nvSpPr>
        <p:spPr>
          <a:xfrm>
            <a:off x="1763713" y="1341438"/>
            <a:ext cx="7056437" cy="4608512"/>
          </a:xfrm>
        </p:spPr>
        <p:txBody>
          <a:bodyPr/>
          <a:lstStyle/>
          <a:p>
            <a:pPr marL="0" indent="0">
              <a:buFont typeface="Arial" charset="0"/>
              <a:buNone/>
            </a:pPr>
            <a:r>
              <a:rPr lang="nl-NL" b="1" smtClean="0"/>
              <a:t>Probleem</a:t>
            </a:r>
            <a:r>
              <a:rPr lang="nl-NL" smtClean="0"/>
              <a:t>:</a:t>
            </a:r>
          </a:p>
          <a:p>
            <a:pPr marL="0" indent="0">
              <a:buFont typeface="Arial" charset="0"/>
              <a:buNone/>
            </a:pPr>
            <a:r>
              <a:rPr lang="nl-NL" smtClean="0"/>
              <a:t>kennis- en vaardigheidstekort op het gebied van ondervoeding</a:t>
            </a:r>
          </a:p>
          <a:p>
            <a:pPr marL="0" indent="0">
              <a:buFont typeface="Arial" charset="0"/>
              <a:buNone/>
            </a:pPr>
            <a:endParaRPr lang="nl-NL" sz="1000" b="1" smtClean="0"/>
          </a:p>
          <a:p>
            <a:pPr marL="0" indent="0">
              <a:buFont typeface="Arial" charset="0"/>
              <a:buNone/>
            </a:pPr>
            <a:r>
              <a:rPr lang="nl-NL" b="1" smtClean="0"/>
              <a:t>Etiologie</a:t>
            </a:r>
            <a:r>
              <a:rPr lang="nl-NL" smtClean="0"/>
              <a:t>: </a:t>
            </a:r>
          </a:p>
          <a:p>
            <a:pPr marL="0" indent="0">
              <a:buFont typeface="Arial" charset="0"/>
              <a:buNone/>
            </a:pPr>
            <a:r>
              <a:rPr lang="nl-NL" smtClean="0"/>
              <a:t>- belang van een voedingslijst is onvoldoende bekend</a:t>
            </a:r>
          </a:p>
          <a:p>
            <a:pPr marL="0" indent="0">
              <a:buFont typeface="Arial" charset="0"/>
              <a:buNone/>
            </a:pPr>
            <a:r>
              <a:rPr lang="nl-NL" smtClean="0"/>
              <a:t>- weinig aandacht goede voeding binnen opleiding</a:t>
            </a:r>
          </a:p>
          <a:p>
            <a:pPr marL="0" indent="0">
              <a:buFont typeface="Arial" charset="0"/>
              <a:buNone/>
            </a:pPr>
            <a:r>
              <a:rPr lang="nl-NL" smtClean="0"/>
              <a:t>- weinig aandacht voor het goed meten en wegen van gewicht op de afdeling</a:t>
            </a:r>
          </a:p>
          <a:p>
            <a:pPr marL="0" indent="0">
              <a:buFont typeface="Arial" charset="0"/>
              <a:buNone/>
            </a:pPr>
            <a:r>
              <a:rPr lang="nl-NL" smtClean="0"/>
              <a:t>- weinig aandacht voor slikproblemen van bewoners</a:t>
            </a:r>
          </a:p>
          <a:p>
            <a:pPr marL="0" indent="0">
              <a:buFont typeface="Arial" charset="0"/>
              <a:buNone/>
            </a:pPr>
            <a:r>
              <a:rPr lang="nl-NL" sz="1000" smtClean="0"/>
              <a:t>  </a:t>
            </a:r>
          </a:p>
          <a:p>
            <a:pPr marL="0" indent="0">
              <a:buFont typeface="Arial" charset="0"/>
              <a:buNone/>
            </a:pPr>
            <a:r>
              <a:rPr lang="nl-NL" b="1" smtClean="0"/>
              <a:t>Symptoom</a:t>
            </a:r>
            <a:r>
              <a:rPr lang="nl-NL" smtClean="0"/>
              <a:t>:</a:t>
            </a:r>
          </a:p>
          <a:p>
            <a:pPr marL="0" indent="0">
              <a:buFont typeface="Arial" charset="0"/>
              <a:buNone/>
            </a:pPr>
            <a:r>
              <a:rPr lang="nl-NL" smtClean="0"/>
              <a:t>volgens de nulmeting wordt er geen voedingslijst bijgehouden bij bewoners</a:t>
            </a:r>
          </a:p>
        </p:txBody>
      </p:sp>
      <p:sp>
        <p:nvSpPr>
          <p:cNvPr id="62468"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3-21</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p:txBody>
          <a:bodyPr/>
          <a:lstStyle/>
          <a:p>
            <a:endParaRPr lang="nl-NL" smtClean="0"/>
          </a:p>
        </p:txBody>
      </p:sp>
      <p:sp>
        <p:nvSpPr>
          <p:cNvPr id="64516" name="Rectangle 2"/>
          <p:cNvSpPr>
            <a:spLocks/>
          </p:cNvSpPr>
          <p:nvPr/>
        </p:nvSpPr>
        <p:spPr bwMode="auto">
          <a:xfrm>
            <a:off x="457200" y="274638"/>
            <a:ext cx="8229600" cy="1143000"/>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nl-NL" sz="2000">
                <a:solidFill>
                  <a:schemeClr val="tx2"/>
                </a:solidFill>
                <a:latin typeface="Verdana" pitchFamily="34" charset="0"/>
              </a:rPr>
              <a:t>LES 4: VAN IMPLEMENTATIEDIAGNOSE NAAR -PLAN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idx="4294967295"/>
          </p:nvPr>
        </p:nvSpPr>
        <p:spPr>
          <a:xfrm>
            <a:off x="1187450" y="0"/>
            <a:ext cx="6624638" cy="1143000"/>
          </a:xfrm>
        </p:spPr>
        <p:txBody>
          <a:bodyPr/>
          <a:lstStyle/>
          <a:p>
            <a:pPr eaLnBrk="1" hangingPunct="1"/>
            <a:r>
              <a:rPr lang="nl-NL" smtClean="0"/>
              <a:t>Na implementatiediagnose</a:t>
            </a:r>
          </a:p>
        </p:txBody>
      </p:sp>
      <p:sp>
        <p:nvSpPr>
          <p:cNvPr id="611331" name="Rectangle 3"/>
          <p:cNvSpPr>
            <a:spLocks noChangeArrowheads="1"/>
          </p:cNvSpPr>
          <p:nvPr/>
        </p:nvSpPr>
        <p:spPr bwMode="auto">
          <a:xfrm>
            <a:off x="1258888" y="908050"/>
            <a:ext cx="6553200" cy="3313113"/>
          </a:xfrm>
          <a:prstGeom prst="rect">
            <a:avLst/>
          </a:prstGeom>
          <a:noFill/>
          <a:ln w="9525">
            <a:noFill/>
            <a:miter lim="800000"/>
            <a:headEnd/>
            <a:tailEnd/>
          </a:ln>
        </p:spPr>
        <p:txBody>
          <a:bodyPr/>
          <a:lstStyle/>
          <a:p>
            <a:pPr marL="542925" indent="-542925" eaLnBrk="1" hangingPunct="1">
              <a:spcBef>
                <a:spcPct val="20000"/>
              </a:spcBef>
              <a:buClr>
                <a:srgbClr val="CE0044"/>
              </a:buClr>
              <a:buSzPct val="80000"/>
            </a:pPr>
            <a:r>
              <a:rPr lang="nl-NL" b="0">
                <a:solidFill>
                  <a:srgbClr val="C00000"/>
                </a:solidFill>
                <a:latin typeface="Calibri" pitchFamily="34" charset="0"/>
              </a:rPr>
              <a:t>Zo nodig kortetermijndoelen bijstellen…</a:t>
            </a:r>
          </a:p>
          <a:p>
            <a:pPr marL="542925" indent="-542925" eaLnBrk="1" hangingPunct="1">
              <a:spcBef>
                <a:spcPct val="20000"/>
              </a:spcBef>
              <a:buClr>
                <a:srgbClr val="CE0044"/>
              </a:buClr>
              <a:buSzPct val="80000"/>
            </a:pPr>
            <a:endParaRPr lang="nl-NL" b="0">
              <a:latin typeface="Calibri" pitchFamily="34" charset="0"/>
            </a:endParaRPr>
          </a:p>
          <a:p>
            <a:pPr marL="542925" indent="-542925" eaLnBrk="1" hangingPunct="1">
              <a:spcBef>
                <a:spcPct val="20000"/>
              </a:spcBef>
              <a:buClr>
                <a:srgbClr val="CE0044"/>
              </a:buClr>
              <a:buSzPct val="80000"/>
            </a:pPr>
            <a:r>
              <a:rPr lang="nl-NL" b="0">
                <a:solidFill>
                  <a:srgbClr val="C00000"/>
                </a:solidFill>
                <a:latin typeface="Calibri" pitchFamily="34" charset="0"/>
              </a:rPr>
              <a:t>Selectie implementatiestrategie</a:t>
            </a:r>
          </a:p>
          <a:p>
            <a:pPr marL="542925" indent="-542925" eaLnBrk="1" hangingPunct="1">
              <a:spcBef>
                <a:spcPct val="20000"/>
              </a:spcBef>
              <a:buClr>
                <a:srgbClr val="CE0044"/>
              </a:buClr>
              <a:buSzPct val="80000"/>
              <a:buFontTx/>
              <a:buChar char="•"/>
            </a:pPr>
            <a:r>
              <a:rPr lang="nl-NL" sz="2000" b="0">
                <a:latin typeface="Verdana" pitchFamily="34" charset="0"/>
              </a:rPr>
              <a:t>welke factoren hebben de meeste invloed op het gewenste resultaat?</a:t>
            </a:r>
          </a:p>
          <a:p>
            <a:pPr marL="542925" indent="-542925" eaLnBrk="1" hangingPunct="1">
              <a:spcBef>
                <a:spcPct val="20000"/>
              </a:spcBef>
              <a:buClr>
                <a:srgbClr val="CE0044"/>
              </a:buClr>
              <a:buSzPct val="80000"/>
              <a:buFontTx/>
              <a:buChar char="•"/>
            </a:pPr>
            <a:r>
              <a:rPr lang="nl-NL" sz="2000" b="0">
                <a:latin typeface="Verdana" pitchFamily="34" charset="0"/>
              </a:rPr>
              <a:t>op welke factoren kan ik invloed uitoefenen?</a:t>
            </a:r>
          </a:p>
          <a:p>
            <a:pPr marL="542925" indent="-542925" eaLnBrk="1" hangingPunct="1">
              <a:spcBef>
                <a:spcPct val="20000"/>
              </a:spcBef>
              <a:buClr>
                <a:srgbClr val="CE0044"/>
              </a:buClr>
              <a:buSzPct val="80000"/>
              <a:buFontTx/>
              <a:buChar char="•"/>
            </a:pPr>
            <a:r>
              <a:rPr lang="nl-NL" sz="2000" b="0">
                <a:latin typeface="Verdana" pitchFamily="34" charset="0"/>
              </a:rPr>
              <a:t>welke neveneffecten zijn er te verwachten? (+ en -)</a:t>
            </a:r>
          </a:p>
          <a:p>
            <a:pPr marL="542925" indent="-542925" eaLnBrk="1" hangingPunct="1">
              <a:spcBef>
                <a:spcPct val="20000"/>
              </a:spcBef>
              <a:buClr>
                <a:srgbClr val="CE0044"/>
              </a:buClr>
              <a:buSzPct val="80000"/>
              <a:buFontTx/>
              <a:buChar char="•"/>
            </a:pPr>
            <a:r>
              <a:rPr lang="nl-NL" sz="2000" b="0">
                <a:latin typeface="Verdana" pitchFamily="34" charset="0"/>
              </a:rPr>
              <a:t>wat zijn de kosten en baten?</a:t>
            </a:r>
          </a:p>
          <a:p>
            <a:pPr marL="542925" indent="-542925" eaLnBrk="1" hangingPunct="1">
              <a:spcBef>
                <a:spcPct val="20000"/>
              </a:spcBef>
              <a:buClr>
                <a:srgbClr val="CE0044"/>
              </a:buClr>
              <a:buSzPct val="80000"/>
              <a:buFontTx/>
              <a:buChar char="•"/>
            </a:pPr>
            <a:r>
              <a:rPr lang="nl-NL" sz="2000" b="0">
                <a:latin typeface="Verdana" pitchFamily="34" charset="0"/>
              </a:rPr>
              <a:t>zijn er morele of ethische bezwaren tegen de beïnvloeding van een bepaalde factor?</a:t>
            </a:r>
          </a:p>
          <a:p>
            <a:pPr marL="542925" indent="-542925" eaLnBrk="1" hangingPunct="1">
              <a:spcBef>
                <a:spcPct val="20000"/>
              </a:spcBef>
              <a:buClr>
                <a:srgbClr val="CE0044"/>
              </a:buClr>
              <a:buSzPct val="80000"/>
              <a:buFontTx/>
              <a:buChar char="•"/>
            </a:pPr>
            <a:endParaRPr lang="nl-NL" sz="2000" b="0">
              <a:latin typeface="Verdana" pitchFamily="34" charset="0"/>
            </a:endParaRPr>
          </a:p>
          <a:p>
            <a:pPr marL="542925" indent="-542925" eaLnBrk="1" hangingPunct="1">
              <a:spcBef>
                <a:spcPct val="20000"/>
              </a:spcBef>
              <a:buClr>
                <a:srgbClr val="CE0044"/>
              </a:buClr>
              <a:buSzPct val="80000"/>
            </a:pPr>
            <a:endParaRPr lang="nl-NL" sz="2000" b="0">
              <a:latin typeface="Verdana" pitchFamily="34" charset="0"/>
              <a:sym typeface="Wingdings" pitchFamily="2" charset="2"/>
            </a:endParaRPr>
          </a:p>
        </p:txBody>
      </p:sp>
      <p:sp>
        <p:nvSpPr>
          <p:cNvPr id="66564"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4-1</a:t>
            </a:r>
          </a:p>
        </p:txBody>
      </p:sp>
      <p:sp>
        <p:nvSpPr>
          <p:cNvPr id="66567" name="Rectangle 7"/>
          <p:cNvSpPr>
            <a:spLocks noChangeArrowheads="1"/>
          </p:cNvSpPr>
          <p:nvPr/>
        </p:nvSpPr>
        <p:spPr bwMode="auto">
          <a:xfrm>
            <a:off x="1331913" y="5300663"/>
            <a:ext cx="66246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0">
                <a:latin typeface="Verdana" pitchFamily="34" charset="0"/>
                <a:sym typeface="Wingdings" pitchFamily="2" charset="2"/>
              </a:rPr>
              <a:t> in principe gericht op factoren die je gemakkelijk en goedkoop kunt beïnvloeden en die veel effect hebben!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idx="4294967295"/>
          </p:nvPr>
        </p:nvSpPr>
        <p:spPr/>
        <p:txBody>
          <a:bodyPr/>
          <a:lstStyle/>
          <a:p>
            <a:pPr eaLnBrk="1" hangingPunct="1"/>
            <a:r>
              <a:rPr lang="nl-NL" sz="2800" smtClean="0"/>
              <a:t>Wat is de juiste implementatiestrategie?</a:t>
            </a:r>
          </a:p>
        </p:txBody>
      </p:sp>
      <p:sp>
        <p:nvSpPr>
          <p:cNvPr id="67587" name="Tijdelijke aanduiding voor inhoud 2"/>
          <p:cNvSpPr>
            <a:spLocks noGrp="1"/>
          </p:cNvSpPr>
          <p:nvPr>
            <p:ph idx="4294967295"/>
          </p:nvPr>
        </p:nvSpPr>
        <p:spPr>
          <a:xfrm>
            <a:off x="1979613" y="2060575"/>
            <a:ext cx="6119812" cy="3849688"/>
          </a:xfrm>
        </p:spPr>
        <p:txBody>
          <a:bodyPr/>
          <a:lstStyle/>
          <a:p>
            <a:pPr marL="0" indent="0" eaLnBrk="1" hangingPunct="1">
              <a:buFontTx/>
              <a:buNone/>
            </a:pPr>
            <a:r>
              <a:rPr lang="nl-NL" sz="2400" smtClean="0"/>
              <a:t>Mede afhankelijk van: </a:t>
            </a:r>
          </a:p>
          <a:p>
            <a:pPr marL="0" indent="0" eaLnBrk="1" hangingPunct="1">
              <a:buFontTx/>
              <a:buNone/>
            </a:pPr>
            <a:endParaRPr lang="nl-NL" sz="2400" smtClean="0"/>
          </a:p>
          <a:p>
            <a:pPr marL="0" indent="0" eaLnBrk="1" hangingPunct="1">
              <a:buFont typeface="Verdana" pitchFamily="34" charset="0"/>
              <a:buNone/>
            </a:pPr>
            <a:r>
              <a:rPr lang="nl-NL" sz="2400" smtClean="0"/>
              <a:t>doelgroep, en</a:t>
            </a:r>
          </a:p>
          <a:p>
            <a:pPr marL="0" indent="0" eaLnBrk="1" hangingPunct="1">
              <a:buFont typeface="Verdana" pitchFamily="34" charset="0"/>
              <a:buNone/>
            </a:pPr>
            <a:r>
              <a:rPr lang="nl-NL" sz="2400" smtClean="0"/>
              <a:t>fase van doelgroep in veranderingsproces</a:t>
            </a:r>
          </a:p>
          <a:p>
            <a:pPr marL="0" indent="0" eaLnBrk="1" hangingPunct="1">
              <a:buFont typeface="Verdana" pitchFamily="34" charset="0"/>
              <a:buNone/>
            </a:pPr>
            <a:endParaRPr lang="nl-NL" sz="2400" smtClean="0"/>
          </a:p>
          <a:p>
            <a:pPr marL="0" indent="0" eaLnBrk="1" hangingPunct="1">
              <a:buFont typeface="Verdana" pitchFamily="34" charset="0"/>
              <a:buNone/>
            </a:pPr>
            <a:endParaRPr lang="nl-NL" smtClean="0"/>
          </a:p>
          <a:p>
            <a:pPr marL="0" indent="0" eaLnBrk="1" hangingPunct="1">
              <a:buFont typeface="Verdana" pitchFamily="34" charset="0"/>
              <a:buNone/>
            </a:pPr>
            <a:r>
              <a:rPr lang="nl-NL" smtClean="0"/>
              <a:t>Zie ook </a:t>
            </a:r>
            <a:r>
              <a:rPr lang="nl-NL" b="1" smtClean="0"/>
              <a:t>tabel 10.2</a:t>
            </a:r>
            <a:r>
              <a:rPr lang="nl-NL" smtClean="0"/>
              <a:t> en </a:t>
            </a:r>
            <a:r>
              <a:rPr lang="nl-NL" b="1" smtClean="0"/>
              <a:t>tabel 10.3</a:t>
            </a:r>
            <a:r>
              <a:rPr lang="nl-NL" smtClean="0"/>
              <a:t> uit </a:t>
            </a:r>
            <a:r>
              <a:rPr lang="nl-NL" i="1" smtClean="0"/>
              <a:t>Implementatie; effectieve verbetering van de patiëntenzorg </a:t>
            </a:r>
            <a:r>
              <a:rPr lang="nl-NL" smtClean="0"/>
              <a:t>(Grol &amp; Wensing 2011)</a:t>
            </a:r>
          </a:p>
        </p:txBody>
      </p:sp>
      <p:sp>
        <p:nvSpPr>
          <p:cNvPr id="67588"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4-2</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4"/>
          <p:cNvSpPr>
            <a:spLocks noChangeArrowheads="1"/>
          </p:cNvSpPr>
          <p:nvPr/>
        </p:nvSpPr>
        <p:spPr bwMode="auto">
          <a:xfrm>
            <a:off x="755650" y="1989138"/>
            <a:ext cx="3743325" cy="1081087"/>
          </a:xfrm>
          <a:prstGeom prst="roundRect">
            <a:avLst>
              <a:gd name="adj" fmla="val 16667"/>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nl-NL" b="0">
                <a:solidFill>
                  <a:schemeClr val="accent2"/>
                </a:solidFill>
              </a:rPr>
              <a:t>professional-/ zorgverlenergerichte interventies</a:t>
            </a:r>
          </a:p>
        </p:txBody>
      </p:sp>
      <p:sp>
        <p:nvSpPr>
          <p:cNvPr id="68611" name="AutoShape 5"/>
          <p:cNvSpPr>
            <a:spLocks noChangeArrowheads="1"/>
          </p:cNvSpPr>
          <p:nvPr/>
        </p:nvSpPr>
        <p:spPr bwMode="auto">
          <a:xfrm>
            <a:off x="5005388" y="1989138"/>
            <a:ext cx="3743325" cy="1081087"/>
          </a:xfrm>
          <a:prstGeom prst="roundRect">
            <a:avLst>
              <a:gd name="adj" fmla="val 16667"/>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nl-NL" b="0">
                <a:solidFill>
                  <a:schemeClr val="accent2"/>
                </a:solidFill>
              </a:rPr>
              <a:t>patiëntgerichte interventies</a:t>
            </a:r>
          </a:p>
        </p:txBody>
      </p:sp>
      <p:sp>
        <p:nvSpPr>
          <p:cNvPr id="68612" name="AutoShape 6"/>
          <p:cNvSpPr>
            <a:spLocks noChangeArrowheads="1"/>
          </p:cNvSpPr>
          <p:nvPr/>
        </p:nvSpPr>
        <p:spPr bwMode="auto">
          <a:xfrm>
            <a:off x="755650" y="4941888"/>
            <a:ext cx="3743325" cy="1081087"/>
          </a:xfrm>
          <a:prstGeom prst="roundRect">
            <a:avLst>
              <a:gd name="adj" fmla="val 16667"/>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nl-NL" b="0">
                <a:solidFill>
                  <a:schemeClr val="accent2"/>
                </a:solidFill>
              </a:rPr>
              <a:t>structurele interventies</a:t>
            </a:r>
          </a:p>
        </p:txBody>
      </p:sp>
      <p:sp>
        <p:nvSpPr>
          <p:cNvPr id="68613" name="AutoShape 9"/>
          <p:cNvSpPr>
            <a:spLocks noChangeArrowheads="1"/>
          </p:cNvSpPr>
          <p:nvPr/>
        </p:nvSpPr>
        <p:spPr bwMode="auto">
          <a:xfrm>
            <a:off x="5003800" y="4941888"/>
            <a:ext cx="3743325" cy="1081087"/>
          </a:xfrm>
          <a:prstGeom prst="roundRect">
            <a:avLst>
              <a:gd name="adj" fmla="val 16667"/>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a:r>
              <a:rPr lang="nl-NL" b="0">
                <a:solidFill>
                  <a:schemeClr val="accent2"/>
                </a:solidFill>
              </a:rPr>
              <a:t>wettelijke maatregelen</a:t>
            </a:r>
          </a:p>
        </p:txBody>
      </p:sp>
      <p:sp>
        <p:nvSpPr>
          <p:cNvPr id="68614" name="Rectangle 10"/>
          <p:cNvSpPr>
            <a:spLocks noChangeArrowheads="1"/>
          </p:cNvSpPr>
          <p:nvPr/>
        </p:nvSpPr>
        <p:spPr bwMode="auto">
          <a:xfrm>
            <a:off x="611188" y="3141663"/>
            <a:ext cx="381635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nl-NL" b="0">
                <a:solidFill>
                  <a:schemeClr val="accent2"/>
                </a:solidFill>
                <a:latin typeface="Kartika" pitchFamily="18" charset="0"/>
              </a:rPr>
              <a:t>educatieve strategieën; feedback en reminders; financiële interventies; organisatorische interventies</a:t>
            </a:r>
          </a:p>
        </p:txBody>
      </p:sp>
      <p:sp>
        <p:nvSpPr>
          <p:cNvPr id="68615" name="Rectangle 11"/>
          <p:cNvSpPr>
            <a:spLocks noChangeArrowheads="1"/>
          </p:cNvSpPr>
          <p:nvPr/>
        </p:nvSpPr>
        <p:spPr bwMode="auto">
          <a:xfrm>
            <a:off x="4932363" y="3141663"/>
            <a:ext cx="381635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nl-NL" b="0">
                <a:solidFill>
                  <a:schemeClr val="accent2"/>
                </a:solidFill>
                <a:latin typeface="Kartika" pitchFamily="18" charset="0"/>
              </a:rPr>
              <a:t>financiële interventies;</a:t>
            </a:r>
          </a:p>
          <a:p>
            <a:pPr algn="ctr"/>
            <a:r>
              <a:rPr lang="nl-NL" b="0">
                <a:solidFill>
                  <a:schemeClr val="accent2"/>
                </a:solidFill>
                <a:latin typeface="Kartika" pitchFamily="18" charset="0"/>
              </a:rPr>
              <a:t>organisatorische interventies</a:t>
            </a:r>
          </a:p>
        </p:txBody>
      </p:sp>
      <p:sp>
        <p:nvSpPr>
          <p:cNvPr id="68616" name="Oval 12"/>
          <p:cNvSpPr>
            <a:spLocks noChangeArrowheads="1"/>
          </p:cNvSpPr>
          <p:nvPr/>
        </p:nvSpPr>
        <p:spPr bwMode="auto">
          <a:xfrm>
            <a:off x="323850" y="1557338"/>
            <a:ext cx="914400" cy="914400"/>
          </a:xfrm>
          <a:prstGeom prst="ellipse">
            <a:avLst/>
          </a:prstGeom>
          <a:solidFill>
            <a:schemeClr val="accent2"/>
          </a:solidFill>
          <a:ln w="9525">
            <a:solidFill>
              <a:schemeClr val="accent2"/>
            </a:solidFill>
            <a:round/>
            <a:headEnd/>
            <a:tailEnd/>
          </a:ln>
        </p:spPr>
        <p:txBody>
          <a:bodyPr wrap="none" anchor="ctr"/>
          <a:lstStyle/>
          <a:p>
            <a:pPr algn="ctr"/>
            <a:r>
              <a:rPr lang="nl-NL" sz="7200">
                <a:solidFill>
                  <a:schemeClr val="bg1"/>
                </a:solidFill>
                <a:latin typeface="Kartika" pitchFamily="18" charset="0"/>
              </a:rPr>
              <a:t>1</a:t>
            </a:r>
          </a:p>
        </p:txBody>
      </p:sp>
      <p:sp>
        <p:nvSpPr>
          <p:cNvPr id="68617" name="Oval 13"/>
          <p:cNvSpPr>
            <a:spLocks noChangeArrowheads="1"/>
          </p:cNvSpPr>
          <p:nvPr/>
        </p:nvSpPr>
        <p:spPr bwMode="auto">
          <a:xfrm>
            <a:off x="4572000" y="1557338"/>
            <a:ext cx="914400" cy="914400"/>
          </a:xfrm>
          <a:prstGeom prst="ellipse">
            <a:avLst/>
          </a:prstGeom>
          <a:solidFill>
            <a:schemeClr val="accent2"/>
          </a:solidFill>
          <a:ln w="9525">
            <a:solidFill>
              <a:schemeClr val="accent2"/>
            </a:solidFill>
            <a:round/>
            <a:headEnd/>
            <a:tailEnd/>
          </a:ln>
        </p:spPr>
        <p:txBody>
          <a:bodyPr wrap="none" anchor="ctr"/>
          <a:lstStyle/>
          <a:p>
            <a:pPr algn="ctr"/>
            <a:r>
              <a:rPr lang="nl-NL" sz="7200">
                <a:solidFill>
                  <a:schemeClr val="bg1"/>
                </a:solidFill>
                <a:latin typeface="Kartika" pitchFamily="18" charset="0"/>
              </a:rPr>
              <a:t>2</a:t>
            </a:r>
          </a:p>
        </p:txBody>
      </p:sp>
      <p:sp>
        <p:nvSpPr>
          <p:cNvPr id="68618" name="Oval 14"/>
          <p:cNvSpPr>
            <a:spLocks noChangeArrowheads="1"/>
          </p:cNvSpPr>
          <p:nvPr/>
        </p:nvSpPr>
        <p:spPr bwMode="auto">
          <a:xfrm>
            <a:off x="323850" y="4437063"/>
            <a:ext cx="914400" cy="914400"/>
          </a:xfrm>
          <a:prstGeom prst="ellipse">
            <a:avLst/>
          </a:prstGeom>
          <a:solidFill>
            <a:schemeClr val="accent2"/>
          </a:solidFill>
          <a:ln w="9525">
            <a:solidFill>
              <a:schemeClr val="accent2"/>
            </a:solidFill>
            <a:round/>
            <a:headEnd/>
            <a:tailEnd/>
          </a:ln>
        </p:spPr>
        <p:txBody>
          <a:bodyPr wrap="none" anchor="ctr"/>
          <a:lstStyle/>
          <a:p>
            <a:pPr algn="ctr"/>
            <a:r>
              <a:rPr lang="nl-NL" sz="7200">
                <a:solidFill>
                  <a:schemeClr val="bg1"/>
                </a:solidFill>
                <a:latin typeface="Kartika" pitchFamily="18" charset="0"/>
              </a:rPr>
              <a:t>3</a:t>
            </a:r>
          </a:p>
        </p:txBody>
      </p:sp>
      <p:sp>
        <p:nvSpPr>
          <p:cNvPr id="68619" name="Oval 15"/>
          <p:cNvSpPr>
            <a:spLocks noChangeArrowheads="1"/>
          </p:cNvSpPr>
          <p:nvPr/>
        </p:nvSpPr>
        <p:spPr bwMode="auto">
          <a:xfrm>
            <a:off x="4572000" y="4437063"/>
            <a:ext cx="914400" cy="914400"/>
          </a:xfrm>
          <a:prstGeom prst="ellipse">
            <a:avLst/>
          </a:prstGeom>
          <a:solidFill>
            <a:schemeClr val="accent2"/>
          </a:solidFill>
          <a:ln w="9525">
            <a:solidFill>
              <a:schemeClr val="accent2"/>
            </a:solidFill>
            <a:round/>
            <a:headEnd/>
            <a:tailEnd/>
          </a:ln>
        </p:spPr>
        <p:txBody>
          <a:bodyPr wrap="none" anchor="ctr"/>
          <a:lstStyle/>
          <a:p>
            <a:pPr algn="ctr"/>
            <a:r>
              <a:rPr lang="nl-NL" sz="7200">
                <a:solidFill>
                  <a:schemeClr val="bg1"/>
                </a:solidFill>
                <a:latin typeface="Kartika" pitchFamily="18" charset="0"/>
              </a:rPr>
              <a:t>4</a:t>
            </a:r>
          </a:p>
        </p:txBody>
      </p:sp>
      <p:sp>
        <p:nvSpPr>
          <p:cNvPr id="68620" name="Rectangle 7"/>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4-3</a:t>
            </a:r>
          </a:p>
        </p:txBody>
      </p:sp>
      <p:sp>
        <p:nvSpPr>
          <p:cNvPr id="14" name="Titel 1"/>
          <p:cNvSpPr txBox="1">
            <a:spLocks/>
          </p:cNvSpPr>
          <p:nvPr/>
        </p:nvSpPr>
        <p:spPr bwMode="auto">
          <a:xfrm>
            <a:off x="250825" y="333375"/>
            <a:ext cx="6624638" cy="1143000"/>
          </a:xfrm>
          <a:prstGeom prst="rect">
            <a:avLst/>
          </a:prstGeom>
          <a:noFill/>
          <a:ln w="9525">
            <a:noFill/>
            <a:miter lim="800000"/>
            <a:headEnd/>
            <a:tailEnd/>
          </a:ln>
        </p:spPr>
        <p:txBody>
          <a:bodyPr anchor="ctr"/>
          <a:lstStyle>
            <a:lvl1pPr>
              <a:defRPr sz="2400" b="1">
                <a:solidFill>
                  <a:schemeClr val="tx1"/>
                </a:solidFill>
                <a:latin typeface="Arial" charset="0"/>
                <a:ea typeface="ＭＳ Ｐゴシック" pitchFamily="34" charset="-128"/>
              </a:defRPr>
            </a:lvl1pPr>
            <a:lvl2pPr marL="742950" indent="-285750">
              <a:defRPr sz="2400" b="1">
                <a:solidFill>
                  <a:schemeClr val="tx1"/>
                </a:solidFill>
                <a:latin typeface="Arial" charset="0"/>
                <a:ea typeface="ＭＳ Ｐゴシック" pitchFamily="34" charset="-128"/>
              </a:defRPr>
            </a:lvl2pPr>
            <a:lvl3pPr marL="1143000" indent="-228600">
              <a:defRPr sz="2400" b="1">
                <a:solidFill>
                  <a:schemeClr val="tx1"/>
                </a:solidFill>
                <a:latin typeface="Arial" charset="0"/>
                <a:ea typeface="ＭＳ Ｐゴシック" pitchFamily="34" charset="-128"/>
              </a:defRPr>
            </a:lvl3pPr>
            <a:lvl4pPr marL="1600200" indent="-228600">
              <a:defRPr sz="2400" b="1">
                <a:solidFill>
                  <a:schemeClr val="tx1"/>
                </a:solidFill>
                <a:latin typeface="Arial" charset="0"/>
                <a:ea typeface="ＭＳ Ｐゴシック" pitchFamily="34" charset="-128"/>
              </a:defRPr>
            </a:lvl4pPr>
            <a:lvl5pPr marL="2057400" indent="-228600">
              <a:defRPr sz="24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eaLnBrk="1" hangingPunct="1"/>
            <a:r>
              <a:rPr lang="nl-NL" sz="2600">
                <a:solidFill>
                  <a:schemeClr val="tx2"/>
                </a:solidFill>
                <a:latin typeface="Verdana" pitchFamily="34" charset="0"/>
              </a:rPr>
              <a:t>Soorten strategieën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idx="4294967295"/>
          </p:nvPr>
        </p:nvSpPr>
        <p:spPr/>
        <p:txBody>
          <a:bodyPr/>
          <a:lstStyle/>
          <a:p>
            <a:pPr eaLnBrk="1" hangingPunct="1"/>
            <a:r>
              <a:rPr lang="nl-NL" sz="3200" smtClean="0"/>
              <a:t>Effectiviteit strategieën</a:t>
            </a:r>
          </a:p>
        </p:txBody>
      </p:sp>
      <p:sp>
        <p:nvSpPr>
          <p:cNvPr id="69635" name="Tijdelijke aanduiding voor inhoud 2"/>
          <p:cNvSpPr>
            <a:spLocks noGrp="1"/>
          </p:cNvSpPr>
          <p:nvPr>
            <p:ph idx="4294967295"/>
          </p:nvPr>
        </p:nvSpPr>
        <p:spPr>
          <a:xfrm>
            <a:off x="1835150" y="1916113"/>
            <a:ext cx="6481763" cy="4175125"/>
          </a:xfrm>
        </p:spPr>
        <p:txBody>
          <a:bodyPr/>
          <a:lstStyle/>
          <a:p>
            <a:pPr marL="363538" indent="-363538" eaLnBrk="1" hangingPunct="1">
              <a:buFont typeface="Wingdings" pitchFamily="2" charset="2"/>
              <a:buChar char="§"/>
            </a:pPr>
            <a:r>
              <a:rPr lang="nl-NL" sz="2400" smtClean="0"/>
              <a:t>mix van activiteiten waarschijnlijk meest succesvol, maar simpele enkelvoudige strategieën kunnen ook succesvol zijn</a:t>
            </a:r>
          </a:p>
          <a:p>
            <a:pPr marL="363538" indent="-363538" eaLnBrk="1" hangingPunct="1">
              <a:buFont typeface="Wingdings" pitchFamily="2" charset="2"/>
              <a:buChar char="§"/>
            </a:pPr>
            <a:r>
              <a:rPr lang="nl-NL" sz="2400" smtClean="0"/>
              <a:t>reminders en feedback: gemiddeld 5% verbetering </a:t>
            </a:r>
            <a:r>
              <a:rPr lang="nl-NL" smtClean="0"/>
              <a:t>(maar ‘moderne’ educatieve strategieën hebben mogelijk meer effect)</a:t>
            </a:r>
          </a:p>
          <a:p>
            <a:pPr marL="363538" indent="-363538" eaLnBrk="1" hangingPunct="1">
              <a:buFont typeface="Wingdings" pitchFamily="2" charset="2"/>
              <a:buChar char="§"/>
            </a:pPr>
            <a:r>
              <a:rPr lang="nl-NL" sz="2400" smtClean="0"/>
              <a:t>effect van strategieën gericht op de patiënt niet aangetoond</a:t>
            </a:r>
          </a:p>
          <a:p>
            <a:pPr marL="363538" indent="-363538" algn="ctr" eaLnBrk="1" hangingPunct="1">
              <a:lnSpc>
                <a:spcPct val="130000"/>
              </a:lnSpc>
              <a:buFontTx/>
              <a:buNone/>
            </a:pPr>
            <a:r>
              <a:rPr lang="nl-NL" sz="2400" smtClean="0"/>
              <a:t>	</a:t>
            </a:r>
            <a:endParaRPr lang="nl-NL" sz="2400" b="1" smtClean="0"/>
          </a:p>
        </p:txBody>
      </p:sp>
      <p:sp>
        <p:nvSpPr>
          <p:cNvPr id="69636" name="Rectangle 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4-4</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p:txBody>
          <a:bodyPr/>
          <a:lstStyle/>
          <a:p>
            <a:r>
              <a:rPr lang="nl-NL" sz="3200" smtClean="0"/>
              <a:t>Samengevat</a:t>
            </a:r>
          </a:p>
        </p:txBody>
      </p:sp>
      <p:sp>
        <p:nvSpPr>
          <p:cNvPr id="46083" name="Rectangle 3"/>
          <p:cNvSpPr>
            <a:spLocks noGrp="1" noChangeArrowheads="1"/>
          </p:cNvSpPr>
          <p:nvPr>
            <p:ph type="body" idx="4294967295"/>
          </p:nvPr>
        </p:nvSpPr>
        <p:spPr/>
        <p:txBody>
          <a:bodyPr/>
          <a:lstStyle/>
          <a:p>
            <a:pPr marL="180975" lvl="1" indent="-180975">
              <a:buFontTx/>
              <a:buNone/>
            </a:pPr>
            <a:r>
              <a:rPr lang="nl-NL" sz="2400" b="1" smtClean="0"/>
              <a:t>Implementatieactiviteiten:</a:t>
            </a:r>
          </a:p>
          <a:p>
            <a:pPr marL="180975" lvl="1" indent="-180975">
              <a:buFontTx/>
              <a:buNone/>
            </a:pPr>
            <a:endParaRPr lang="nl-NL" sz="2400" b="1" smtClean="0"/>
          </a:p>
          <a:p>
            <a:pPr marL="180975" lvl="1" indent="-180975">
              <a:buFontTx/>
              <a:buNone/>
            </a:pPr>
            <a:r>
              <a:rPr lang="nl-NL" sz="2400" smtClean="0"/>
              <a:t>	- gericht op oorzaken belangrijkste problemen</a:t>
            </a:r>
          </a:p>
          <a:p>
            <a:pPr marL="180975" lvl="1" indent="-180975">
              <a:buFontTx/>
              <a:buNone/>
            </a:pPr>
            <a:r>
              <a:rPr lang="nl-NL" sz="2400" smtClean="0"/>
              <a:t>	- afhankelijk van doelgroep</a:t>
            </a:r>
          </a:p>
          <a:p>
            <a:pPr marL="180975" lvl="1" indent="-180975">
              <a:buFontTx/>
              <a:buNone/>
            </a:pPr>
            <a:r>
              <a:rPr lang="nl-NL" sz="2400" smtClean="0"/>
              <a:t>	- afhankelijk van fase doelgroep</a:t>
            </a:r>
          </a:p>
          <a:p>
            <a:pPr marL="180975" lvl="1" indent="-180975">
              <a:buFontTx/>
              <a:buNone/>
            </a:pPr>
            <a:r>
              <a:rPr lang="nl-NL" sz="2400" smtClean="0"/>
              <a:t>	- mix meest succesvol</a:t>
            </a:r>
          </a:p>
          <a:p>
            <a:endParaRPr lang="nl-NL" sz="2400" smtClean="0"/>
          </a:p>
        </p:txBody>
      </p:sp>
      <p:sp>
        <p:nvSpPr>
          <p:cNvPr id="70660"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4-5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r>
              <a:rPr lang="en-US" sz="3200" smtClean="0"/>
              <a:t>Implementeren (1) </a:t>
            </a:r>
            <a:endParaRPr lang="nl-NL" sz="3200" smtClean="0"/>
          </a:p>
        </p:txBody>
      </p:sp>
      <p:sp>
        <p:nvSpPr>
          <p:cNvPr id="11267" name="Rectangle 3"/>
          <p:cNvSpPr>
            <a:spLocks noGrp="1" noChangeArrowheads="1"/>
          </p:cNvSpPr>
          <p:nvPr>
            <p:ph type="body" idx="4294967295"/>
          </p:nvPr>
        </p:nvSpPr>
        <p:spPr/>
        <p:txBody>
          <a:bodyPr/>
          <a:lstStyle/>
          <a:p>
            <a:pPr algn="ctr">
              <a:buFontTx/>
              <a:buNone/>
            </a:pPr>
            <a:endParaRPr lang="en-US" sz="2400" smtClean="0"/>
          </a:p>
          <a:p>
            <a:pPr algn="ctr">
              <a:buFontTx/>
              <a:buNone/>
            </a:pPr>
            <a:r>
              <a:rPr lang="en-US" sz="2400" smtClean="0"/>
              <a:t>Invoeren  van een  </a:t>
            </a:r>
            <a:r>
              <a:rPr lang="en-US" sz="2400" b="1" smtClean="0"/>
              <a:t>verandering</a:t>
            </a:r>
            <a:r>
              <a:rPr lang="en-US" sz="2400" smtClean="0"/>
              <a:t> </a:t>
            </a:r>
          </a:p>
          <a:p>
            <a:pPr algn="ctr">
              <a:buFontTx/>
              <a:buNone/>
            </a:pPr>
            <a:r>
              <a:rPr lang="en-US" sz="2400" smtClean="0"/>
              <a:t>met ‘bewezen waarde’ die tot </a:t>
            </a:r>
          </a:p>
          <a:p>
            <a:pPr algn="ctr">
              <a:buFontTx/>
              <a:buNone/>
            </a:pPr>
            <a:r>
              <a:rPr lang="en-US" sz="2400" smtClean="0"/>
              <a:t>een </a:t>
            </a:r>
            <a:r>
              <a:rPr lang="en-US" sz="2400" b="1" smtClean="0"/>
              <a:t>verbetering</a:t>
            </a:r>
            <a:r>
              <a:rPr lang="en-US" sz="2400" smtClean="0"/>
              <a:t> leidt. </a:t>
            </a:r>
          </a:p>
          <a:p>
            <a:pPr algn="ctr">
              <a:buFontTx/>
              <a:buNone/>
            </a:pPr>
            <a:r>
              <a:rPr lang="nl-NL" sz="2400" smtClean="0">
                <a:solidFill>
                  <a:srgbClr val="000000"/>
                </a:solidFill>
                <a:hlinkClick r:id="rId3"/>
              </a:rPr>
              <a:t> </a:t>
            </a:r>
            <a:endParaRPr lang="en-US" sz="2400" smtClean="0">
              <a:solidFill>
                <a:srgbClr val="000000"/>
              </a:solidFill>
            </a:endParaRPr>
          </a:p>
        </p:txBody>
      </p:sp>
      <p:sp>
        <p:nvSpPr>
          <p:cNvPr id="11268"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1-4</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2"/>
          <p:cNvSpPr>
            <a:spLocks/>
          </p:cNvSpPr>
          <p:nvPr/>
        </p:nvSpPr>
        <p:spPr bwMode="auto">
          <a:xfrm>
            <a:off x="4284663" y="1557338"/>
            <a:ext cx="4257675" cy="1143000"/>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nl-NL" sz="2600">
                <a:solidFill>
                  <a:schemeClr val="tx2"/>
                </a:solidFill>
                <a:latin typeface="Verdana" pitchFamily="34" charset="0"/>
              </a:rPr>
              <a:t>COMMUNICATIEPLAN</a:t>
            </a:r>
          </a:p>
        </p:txBody>
      </p:sp>
      <p:sp>
        <p:nvSpPr>
          <p:cNvPr id="71685" name="Rectangle 5"/>
          <p:cNvSpPr>
            <a:spLocks noChangeArrowheads="1"/>
          </p:cNvSpPr>
          <p:nvPr/>
        </p:nvSpPr>
        <p:spPr bwMode="auto">
          <a:xfrm>
            <a:off x="4284663" y="2852738"/>
            <a:ext cx="4248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Hoe maak ik een communicatieplan?</a:t>
            </a:r>
          </a:p>
        </p:txBody>
      </p:sp>
      <p:pic>
        <p:nvPicPr>
          <p:cNvPr id="71686" name="Picture 4" descr="communicat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484313"/>
            <a:ext cx="28813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4-6</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p:txBody>
          <a:bodyPr/>
          <a:lstStyle/>
          <a:p>
            <a:r>
              <a:rPr lang="nl-NL" smtClean="0"/>
              <a:t>Stappen communicatieplan </a:t>
            </a:r>
          </a:p>
        </p:txBody>
      </p:sp>
      <p:sp>
        <p:nvSpPr>
          <p:cNvPr id="72707" name="Rectangle 3"/>
          <p:cNvSpPr>
            <a:spLocks noGrp="1" noChangeArrowheads="1"/>
          </p:cNvSpPr>
          <p:nvPr>
            <p:ph type="body" idx="4294967295"/>
          </p:nvPr>
        </p:nvSpPr>
        <p:spPr>
          <a:xfrm>
            <a:off x="1692275" y="1773238"/>
            <a:ext cx="6911975" cy="4535487"/>
          </a:xfrm>
        </p:spPr>
        <p:txBody>
          <a:bodyPr/>
          <a:lstStyle/>
          <a:p>
            <a:pPr marL="533400" indent="-533400">
              <a:buFont typeface="Wingdings" pitchFamily="2" charset="2"/>
              <a:buChar char="§"/>
            </a:pPr>
            <a:r>
              <a:rPr lang="nl-NL" smtClean="0"/>
              <a:t>bepalen </a:t>
            </a:r>
            <a:r>
              <a:rPr lang="nl-NL" b="1" smtClean="0">
                <a:solidFill>
                  <a:srgbClr val="C00000"/>
                </a:solidFill>
              </a:rPr>
              <a:t>doelgroepen</a:t>
            </a:r>
            <a:r>
              <a:rPr lang="nl-NL" smtClean="0"/>
              <a:t> </a:t>
            </a:r>
            <a:r>
              <a:rPr lang="nl-NL" smtClean="0">
                <a:sym typeface="Wingdings" pitchFamily="2" charset="2"/>
              </a:rPr>
              <a:t> welke doelgroepen in de organisatie wil je bereiken? (bijvoorbeeld:  verzorgenden specifieke afdeling, teamleiders, artsen)</a:t>
            </a:r>
            <a:endParaRPr lang="nl-NL" smtClean="0"/>
          </a:p>
          <a:p>
            <a:pPr marL="533400" indent="-533400">
              <a:buFont typeface="Wingdings" pitchFamily="2" charset="2"/>
              <a:buChar char="§"/>
            </a:pPr>
            <a:r>
              <a:rPr lang="nl-NL" smtClean="0"/>
              <a:t>formuleren </a:t>
            </a:r>
            <a:r>
              <a:rPr lang="nl-NL" b="1" smtClean="0">
                <a:solidFill>
                  <a:srgbClr val="C00000"/>
                </a:solidFill>
              </a:rPr>
              <a:t>boodschap</a:t>
            </a:r>
          </a:p>
          <a:p>
            <a:pPr marL="533400" indent="-533400">
              <a:buFont typeface="Wingdings" pitchFamily="2" charset="2"/>
              <a:buChar char="§"/>
            </a:pPr>
            <a:r>
              <a:rPr lang="nl-NL" smtClean="0"/>
              <a:t>formuleren </a:t>
            </a:r>
            <a:r>
              <a:rPr lang="nl-NL" b="1" smtClean="0">
                <a:solidFill>
                  <a:srgbClr val="C00000"/>
                </a:solidFill>
              </a:rPr>
              <a:t>doelstelling</a:t>
            </a:r>
            <a:r>
              <a:rPr lang="nl-NL" smtClean="0"/>
              <a:t> per doelgroep (gericht op kennis, attitude of gedrag)</a:t>
            </a:r>
            <a:endParaRPr lang="en-US" smtClean="0"/>
          </a:p>
          <a:p>
            <a:pPr marL="533400" indent="-533400">
              <a:buFont typeface="Wingdings" pitchFamily="2" charset="2"/>
              <a:buChar char="§"/>
            </a:pPr>
            <a:r>
              <a:rPr lang="nl-NL" smtClean="0"/>
              <a:t>bepalen </a:t>
            </a:r>
            <a:r>
              <a:rPr lang="nl-NL" b="1" smtClean="0">
                <a:solidFill>
                  <a:srgbClr val="C00000"/>
                </a:solidFill>
              </a:rPr>
              <a:t>middelen</a:t>
            </a:r>
            <a:r>
              <a:rPr lang="en-US" b="1" smtClean="0">
                <a:solidFill>
                  <a:srgbClr val="C00000"/>
                </a:solidFill>
              </a:rPr>
              <a:t>mix</a:t>
            </a:r>
            <a:r>
              <a:rPr lang="nl-NL" b="1" smtClean="0">
                <a:solidFill>
                  <a:srgbClr val="C00000"/>
                </a:solidFill>
              </a:rPr>
              <a:t> </a:t>
            </a:r>
            <a:endParaRPr lang="en-US" b="1" smtClean="0">
              <a:solidFill>
                <a:srgbClr val="C00000"/>
              </a:solidFill>
            </a:endParaRPr>
          </a:p>
          <a:p>
            <a:pPr marL="533400" indent="-533400">
              <a:buFont typeface="Wingdings" pitchFamily="2" charset="2"/>
              <a:buChar char="§"/>
            </a:pPr>
            <a:r>
              <a:rPr lang="nl-NL" smtClean="0"/>
              <a:t>bepalen benodigd </a:t>
            </a:r>
            <a:r>
              <a:rPr lang="nl-NL" b="1" smtClean="0">
                <a:solidFill>
                  <a:srgbClr val="C00000"/>
                </a:solidFill>
              </a:rPr>
              <a:t>budget </a:t>
            </a:r>
          </a:p>
          <a:p>
            <a:pPr marL="533400" indent="-533400">
              <a:buFont typeface="Wingdings" pitchFamily="2" charset="2"/>
              <a:buChar char="§"/>
            </a:pPr>
            <a:r>
              <a:rPr lang="nl-NL" b="1" smtClean="0">
                <a:solidFill>
                  <a:srgbClr val="C00000"/>
                </a:solidFill>
              </a:rPr>
              <a:t>planning</a:t>
            </a:r>
            <a:r>
              <a:rPr lang="nl-NL" smtClean="0"/>
              <a:t> maken, eventueel in fasen</a:t>
            </a:r>
          </a:p>
        </p:txBody>
      </p:sp>
      <p:sp>
        <p:nvSpPr>
          <p:cNvPr id="72708"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4-7</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idx="4294967295"/>
          </p:nvPr>
        </p:nvSpPr>
        <p:spPr>
          <a:xfrm>
            <a:off x="1908175" y="260350"/>
            <a:ext cx="6624638" cy="1143000"/>
          </a:xfrm>
        </p:spPr>
        <p:txBody>
          <a:bodyPr/>
          <a:lstStyle/>
          <a:p>
            <a:r>
              <a:rPr lang="nl-NL" smtClean="0"/>
              <a:t>Kernboodschap</a:t>
            </a:r>
          </a:p>
        </p:txBody>
      </p:sp>
      <p:sp>
        <p:nvSpPr>
          <p:cNvPr id="171013" name="Rectangle 5"/>
          <p:cNvSpPr>
            <a:spLocks noGrp="1" noChangeArrowheads="1"/>
          </p:cNvSpPr>
          <p:nvPr>
            <p:ph type="body" sz="half" idx="4294967295"/>
          </p:nvPr>
        </p:nvSpPr>
        <p:spPr>
          <a:xfrm>
            <a:off x="1835150" y="1844675"/>
            <a:ext cx="5976938" cy="3849688"/>
          </a:xfrm>
        </p:spPr>
        <p:txBody>
          <a:bodyPr/>
          <a:lstStyle/>
          <a:p>
            <a:pPr>
              <a:buFontTx/>
              <a:buNone/>
              <a:defRPr/>
            </a:pPr>
            <a:r>
              <a:rPr lang="nl-NL" dirty="0"/>
              <a:t>Wat is de belangrijkste </a:t>
            </a:r>
            <a:r>
              <a:rPr lang="nl-NL" dirty="0" smtClean="0"/>
              <a:t>boodschap </a:t>
            </a:r>
            <a:r>
              <a:rPr lang="nl-NL" dirty="0"/>
              <a:t>die je de </a:t>
            </a:r>
          </a:p>
          <a:p>
            <a:pPr marL="0" indent="0">
              <a:buFontTx/>
              <a:buNone/>
              <a:defRPr/>
            </a:pPr>
            <a:r>
              <a:rPr lang="nl-NL" dirty="0"/>
              <a:t>doelgroepen wilt </a:t>
            </a:r>
            <a:r>
              <a:rPr lang="nl-NL" dirty="0" smtClean="0"/>
              <a:t>meegeven?</a:t>
            </a:r>
          </a:p>
          <a:p>
            <a:pPr marL="0" indent="0">
              <a:buFontTx/>
              <a:buNone/>
              <a:defRPr/>
            </a:pPr>
            <a:r>
              <a:rPr lang="nl-NL" dirty="0" smtClean="0"/>
              <a:t>Geef in één pakkende zin aan wat je wilt bereiken c.q. overbrengen bij de doelgroepen (denk daarbij ook aan het beoogde eindresultaat).</a:t>
            </a:r>
            <a:endParaRPr lang="nl-NL" dirty="0"/>
          </a:p>
        </p:txBody>
      </p:sp>
      <p:pic>
        <p:nvPicPr>
          <p:cNvPr id="73732" name="Picture 9"/>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5292725" y="4292600"/>
            <a:ext cx="3324225" cy="1631950"/>
          </a:xfrm>
          <a:noFill/>
        </p:spPr>
      </p:pic>
      <p:sp>
        <p:nvSpPr>
          <p:cNvPr id="6" name="Rectangle 5"/>
          <p:cNvSpPr txBox="1">
            <a:spLocks noChangeArrowheads="1"/>
          </p:cNvSpPr>
          <p:nvPr/>
        </p:nvSpPr>
        <p:spPr bwMode="auto">
          <a:xfrm>
            <a:off x="395288" y="4581525"/>
            <a:ext cx="5040312" cy="3851275"/>
          </a:xfrm>
          <a:prstGeom prst="rect">
            <a:avLst/>
          </a:prstGeom>
          <a:noFill/>
          <a:ln w="9525">
            <a:noFill/>
            <a:miter lim="800000"/>
            <a:headEnd/>
            <a:tailEnd/>
          </a:ln>
        </p:spPr>
        <p:txBody>
          <a:bodyPr/>
          <a:lstStyle>
            <a:lvl1pPr>
              <a:defRPr sz="2400" b="1">
                <a:solidFill>
                  <a:schemeClr val="tx1"/>
                </a:solidFill>
                <a:latin typeface="Arial" charset="0"/>
                <a:ea typeface="ＭＳ Ｐゴシック" pitchFamily="34" charset="-128"/>
              </a:defRPr>
            </a:lvl1pPr>
            <a:lvl2pPr marL="914400" indent="-285750">
              <a:defRPr sz="2400" b="1">
                <a:solidFill>
                  <a:schemeClr val="tx1"/>
                </a:solidFill>
                <a:latin typeface="Arial" charset="0"/>
                <a:ea typeface="ＭＳ Ｐゴシック" pitchFamily="34" charset="-128"/>
              </a:defRPr>
            </a:lvl2pPr>
            <a:lvl3pPr marL="1322388" indent="-228600">
              <a:defRPr sz="2400" b="1">
                <a:solidFill>
                  <a:schemeClr val="tx1"/>
                </a:solidFill>
                <a:latin typeface="Arial" charset="0"/>
                <a:ea typeface="ＭＳ Ｐゴシック" pitchFamily="34" charset="-128"/>
              </a:defRPr>
            </a:lvl3pPr>
            <a:lvl4pPr marL="1730375" indent="-228600">
              <a:defRPr sz="2400" b="1">
                <a:solidFill>
                  <a:schemeClr val="tx1"/>
                </a:solidFill>
                <a:latin typeface="Arial" charset="0"/>
                <a:ea typeface="ＭＳ Ｐゴシック" pitchFamily="34" charset="-128"/>
              </a:defRPr>
            </a:lvl4pPr>
            <a:lvl5pPr marL="2138363" indent="-228600">
              <a:defRPr sz="2400" b="1">
                <a:solidFill>
                  <a:schemeClr val="tx1"/>
                </a:solidFill>
                <a:latin typeface="Arial" charset="0"/>
                <a:ea typeface="ＭＳ Ｐゴシック" pitchFamily="34" charset="-128"/>
              </a:defRPr>
            </a:lvl5pPr>
            <a:lvl6pPr marL="2595563" indent="-228600" eaLnBrk="0" fontAlgn="base" hangingPunct="0">
              <a:spcBef>
                <a:spcPct val="0"/>
              </a:spcBef>
              <a:spcAft>
                <a:spcPct val="0"/>
              </a:spcAft>
              <a:defRPr sz="2400" b="1">
                <a:solidFill>
                  <a:schemeClr val="tx1"/>
                </a:solidFill>
                <a:latin typeface="Arial" charset="0"/>
                <a:ea typeface="ＭＳ Ｐゴシック" pitchFamily="34" charset="-128"/>
              </a:defRPr>
            </a:lvl6pPr>
            <a:lvl7pPr marL="3052763" indent="-228600" eaLnBrk="0" fontAlgn="base" hangingPunct="0">
              <a:spcBef>
                <a:spcPct val="0"/>
              </a:spcBef>
              <a:spcAft>
                <a:spcPct val="0"/>
              </a:spcAft>
              <a:defRPr sz="2400" b="1">
                <a:solidFill>
                  <a:schemeClr val="tx1"/>
                </a:solidFill>
                <a:latin typeface="Arial" charset="0"/>
                <a:ea typeface="ＭＳ Ｐゴシック" pitchFamily="34" charset="-128"/>
              </a:defRPr>
            </a:lvl7pPr>
            <a:lvl8pPr marL="3509963" indent="-228600" eaLnBrk="0" fontAlgn="base" hangingPunct="0">
              <a:spcBef>
                <a:spcPct val="0"/>
              </a:spcBef>
              <a:spcAft>
                <a:spcPct val="0"/>
              </a:spcAft>
              <a:defRPr sz="2400" b="1">
                <a:solidFill>
                  <a:schemeClr val="tx1"/>
                </a:solidFill>
                <a:latin typeface="Arial" charset="0"/>
                <a:ea typeface="ＭＳ Ｐゴシック" pitchFamily="34" charset="-128"/>
              </a:defRPr>
            </a:lvl8pPr>
            <a:lvl9pPr marL="3967163" indent="-228600" eaLnBrk="0" fontAlgn="base" hangingPunct="0">
              <a:spcBef>
                <a:spcPct val="0"/>
              </a:spcBef>
              <a:spcAft>
                <a:spcPct val="0"/>
              </a:spcAft>
              <a:defRPr sz="2400" b="1">
                <a:solidFill>
                  <a:schemeClr val="tx1"/>
                </a:solidFill>
                <a:latin typeface="Arial" charset="0"/>
                <a:ea typeface="ＭＳ Ｐゴシック" pitchFamily="34" charset="-128"/>
              </a:defRPr>
            </a:lvl9pPr>
          </a:lstStyle>
          <a:p>
            <a:pPr>
              <a:spcBef>
                <a:spcPct val="20000"/>
              </a:spcBef>
              <a:buClr>
                <a:srgbClr val="CE0044"/>
              </a:buClr>
              <a:buSzPct val="80000"/>
            </a:pPr>
            <a:r>
              <a:rPr lang="nl-NL" sz="2000" b="0">
                <a:latin typeface="Verdana" pitchFamily="34" charset="0"/>
              </a:rPr>
              <a:t>Bijvoorbeeld: </a:t>
            </a:r>
          </a:p>
          <a:p>
            <a:pPr>
              <a:spcBef>
                <a:spcPct val="20000"/>
              </a:spcBef>
              <a:buClr>
                <a:srgbClr val="CE0044"/>
              </a:buClr>
              <a:buSzPct val="80000"/>
            </a:pPr>
            <a:r>
              <a:rPr lang="nl-NL" sz="2000" b="0" i="1">
                <a:latin typeface="Verdana" pitchFamily="34" charset="0"/>
              </a:rPr>
              <a:t>De richtlijn verantwoorde vocht- en voedselvoorziening spaart levens.</a:t>
            </a:r>
            <a:endParaRPr lang="nl-NL" sz="2000" b="0">
              <a:latin typeface="Verdana" pitchFamily="34" charset="0"/>
            </a:endParaRPr>
          </a:p>
        </p:txBody>
      </p:sp>
      <p:sp>
        <p:nvSpPr>
          <p:cNvPr id="73734" name="Rectangle 6"/>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4-8</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title" idx="4294967295"/>
          </p:nvPr>
        </p:nvSpPr>
        <p:spPr>
          <a:xfrm>
            <a:off x="1835150" y="333375"/>
            <a:ext cx="6337300" cy="1143000"/>
          </a:xfrm>
        </p:spPr>
        <p:txBody>
          <a:bodyPr/>
          <a:lstStyle/>
          <a:p>
            <a:r>
              <a:rPr lang="nl-NL" smtClean="0"/>
              <a:t>Motto</a:t>
            </a:r>
          </a:p>
        </p:txBody>
      </p:sp>
      <p:sp>
        <p:nvSpPr>
          <p:cNvPr id="74756" name="Rectangle 6"/>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4-9</a:t>
            </a:r>
          </a:p>
        </p:txBody>
      </p:sp>
      <p:sp>
        <p:nvSpPr>
          <p:cNvPr id="74758" name="Rectangle 6"/>
          <p:cNvSpPr>
            <a:spLocks noChangeArrowheads="1"/>
          </p:cNvSpPr>
          <p:nvPr/>
        </p:nvSpPr>
        <p:spPr bwMode="auto">
          <a:xfrm>
            <a:off x="539750" y="1557338"/>
            <a:ext cx="457200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800" b="0">
                <a:solidFill>
                  <a:srgbClr val="009900"/>
                </a:solidFill>
              </a:rPr>
              <a:t>Zien eten, doet eten.</a:t>
            </a:r>
          </a:p>
          <a:p>
            <a:r>
              <a:rPr lang="nl-NL" b="0"/>
              <a:t>[verbetertraject </a:t>
            </a:r>
            <a:r>
              <a:rPr lang="nl-NL" b="0" i="1"/>
              <a:t>Eten en drinken</a:t>
            </a:r>
            <a:r>
              <a:rPr lang="nl-NL" b="0"/>
              <a:t>]</a:t>
            </a:r>
          </a:p>
        </p:txBody>
      </p:sp>
      <p:sp>
        <p:nvSpPr>
          <p:cNvPr id="74759" name="Rectangle 7"/>
          <p:cNvSpPr>
            <a:spLocks noChangeArrowheads="1"/>
          </p:cNvSpPr>
          <p:nvPr/>
        </p:nvSpPr>
        <p:spPr bwMode="auto">
          <a:xfrm>
            <a:off x="827088" y="4005263"/>
            <a:ext cx="525780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800" b="0">
                <a:solidFill>
                  <a:srgbClr val="FF0000"/>
                </a:solidFill>
              </a:rPr>
              <a:t>Niet neerleggen bij doorliggen.</a:t>
            </a:r>
          </a:p>
          <a:p>
            <a:r>
              <a:rPr lang="nl-NL" b="0"/>
              <a:t>[verbetertraject </a:t>
            </a:r>
            <a:r>
              <a:rPr lang="nl-NL" b="0" i="1"/>
              <a:t>Decubitus</a:t>
            </a:r>
            <a:r>
              <a:rPr lang="nl-NL" b="0"/>
              <a:t>]</a:t>
            </a:r>
          </a:p>
        </p:txBody>
      </p:sp>
      <p:sp>
        <p:nvSpPr>
          <p:cNvPr id="74760" name="Rectangle 8"/>
          <p:cNvSpPr>
            <a:spLocks noChangeArrowheads="1"/>
          </p:cNvSpPr>
          <p:nvPr/>
        </p:nvSpPr>
        <p:spPr bwMode="auto">
          <a:xfrm>
            <a:off x="2916238" y="2636838"/>
            <a:ext cx="5651500"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800" b="0">
                <a:solidFill>
                  <a:schemeClr val="folHlink"/>
                </a:solidFill>
              </a:rPr>
              <a:t>We slikken geen medicijnfouten.</a:t>
            </a:r>
          </a:p>
          <a:p>
            <a:r>
              <a:rPr lang="nl-NL" b="0"/>
              <a:t>[verbetertraject </a:t>
            </a:r>
            <a:r>
              <a:rPr lang="nl-NL" b="0" i="1"/>
              <a:t>Medicatieveiligheid</a:t>
            </a:r>
            <a:r>
              <a:rPr lang="nl-NL" b="0"/>
              <a:t>]</a:t>
            </a:r>
          </a:p>
        </p:txBody>
      </p:sp>
      <p:sp>
        <p:nvSpPr>
          <p:cNvPr id="74761" name="Rectangle 9"/>
          <p:cNvSpPr>
            <a:spLocks noChangeArrowheads="1"/>
          </p:cNvSpPr>
          <p:nvPr/>
        </p:nvSpPr>
        <p:spPr bwMode="auto">
          <a:xfrm>
            <a:off x="2771775" y="5084763"/>
            <a:ext cx="529272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800" b="0">
                <a:solidFill>
                  <a:srgbClr val="FF6600"/>
                </a:solidFill>
              </a:rPr>
              <a:t>We slikken geen medicijnfouten.</a:t>
            </a:r>
          </a:p>
          <a:p>
            <a:r>
              <a:rPr lang="nl-NL" b="0"/>
              <a:t>[verbetertraject </a:t>
            </a:r>
            <a:r>
              <a:rPr lang="nl-NL" b="0" i="1"/>
              <a:t>Valpreventie</a:t>
            </a:r>
            <a:r>
              <a:rPr lang="nl-NL" b="0"/>
              <a:t>]</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lstStyle/>
          <a:p>
            <a:r>
              <a:rPr lang="nl-NL" smtClean="0"/>
              <a:t>Doelstellingen communicatie</a:t>
            </a:r>
          </a:p>
        </p:txBody>
      </p:sp>
      <p:sp>
        <p:nvSpPr>
          <p:cNvPr id="723971" name="Rectangle 3"/>
          <p:cNvSpPr>
            <a:spLocks noGrp="1" noChangeArrowheads="1"/>
          </p:cNvSpPr>
          <p:nvPr>
            <p:ph type="body" idx="4294967295"/>
          </p:nvPr>
        </p:nvSpPr>
        <p:spPr>
          <a:xfrm>
            <a:off x="1763713" y="1989138"/>
            <a:ext cx="6624637" cy="3600450"/>
          </a:xfrm>
        </p:spPr>
        <p:txBody>
          <a:bodyPr/>
          <a:lstStyle/>
          <a:p>
            <a:pPr marL="0" indent="0">
              <a:lnSpc>
                <a:spcPct val="90000"/>
              </a:lnSpc>
              <a:buFontTx/>
              <a:buNone/>
              <a:tabLst>
                <a:tab pos="2147888" algn="l"/>
              </a:tabLst>
            </a:pPr>
            <a:r>
              <a:rPr lang="nl-NL" sz="2400" smtClean="0"/>
              <a:t>Wat wil je bereiken bij de doelgroepen op het vlak van:  </a:t>
            </a:r>
          </a:p>
          <a:p>
            <a:pPr marL="2786063" lvl="1" indent="-2155825">
              <a:lnSpc>
                <a:spcPct val="90000"/>
              </a:lnSpc>
              <a:buFontTx/>
              <a:buNone/>
              <a:tabLst>
                <a:tab pos="2147888" algn="l"/>
              </a:tabLst>
            </a:pPr>
            <a:endParaRPr lang="nl-NL" sz="2200" b="1" u="sng" smtClean="0"/>
          </a:p>
          <a:p>
            <a:pPr marL="2786063" lvl="1" indent="-2155825">
              <a:lnSpc>
                <a:spcPct val="90000"/>
              </a:lnSpc>
              <a:buFontTx/>
              <a:buNone/>
              <a:tabLst>
                <a:tab pos="2147888" algn="l"/>
              </a:tabLst>
            </a:pPr>
            <a:r>
              <a:rPr lang="nl-NL" sz="2200" smtClean="0">
                <a:solidFill>
                  <a:srgbClr val="C00000"/>
                </a:solidFill>
              </a:rPr>
              <a:t>Kennis</a:t>
            </a:r>
            <a:r>
              <a:rPr lang="nl-NL" sz="2200" b="1" smtClean="0"/>
              <a:t>	</a:t>
            </a:r>
            <a:r>
              <a:rPr lang="nl-NL" sz="2200" b="1" smtClean="0">
                <a:sym typeface="Wingdings" pitchFamily="2" charset="2"/>
              </a:rPr>
              <a:t>	</a:t>
            </a:r>
            <a:r>
              <a:rPr lang="nl-NL" sz="2200" smtClean="0"/>
              <a:t>Wat moeten de doelgroepen weten?</a:t>
            </a:r>
          </a:p>
          <a:p>
            <a:pPr marL="2786063" lvl="1" indent="-2155825">
              <a:lnSpc>
                <a:spcPct val="90000"/>
              </a:lnSpc>
              <a:buFontTx/>
              <a:buNone/>
              <a:tabLst>
                <a:tab pos="2147888" algn="l"/>
              </a:tabLst>
            </a:pPr>
            <a:r>
              <a:rPr lang="nl-NL" sz="2200" smtClean="0">
                <a:solidFill>
                  <a:srgbClr val="C00000"/>
                </a:solidFill>
              </a:rPr>
              <a:t>Houding</a:t>
            </a:r>
            <a:r>
              <a:rPr lang="nl-NL" sz="2200" b="1" smtClean="0"/>
              <a:t>	</a:t>
            </a:r>
            <a:r>
              <a:rPr lang="nl-NL" sz="2200" b="1" smtClean="0">
                <a:sym typeface="Wingdings" pitchFamily="2" charset="2"/>
              </a:rPr>
              <a:t>	</a:t>
            </a:r>
            <a:r>
              <a:rPr lang="nl-NL" sz="2200" smtClean="0"/>
              <a:t>Hoe wil je dat ze tegenover de interventie staan?</a:t>
            </a:r>
          </a:p>
          <a:p>
            <a:pPr marL="2786063" lvl="1" indent="-2155825">
              <a:lnSpc>
                <a:spcPct val="90000"/>
              </a:lnSpc>
              <a:buFontTx/>
              <a:buNone/>
              <a:tabLst>
                <a:tab pos="2147888" algn="l"/>
              </a:tabLst>
            </a:pPr>
            <a:r>
              <a:rPr lang="nl-NL" sz="2200" smtClean="0">
                <a:solidFill>
                  <a:srgbClr val="C00000"/>
                </a:solidFill>
              </a:rPr>
              <a:t>Gedrag</a:t>
            </a:r>
            <a:r>
              <a:rPr lang="nl-NL" sz="2200" b="1" smtClean="0"/>
              <a:t>	</a:t>
            </a:r>
            <a:r>
              <a:rPr lang="nl-NL" sz="2200" b="1" smtClean="0">
                <a:sym typeface="Wingdings" pitchFamily="2" charset="2"/>
              </a:rPr>
              <a:t>	</a:t>
            </a:r>
            <a:r>
              <a:rPr lang="nl-NL" sz="2200" smtClean="0"/>
              <a:t>Wat wil je dat ze ook echt gaan doen?</a:t>
            </a:r>
          </a:p>
        </p:txBody>
      </p:sp>
      <p:sp>
        <p:nvSpPr>
          <p:cNvPr id="75780"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4-10</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p:txBody>
          <a:bodyPr/>
          <a:lstStyle/>
          <a:p>
            <a:r>
              <a:rPr lang="nl-NL" smtClean="0"/>
              <a:t>Voorbeeld communicatiedoelen                             Richtlijn ondervoeding</a:t>
            </a:r>
          </a:p>
        </p:txBody>
      </p:sp>
      <p:sp>
        <p:nvSpPr>
          <p:cNvPr id="76803" name="Rectangle 3"/>
          <p:cNvSpPr>
            <a:spLocks noGrp="1" noChangeArrowheads="1"/>
          </p:cNvSpPr>
          <p:nvPr>
            <p:ph type="body" idx="4294967295"/>
          </p:nvPr>
        </p:nvSpPr>
        <p:spPr/>
        <p:txBody>
          <a:bodyPr/>
          <a:lstStyle/>
          <a:p>
            <a:pPr>
              <a:lnSpc>
                <a:spcPct val="90000"/>
              </a:lnSpc>
              <a:buFontTx/>
              <a:buNone/>
            </a:pPr>
            <a:endParaRPr lang="nl-NL" sz="2400" i="1" smtClean="0"/>
          </a:p>
          <a:p>
            <a:pPr>
              <a:lnSpc>
                <a:spcPct val="90000"/>
              </a:lnSpc>
              <a:buFontTx/>
              <a:buNone/>
            </a:pPr>
            <a:r>
              <a:rPr lang="nl-NL" sz="2400" smtClean="0"/>
              <a:t>Verzorgenden, teamleiders en artsen van de afdeling …….zijn op de hoogte van de richtlijn ondervoeding (</a:t>
            </a:r>
            <a:r>
              <a:rPr lang="nl-NL" sz="2400" i="1" smtClean="0"/>
              <a:t>kennis</a:t>
            </a:r>
            <a:r>
              <a:rPr lang="nl-NL" sz="2400" smtClean="0"/>
              <a:t>).</a:t>
            </a:r>
          </a:p>
          <a:p>
            <a:pPr>
              <a:lnSpc>
                <a:spcPct val="90000"/>
              </a:lnSpc>
              <a:buFontTx/>
              <a:buNone/>
            </a:pPr>
            <a:endParaRPr lang="nl-NL" sz="2400" smtClean="0"/>
          </a:p>
          <a:p>
            <a:pPr>
              <a:lnSpc>
                <a:spcPct val="90000"/>
              </a:lnSpc>
              <a:buFontTx/>
              <a:buNone/>
            </a:pPr>
            <a:r>
              <a:rPr lang="nl-NL" sz="2400" smtClean="0"/>
              <a:t>Zij zijn zich bewust van het belang voor de bewoner ervan (</a:t>
            </a:r>
            <a:r>
              <a:rPr lang="nl-NL" sz="2400" i="1" smtClean="0"/>
              <a:t>houding</a:t>
            </a:r>
            <a:r>
              <a:rPr lang="nl-NL" sz="2400" smtClean="0"/>
              <a:t>).</a:t>
            </a:r>
          </a:p>
          <a:p>
            <a:pPr>
              <a:lnSpc>
                <a:spcPct val="90000"/>
              </a:lnSpc>
              <a:buFontTx/>
              <a:buNone/>
            </a:pPr>
            <a:endParaRPr lang="nl-NL" sz="2400" smtClean="0"/>
          </a:p>
          <a:p>
            <a:pPr>
              <a:lnSpc>
                <a:spcPct val="90000"/>
              </a:lnSpc>
              <a:buFontTx/>
              <a:buNone/>
            </a:pPr>
            <a:r>
              <a:rPr lang="nl-NL" sz="2400" smtClean="0"/>
              <a:t>Zij passen de aanbevelingen van de richtlijn Ondervoeding toe in praktijk (</a:t>
            </a:r>
            <a:r>
              <a:rPr lang="nl-NL" sz="2400" i="1" smtClean="0"/>
              <a:t>gedrag</a:t>
            </a:r>
            <a:r>
              <a:rPr lang="nl-NL" sz="2400" smtClean="0"/>
              <a:t>).</a:t>
            </a:r>
          </a:p>
        </p:txBody>
      </p:sp>
      <p:sp>
        <p:nvSpPr>
          <p:cNvPr id="76804"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4-11</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3132138" y="773113"/>
            <a:ext cx="5400675" cy="1143000"/>
          </a:xfrm>
        </p:spPr>
        <p:txBody>
          <a:bodyPr/>
          <a:lstStyle/>
          <a:p>
            <a:r>
              <a:rPr lang="nl-NL" smtClean="0"/>
              <a:t>Middelen</a:t>
            </a:r>
          </a:p>
        </p:txBody>
      </p:sp>
      <p:sp>
        <p:nvSpPr>
          <p:cNvPr id="77827" name="Rectangle 3"/>
          <p:cNvSpPr>
            <a:spLocks noGrp="1" noChangeArrowheads="1"/>
          </p:cNvSpPr>
          <p:nvPr>
            <p:ph type="body" idx="4294967295"/>
          </p:nvPr>
        </p:nvSpPr>
        <p:spPr>
          <a:xfrm>
            <a:off x="3132138" y="2133600"/>
            <a:ext cx="5400675" cy="3600450"/>
          </a:xfrm>
        </p:spPr>
        <p:txBody>
          <a:bodyPr/>
          <a:lstStyle/>
          <a:p>
            <a:pPr marL="0" indent="0">
              <a:buFontTx/>
              <a:buNone/>
            </a:pPr>
            <a:r>
              <a:rPr lang="nl-NL" smtClean="0"/>
              <a:t>Met welke communicatiemiddelen kan ik de boodschap overbrengen bij de verschillende doelgroepen?</a:t>
            </a:r>
          </a:p>
          <a:p>
            <a:pPr marL="0" indent="0">
              <a:buFontTx/>
              <a:buNone/>
            </a:pPr>
            <a:endParaRPr lang="nl-NL" smtClean="0"/>
          </a:p>
          <a:p>
            <a:pPr marL="0" indent="0">
              <a:buFontTx/>
              <a:buNone/>
            </a:pPr>
            <a:r>
              <a:rPr lang="nl-NL" smtClean="0"/>
              <a:t>Voorbeelden:</a:t>
            </a:r>
          </a:p>
          <a:p>
            <a:pPr marL="0" indent="0">
              <a:buFontTx/>
              <a:buNone/>
            </a:pPr>
            <a:r>
              <a:rPr lang="nl-NL" smtClean="0"/>
              <a:t>stickers, website, film</a:t>
            </a:r>
          </a:p>
          <a:p>
            <a:pPr marL="0" indent="0">
              <a:buFont typeface="Arial" charset="0"/>
              <a:buChar char="•"/>
            </a:pPr>
            <a:endParaRPr lang="nl-NL" smtClean="0"/>
          </a:p>
        </p:txBody>
      </p:sp>
      <p:pic>
        <p:nvPicPr>
          <p:cNvPr id="77828" name="Picture 1035" descr="Bekijk de afbeelding op ware groott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6841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10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3573463"/>
            <a:ext cx="2027237"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Rectangle 7"/>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4-12</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050"/>
          <p:cNvSpPr>
            <a:spLocks noGrp="1" noChangeArrowheads="1"/>
          </p:cNvSpPr>
          <p:nvPr>
            <p:ph type="title" idx="4294967295"/>
          </p:nvPr>
        </p:nvSpPr>
        <p:spPr/>
        <p:txBody>
          <a:bodyPr/>
          <a:lstStyle/>
          <a:p>
            <a:r>
              <a:rPr lang="nl-NL" smtClean="0"/>
              <a:t>Budget en ondersteuning</a:t>
            </a:r>
          </a:p>
        </p:txBody>
      </p:sp>
      <p:sp>
        <p:nvSpPr>
          <p:cNvPr id="78851" name="Rectangle 2051"/>
          <p:cNvSpPr>
            <a:spLocks noGrp="1" noChangeArrowheads="1"/>
          </p:cNvSpPr>
          <p:nvPr>
            <p:ph type="body" idx="4294967295"/>
          </p:nvPr>
        </p:nvSpPr>
        <p:spPr>
          <a:xfrm>
            <a:off x="1908175" y="2060575"/>
            <a:ext cx="6624638" cy="3600450"/>
          </a:xfrm>
        </p:spPr>
        <p:txBody>
          <a:bodyPr/>
          <a:lstStyle/>
          <a:p>
            <a:pPr marL="0" indent="0">
              <a:buFontTx/>
              <a:buNone/>
            </a:pPr>
            <a:r>
              <a:rPr lang="nl-NL" smtClean="0"/>
              <a:t>Wie en wat heb ik aan budget nodig om de </a:t>
            </a:r>
          </a:p>
          <a:p>
            <a:pPr marL="0" indent="0">
              <a:buFontTx/>
              <a:buNone/>
            </a:pPr>
            <a:r>
              <a:rPr lang="nl-NL" smtClean="0"/>
              <a:t>communicatiemiddelen in te zetten of te </a:t>
            </a:r>
          </a:p>
          <a:p>
            <a:pPr marL="0" indent="0">
              <a:buFontTx/>
              <a:buNone/>
            </a:pPr>
            <a:r>
              <a:rPr lang="nl-NL" smtClean="0"/>
              <a:t>ontwikkelen?</a:t>
            </a:r>
            <a:endParaRPr lang="nl-NL" i="1" smtClean="0"/>
          </a:p>
        </p:txBody>
      </p:sp>
      <p:sp>
        <p:nvSpPr>
          <p:cNvPr id="78852" name="Rectangle 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4-13</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1979613" y="836613"/>
            <a:ext cx="6048375" cy="1143000"/>
          </a:xfrm>
        </p:spPr>
        <p:txBody>
          <a:bodyPr/>
          <a:lstStyle/>
          <a:p>
            <a:r>
              <a:rPr lang="nl-NL" smtClean="0"/>
              <a:t>Communicatie = plannen</a:t>
            </a:r>
          </a:p>
        </p:txBody>
      </p:sp>
      <p:sp>
        <p:nvSpPr>
          <p:cNvPr id="79875" name="Rectangle 3"/>
          <p:cNvSpPr>
            <a:spLocks noGrp="1" noChangeArrowheads="1"/>
          </p:cNvSpPr>
          <p:nvPr>
            <p:ph type="body" idx="4294967295"/>
          </p:nvPr>
        </p:nvSpPr>
        <p:spPr/>
        <p:txBody>
          <a:bodyPr/>
          <a:lstStyle/>
          <a:p>
            <a:pPr>
              <a:buFontTx/>
              <a:buNone/>
            </a:pPr>
            <a:r>
              <a:rPr lang="nl-NL" smtClean="0"/>
              <a:t>Vertel de boodschap telkens weer via</a:t>
            </a:r>
          </a:p>
          <a:p>
            <a:pPr>
              <a:buFontTx/>
              <a:buNone/>
            </a:pPr>
            <a:r>
              <a:rPr lang="nl-NL" smtClean="0"/>
              <a:t>verschillende middelen op hetzelfde moment</a:t>
            </a:r>
          </a:p>
          <a:p>
            <a:pPr>
              <a:buFontTx/>
              <a:buNone/>
            </a:pPr>
            <a:r>
              <a:rPr lang="en-US" smtClean="0"/>
              <a:t>voor een optimaal effect</a:t>
            </a:r>
            <a:r>
              <a:rPr lang="nl-NL" smtClean="0"/>
              <a:t>!</a:t>
            </a:r>
          </a:p>
          <a:p>
            <a:pPr>
              <a:buFont typeface="Arial" charset="0"/>
              <a:buChar char="•"/>
            </a:pPr>
            <a:endParaRPr lang="nl-NL" smtClean="0"/>
          </a:p>
        </p:txBody>
      </p:sp>
      <p:sp>
        <p:nvSpPr>
          <p:cNvPr id="79879" name="Rectangle 7"/>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4-14</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1258888" y="404813"/>
            <a:ext cx="7129462" cy="1143000"/>
          </a:xfrm>
        </p:spPr>
        <p:txBody>
          <a:bodyPr/>
          <a:lstStyle/>
          <a:p>
            <a:r>
              <a:rPr lang="nl-NL" smtClean="0"/>
              <a:t>Voorbeeld communicatie-actieplan </a:t>
            </a:r>
          </a:p>
        </p:txBody>
      </p:sp>
      <p:sp>
        <p:nvSpPr>
          <p:cNvPr id="80899"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4-15</a:t>
            </a:r>
          </a:p>
        </p:txBody>
      </p:sp>
      <p:graphicFrame>
        <p:nvGraphicFramePr>
          <p:cNvPr id="5" name="Tabel 4"/>
          <p:cNvGraphicFramePr>
            <a:graphicFrameLocks noGrp="1"/>
          </p:cNvGraphicFramePr>
          <p:nvPr/>
        </p:nvGraphicFramePr>
        <p:xfrm>
          <a:off x="250825" y="1628775"/>
          <a:ext cx="8713788" cy="3779520"/>
        </p:xfrm>
        <a:graphic>
          <a:graphicData uri="http://schemas.openxmlformats.org/drawingml/2006/table">
            <a:tbl>
              <a:tblPr/>
              <a:tblGrid>
                <a:gridCol w="1452563"/>
                <a:gridCol w="1644650"/>
                <a:gridCol w="1368425"/>
                <a:gridCol w="1343025"/>
                <a:gridCol w="1452562"/>
                <a:gridCol w="1452563"/>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chemeClr val="tx1"/>
                          </a:solidFill>
                          <a:effectLst/>
                          <a:latin typeface="Verdana" pitchFamily="34" charset="0"/>
                          <a:ea typeface="ＭＳ Ｐゴシック" pitchFamily="34" charset="-128"/>
                        </a:rPr>
                        <a:t>Doelgroep</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chemeClr val="tx1"/>
                          </a:solidFill>
                          <a:effectLst/>
                          <a:latin typeface="Verdana" pitchFamily="34" charset="0"/>
                          <a:ea typeface="ＭＳ Ｐゴシック" pitchFamily="34" charset="-128"/>
                        </a:rPr>
                        <a:t>Boodschap; doel</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chemeClr val="tx1"/>
                          </a:solidFill>
                          <a:effectLst/>
                          <a:latin typeface="Verdana" pitchFamily="34" charset="0"/>
                          <a:ea typeface="ＭＳ Ｐゴシック" pitchFamily="34" charset="-128"/>
                        </a:rPr>
                        <a:t>Middel</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chemeClr val="tx1"/>
                          </a:solidFill>
                          <a:effectLst/>
                          <a:latin typeface="Verdana" pitchFamily="34" charset="0"/>
                          <a:ea typeface="ＭＳ Ｐゴシック" pitchFamily="34" charset="-128"/>
                        </a:rPr>
                        <a:t>Moment</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chemeClr val="tx1"/>
                          </a:solidFill>
                          <a:effectLst/>
                          <a:latin typeface="Verdana" pitchFamily="34" charset="0"/>
                          <a:ea typeface="ＭＳ Ｐゴシック" pitchFamily="34" charset="-128"/>
                        </a:rPr>
                        <a:t>Wie</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chemeClr val="tx1"/>
                          </a:solidFill>
                          <a:effectLst/>
                          <a:latin typeface="Verdana" pitchFamily="34" charset="0"/>
                          <a:ea typeface="ＭＳ Ｐゴシック" pitchFamily="34" charset="-128"/>
                        </a:rPr>
                        <a:t>Opmerking</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Verdana" pitchFamily="34" charset="0"/>
                          <a:ea typeface="ＭＳ Ｐゴシック" pitchFamily="34" charset="-128"/>
                        </a:rPr>
                        <a:t>Medewerkers pilotafdeling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Verdana" pitchFamily="34" charset="0"/>
                          <a:ea typeface="ＭＳ Ｐゴシック" pitchFamily="34" charset="-128"/>
                        </a:rPr>
                        <a:t>Informeren over opzet en doel van het verbeter-traject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Verdana" pitchFamily="34" charset="0"/>
                          <a:ea typeface="ＭＳ Ｐゴシック" pitchFamily="34" charset="-128"/>
                        </a:rPr>
                        <a:t>Presentatie in teamoverleg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Verdana" pitchFamily="34" charset="0"/>
                          <a:ea typeface="ＭＳ Ｐゴシック" pitchFamily="34" charset="-128"/>
                        </a:rPr>
                        <a:t>&lt;datum&gt;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Verdana" pitchFamily="34" charset="0"/>
                          <a:ea typeface="ＭＳ Ｐゴシック" pitchFamily="34" charset="-128"/>
                        </a:rPr>
                        <a:t>Leiding-gevende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Verdana" pitchFamily="34" charset="0"/>
                          <a:ea typeface="ＭＳ Ｐゴシック" pitchFamily="34" charset="-128"/>
                        </a:rPr>
                        <a:t>Informeren van leiding-gevende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Verdana" pitchFamily="34" charset="0"/>
                          <a:ea typeface="ＭＳ Ｐゴシック" pitchFamily="34" charset="-128"/>
                        </a:rPr>
                        <a:t>Medewerkers pilotafdeling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smtClean="0">
                        <a:ln>
                          <a:noFill/>
                        </a:ln>
                        <a:solidFill>
                          <a:srgbClr val="000000"/>
                        </a:solidFill>
                        <a:effectLst/>
                        <a:latin typeface="Verdana"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Verdana" pitchFamily="34" charset="0"/>
                          <a:ea typeface="ＭＳ Ｐゴシック" pitchFamily="34" charset="-128"/>
                        </a:rPr>
                        <a:t>Betrokkenheid vergroten bij verbeter-traject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Verdana" pitchFamily="34" charset="0"/>
                          <a:ea typeface="ＭＳ Ｐゴシック" pitchFamily="34" charset="-128"/>
                        </a:rPr>
                        <a:t>Wedstrijd voor het bedenken van een motto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Verdana" pitchFamily="34" charset="0"/>
                          <a:ea typeface="ＭＳ Ｐゴシック" pitchFamily="34" charset="-128"/>
                        </a:rPr>
                        <a:t>&lt;periode&gt;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Verdana" pitchFamily="34" charset="0"/>
                          <a:ea typeface="ＭＳ Ｐゴシック" pitchFamily="34" charset="-128"/>
                        </a:rPr>
                        <a:t>&lt;naam&gt;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Verdana" pitchFamily="34" charset="0"/>
                          <a:ea typeface="ＭＳ Ｐゴシック" pitchFamily="34" charset="-128"/>
                        </a:rPr>
                        <a:t>Uitslag wedstrijd kickoff-bijeenkomst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Verdana" pitchFamily="34" charset="0"/>
                          <a:ea typeface="ＭＳ Ｐゴシック" pitchFamily="34" charset="-128"/>
                        </a:rPr>
                        <a:t>Bewoners en familie van de pilotafdeling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Verdana" pitchFamily="34" charset="0"/>
                          <a:ea typeface="ＭＳ Ｐゴシック" pitchFamily="34" charset="-128"/>
                        </a:rPr>
                        <a:t>Informeren over verbeter-traject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Verdana" pitchFamily="34" charset="0"/>
                          <a:ea typeface="ＭＳ Ｐゴシック" pitchFamily="34" charset="-128"/>
                        </a:rPr>
                        <a:t>Kickoff-bijeenkomst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Verdana" pitchFamily="34" charset="0"/>
                          <a:ea typeface="ＭＳ Ｐゴシック" pitchFamily="34" charset="-128"/>
                        </a:rPr>
                        <a:t>&lt;datum&gt;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Verdana" pitchFamily="34" charset="0"/>
                          <a:ea typeface="ＭＳ Ｐゴシック" pitchFamily="34" charset="-128"/>
                        </a:rPr>
                        <a:t>&lt;namen&gt;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Verdana" pitchFamily="34" charset="0"/>
                          <a:ea typeface="ＭＳ Ｐゴシック" pitchFamily="34" charset="-128"/>
                        </a:rPr>
                        <a:t>Aankondigen op prikbord; uitnodiging aan bewoners en familie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692275" y="692150"/>
            <a:ext cx="6226175" cy="1143000"/>
          </a:xfrm>
        </p:spPr>
        <p:txBody>
          <a:bodyPr/>
          <a:lstStyle/>
          <a:p>
            <a:r>
              <a:rPr lang="nl-NL" sz="3200" smtClean="0"/>
              <a:t>Implementeren (2)</a:t>
            </a:r>
          </a:p>
        </p:txBody>
      </p:sp>
      <p:sp>
        <p:nvSpPr>
          <p:cNvPr id="12291" name="Rectangle 3"/>
          <p:cNvSpPr>
            <a:spLocks noGrp="1" noChangeArrowheads="1"/>
          </p:cNvSpPr>
          <p:nvPr>
            <p:ph type="body" idx="4294967295"/>
          </p:nvPr>
        </p:nvSpPr>
        <p:spPr>
          <a:xfrm>
            <a:off x="1692275" y="1844675"/>
            <a:ext cx="6624638" cy="4238625"/>
          </a:xfrm>
        </p:spPr>
        <p:txBody>
          <a:bodyPr/>
          <a:lstStyle/>
          <a:p>
            <a:pPr marL="0" indent="0">
              <a:buFontTx/>
              <a:buNone/>
            </a:pPr>
            <a:r>
              <a:rPr lang="en-US" sz="2400" smtClean="0"/>
              <a:t>Een </a:t>
            </a:r>
            <a:r>
              <a:rPr lang="en-US" sz="2400" b="1" smtClean="0"/>
              <a:t>procesmatige</a:t>
            </a:r>
            <a:r>
              <a:rPr lang="en-US" sz="2400" smtClean="0"/>
              <a:t> en </a:t>
            </a:r>
            <a:r>
              <a:rPr lang="en-US" sz="2400" b="1" smtClean="0"/>
              <a:t>planmatige</a:t>
            </a:r>
            <a:r>
              <a:rPr lang="en-US" sz="2400" smtClean="0"/>
              <a:t> </a:t>
            </a:r>
            <a:r>
              <a:rPr lang="nl-NL" sz="2400" smtClean="0"/>
              <a:t>invoering van vernieuwingen en/of veranderingen (van bewezen waarde)</a:t>
            </a:r>
          </a:p>
          <a:p>
            <a:pPr marL="0" indent="0">
              <a:buFontTx/>
              <a:buNone/>
            </a:pPr>
            <a:r>
              <a:rPr lang="nl-NL" sz="2400" smtClean="0"/>
              <a:t>met als doel dat deze een structurele plaats krijgen in:</a:t>
            </a:r>
          </a:p>
          <a:p>
            <a:pPr marL="0" indent="0">
              <a:buFontTx/>
              <a:buChar char="-"/>
            </a:pPr>
            <a:r>
              <a:rPr lang="nl-NL" sz="2400" smtClean="0"/>
              <a:t> het (beroepsmatig) handelen,</a:t>
            </a:r>
          </a:p>
          <a:p>
            <a:pPr marL="0" indent="0">
              <a:buFontTx/>
              <a:buChar char="-"/>
            </a:pPr>
            <a:r>
              <a:rPr lang="nl-NL" sz="2400" smtClean="0"/>
              <a:t> het functioneren van organisatie(s), of</a:t>
            </a:r>
          </a:p>
          <a:p>
            <a:pPr marL="0" indent="0">
              <a:buFontTx/>
              <a:buChar char="-"/>
            </a:pPr>
            <a:r>
              <a:rPr lang="nl-NL" sz="2400" smtClean="0"/>
              <a:t> de structuur van de gezondheidszorg’</a:t>
            </a:r>
          </a:p>
          <a:p>
            <a:pPr marL="0" indent="0">
              <a:buFontTx/>
              <a:buChar char="-"/>
            </a:pPr>
            <a:endParaRPr lang="nl-NL" sz="2400" smtClean="0"/>
          </a:p>
          <a:p>
            <a:pPr marL="0" indent="0">
              <a:buFontTx/>
              <a:buNone/>
            </a:pPr>
            <a:r>
              <a:rPr lang="nl-NL" sz="2400" smtClean="0"/>
              <a:t>[definitie ZonMw]</a:t>
            </a:r>
          </a:p>
        </p:txBody>
      </p:sp>
      <p:sp>
        <p:nvSpPr>
          <p:cNvPr id="12292" name="Rectangle 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1-5</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title" idx="4294967295"/>
          </p:nvPr>
        </p:nvSpPr>
        <p:spPr>
          <a:xfrm>
            <a:off x="1763713" y="260350"/>
            <a:ext cx="6264275" cy="1143000"/>
          </a:xfrm>
        </p:spPr>
        <p:txBody>
          <a:bodyPr/>
          <a:lstStyle/>
          <a:p>
            <a:r>
              <a:rPr lang="nl-NL" smtClean="0"/>
              <a:t>Hoe ben ik succesvol?</a:t>
            </a:r>
          </a:p>
        </p:txBody>
      </p:sp>
      <p:sp>
        <p:nvSpPr>
          <p:cNvPr id="175109" name="Rectangle 5"/>
          <p:cNvSpPr>
            <a:spLocks noGrp="1" noChangeArrowheads="1"/>
          </p:cNvSpPr>
          <p:nvPr>
            <p:ph type="body" sz="half" idx="4294967295"/>
          </p:nvPr>
        </p:nvSpPr>
        <p:spPr>
          <a:xfrm>
            <a:off x="1835150" y="1484313"/>
            <a:ext cx="4249738" cy="4464050"/>
          </a:xfrm>
        </p:spPr>
        <p:txBody>
          <a:bodyPr/>
          <a:lstStyle/>
          <a:p>
            <a:pPr marL="0" indent="0" algn="ctr">
              <a:lnSpc>
                <a:spcPct val="90000"/>
              </a:lnSpc>
              <a:buFontTx/>
              <a:buNone/>
            </a:pPr>
            <a:r>
              <a:rPr lang="nl-NL" sz="2400" smtClean="0"/>
              <a:t>Veranderingen in een organisatie worden alleen</a:t>
            </a:r>
          </a:p>
          <a:p>
            <a:pPr marL="0" indent="0" algn="ctr">
              <a:lnSpc>
                <a:spcPct val="90000"/>
              </a:lnSpc>
              <a:buFontTx/>
              <a:buNone/>
            </a:pPr>
            <a:r>
              <a:rPr lang="nl-NL" sz="2400" smtClean="0"/>
              <a:t>gedragen wanneer </a:t>
            </a:r>
            <a:r>
              <a:rPr lang="nl-NL" sz="2400" u="sng" smtClean="0"/>
              <a:t>bewustwording</a:t>
            </a:r>
            <a:r>
              <a:rPr lang="nl-NL" sz="2400" smtClean="0"/>
              <a:t> en </a:t>
            </a:r>
            <a:r>
              <a:rPr lang="nl-NL" sz="2400" u="sng" smtClean="0"/>
              <a:t>begrip</a:t>
            </a:r>
            <a:r>
              <a:rPr lang="nl-NL" sz="2400" smtClean="0"/>
              <a:t> word</a:t>
            </a:r>
            <a:r>
              <a:rPr lang="en-US" sz="2400" smtClean="0"/>
              <a:t>en </a:t>
            </a:r>
            <a:r>
              <a:rPr lang="nl-NL" sz="2400" smtClean="0"/>
              <a:t>gekweekt.</a:t>
            </a:r>
          </a:p>
          <a:p>
            <a:pPr marL="0" indent="0" algn="ctr">
              <a:lnSpc>
                <a:spcPct val="90000"/>
              </a:lnSpc>
              <a:buFont typeface="Arial" charset="0"/>
              <a:buChar char="•"/>
            </a:pPr>
            <a:endParaRPr lang="nl-NL" sz="2400" smtClean="0"/>
          </a:p>
          <a:p>
            <a:pPr marL="0" indent="0" algn="ctr">
              <a:lnSpc>
                <a:spcPct val="90000"/>
              </a:lnSpc>
              <a:buFontTx/>
              <a:buNone/>
            </a:pPr>
            <a:r>
              <a:rPr lang="nl-NL" sz="2400" smtClean="0"/>
              <a:t>Betrek medewerkers bij de innovatie </a:t>
            </a:r>
            <a:r>
              <a:rPr lang="en-US" sz="2400" smtClean="0"/>
              <a:t>(ambassadeurs)</a:t>
            </a:r>
          </a:p>
          <a:p>
            <a:pPr marL="0" indent="0" algn="ctr">
              <a:lnSpc>
                <a:spcPct val="90000"/>
              </a:lnSpc>
              <a:buFontTx/>
              <a:buNone/>
            </a:pPr>
            <a:r>
              <a:rPr lang="nl-NL" sz="2400" smtClean="0"/>
              <a:t>maar ook de </a:t>
            </a:r>
            <a:r>
              <a:rPr lang="nl-NL" sz="2400" u="sng" smtClean="0"/>
              <a:t>afdeling</a:t>
            </a:r>
          </a:p>
          <a:p>
            <a:pPr marL="0" indent="0" algn="ctr">
              <a:lnSpc>
                <a:spcPct val="90000"/>
              </a:lnSpc>
              <a:buFontTx/>
              <a:buNone/>
            </a:pPr>
            <a:r>
              <a:rPr lang="nl-NL" sz="2400" u="sng" smtClean="0"/>
              <a:t>communicatie</a:t>
            </a:r>
            <a:r>
              <a:rPr lang="nl-NL" sz="2400" smtClean="0"/>
              <a:t> in het </a:t>
            </a:r>
          </a:p>
          <a:p>
            <a:pPr marL="0" indent="0" algn="ctr">
              <a:lnSpc>
                <a:spcPct val="90000"/>
              </a:lnSpc>
              <a:buFontTx/>
              <a:buNone/>
            </a:pPr>
            <a:r>
              <a:rPr lang="nl-NL" sz="2400" smtClean="0"/>
              <a:t>communicatietraject.</a:t>
            </a:r>
          </a:p>
          <a:p>
            <a:pPr marL="0" indent="0">
              <a:lnSpc>
                <a:spcPct val="90000"/>
              </a:lnSpc>
              <a:buFont typeface="Arial" charset="0"/>
              <a:buChar char="•"/>
            </a:pPr>
            <a:endParaRPr lang="nl-NL" sz="2400" smtClean="0"/>
          </a:p>
        </p:txBody>
      </p:sp>
      <p:sp>
        <p:nvSpPr>
          <p:cNvPr id="81924" name="Rectangle 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4-16</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p:txBody>
          <a:bodyPr/>
          <a:lstStyle/>
          <a:p>
            <a:r>
              <a:rPr lang="en-US" sz="2800" smtClean="0"/>
              <a:t>Tell me and I’ll forget, </a:t>
            </a:r>
            <a:br>
              <a:rPr lang="en-US" sz="2800" smtClean="0"/>
            </a:br>
            <a:r>
              <a:rPr lang="en-US" sz="2800" smtClean="0"/>
              <a:t>show me and I’ll see, </a:t>
            </a:r>
            <a:br>
              <a:rPr lang="en-US" sz="2800" smtClean="0"/>
            </a:br>
            <a:r>
              <a:rPr lang="en-US" sz="2800" smtClean="0"/>
              <a:t>involve me and I’ll understand</a:t>
            </a:r>
            <a:br>
              <a:rPr lang="en-US" sz="2800" smtClean="0"/>
            </a:br>
            <a:r>
              <a:rPr lang="en-US" sz="2400" b="0" smtClean="0"/>
              <a:t>[Chinees gezegde]</a:t>
            </a:r>
            <a:endParaRPr lang="nl-NL" sz="2800" smtClean="0"/>
          </a:p>
        </p:txBody>
      </p:sp>
      <p:sp>
        <p:nvSpPr>
          <p:cNvPr id="82947" name="Rectangle 3"/>
          <p:cNvSpPr>
            <a:spLocks noGrp="1" noChangeArrowheads="1"/>
          </p:cNvSpPr>
          <p:nvPr>
            <p:ph type="body" idx="4294967295"/>
          </p:nvPr>
        </p:nvSpPr>
        <p:spPr>
          <a:xfrm>
            <a:off x="0" y="2276475"/>
            <a:ext cx="7848600" cy="3849688"/>
          </a:xfrm>
        </p:spPr>
        <p:txBody>
          <a:bodyPr/>
          <a:lstStyle/>
          <a:p>
            <a:endParaRPr lang="en-US" sz="2400" smtClean="0"/>
          </a:p>
          <a:p>
            <a:pPr>
              <a:buFontTx/>
              <a:buNone/>
            </a:pPr>
            <a:r>
              <a:rPr lang="en-US" sz="2400" i="1" smtClean="0"/>
              <a:t>	</a:t>
            </a:r>
          </a:p>
          <a:p>
            <a:pPr>
              <a:buFontTx/>
              <a:buNone/>
            </a:pPr>
            <a:r>
              <a:rPr lang="en-US" sz="2400" i="1" smtClean="0"/>
              <a:t>	</a:t>
            </a:r>
            <a:endParaRPr lang="nl-NL" sz="2400" i="1" smtClean="0"/>
          </a:p>
        </p:txBody>
      </p:sp>
      <p:pic>
        <p:nvPicPr>
          <p:cNvPr id="82948" name="Picture 3" descr="med_1165119973-99">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2565400"/>
            <a:ext cx="4427538"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Rectangle 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4-17</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p:txBody>
          <a:bodyPr/>
          <a:lstStyle/>
          <a:p>
            <a:endParaRPr lang="nl-NL" smtClean="0"/>
          </a:p>
        </p:txBody>
      </p:sp>
      <p:sp>
        <p:nvSpPr>
          <p:cNvPr id="83972" name="Rectangle 2"/>
          <p:cNvSpPr>
            <a:spLocks/>
          </p:cNvSpPr>
          <p:nvPr/>
        </p:nvSpPr>
        <p:spPr bwMode="auto">
          <a:xfrm>
            <a:off x="457200" y="274638"/>
            <a:ext cx="8229600" cy="1143000"/>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r>
              <a:rPr lang="nl-NL" sz="2600">
                <a:solidFill>
                  <a:schemeClr val="tx2"/>
                </a:solidFill>
                <a:latin typeface="Verdana" pitchFamily="34" charset="0"/>
              </a:rPr>
              <a:t>LES 5: EVALUEREN</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1835150" y="836613"/>
            <a:ext cx="6408738" cy="1296987"/>
          </a:xfrm>
        </p:spPr>
        <p:txBody>
          <a:bodyPr/>
          <a:lstStyle/>
          <a:p>
            <a:r>
              <a:rPr lang="nl-NL" sz="3200" b="0" smtClean="0"/>
              <a:t>Monitoren implementatie </a:t>
            </a:r>
          </a:p>
        </p:txBody>
      </p:sp>
      <p:sp>
        <p:nvSpPr>
          <p:cNvPr id="84995" name="Rectangle 3"/>
          <p:cNvSpPr>
            <a:spLocks noGrp="1" noChangeArrowheads="1"/>
          </p:cNvSpPr>
          <p:nvPr>
            <p:ph type="body" idx="4294967295"/>
          </p:nvPr>
        </p:nvSpPr>
        <p:spPr>
          <a:xfrm>
            <a:off x="1908175" y="2276475"/>
            <a:ext cx="3816350" cy="3816350"/>
          </a:xfrm>
        </p:spPr>
        <p:txBody>
          <a:bodyPr/>
          <a:lstStyle/>
          <a:p>
            <a:pPr marL="0" indent="0" defTabSz="182563">
              <a:lnSpc>
                <a:spcPct val="80000"/>
              </a:lnSpc>
              <a:buFont typeface="Arial" charset="0"/>
              <a:buNone/>
            </a:pPr>
            <a:r>
              <a:rPr lang="nl-NL" sz="2400" b="1" smtClean="0"/>
              <a:t>Nulmeting </a:t>
            </a:r>
          </a:p>
          <a:p>
            <a:pPr marL="0" indent="0" defTabSz="182563">
              <a:lnSpc>
                <a:spcPct val="80000"/>
              </a:lnSpc>
              <a:buFontTx/>
              <a:buNone/>
            </a:pPr>
            <a:r>
              <a:rPr lang="nl-NL" sz="2400" smtClean="0"/>
              <a:t>bij aanvang traject</a:t>
            </a:r>
          </a:p>
          <a:p>
            <a:pPr marL="0" indent="0" defTabSz="182563">
              <a:lnSpc>
                <a:spcPct val="80000"/>
              </a:lnSpc>
              <a:buFontTx/>
              <a:buNone/>
            </a:pPr>
            <a:endParaRPr lang="nl-NL" sz="2400" smtClean="0"/>
          </a:p>
          <a:p>
            <a:pPr marL="0" indent="0" defTabSz="182563">
              <a:lnSpc>
                <a:spcPct val="80000"/>
              </a:lnSpc>
              <a:buFont typeface="Arial" charset="0"/>
              <a:buNone/>
            </a:pPr>
            <a:r>
              <a:rPr lang="nl-NL" sz="2400" b="1" smtClean="0"/>
              <a:t>Tussenmeting</a:t>
            </a:r>
          </a:p>
          <a:p>
            <a:pPr marL="0" indent="0" defTabSz="182563">
              <a:lnSpc>
                <a:spcPct val="80000"/>
              </a:lnSpc>
              <a:buFontTx/>
              <a:buNone/>
            </a:pPr>
            <a:r>
              <a:rPr lang="nl-NL" sz="2400" smtClean="0"/>
              <a:t>halverwege traject </a:t>
            </a:r>
          </a:p>
          <a:p>
            <a:pPr marL="0" indent="0" defTabSz="182563">
              <a:lnSpc>
                <a:spcPct val="80000"/>
              </a:lnSpc>
              <a:buFontTx/>
              <a:buNone/>
            </a:pPr>
            <a:r>
              <a:rPr lang="nl-NL" sz="2400" smtClean="0"/>
              <a:t>	</a:t>
            </a:r>
          </a:p>
          <a:p>
            <a:pPr marL="0" indent="0" defTabSz="182563">
              <a:lnSpc>
                <a:spcPct val="80000"/>
              </a:lnSpc>
              <a:buFont typeface="Arial" charset="0"/>
              <a:buNone/>
            </a:pPr>
            <a:r>
              <a:rPr lang="nl-NL" sz="2400" b="1" smtClean="0"/>
              <a:t>Eindmeting</a:t>
            </a:r>
          </a:p>
          <a:p>
            <a:pPr marL="0" indent="0" defTabSz="182563">
              <a:lnSpc>
                <a:spcPct val="80000"/>
              </a:lnSpc>
              <a:buFontTx/>
              <a:buNone/>
            </a:pPr>
            <a:r>
              <a:rPr lang="nl-NL" sz="2400" smtClean="0"/>
              <a:t>aan het einde van het traject </a:t>
            </a:r>
          </a:p>
          <a:p>
            <a:pPr marL="0" indent="0" defTabSz="182563">
              <a:lnSpc>
                <a:spcPct val="80000"/>
              </a:lnSpc>
              <a:buFontTx/>
              <a:buNone/>
            </a:pPr>
            <a:r>
              <a:rPr lang="nl-NL" sz="2400" smtClean="0"/>
              <a:t>	</a:t>
            </a:r>
          </a:p>
        </p:txBody>
      </p:sp>
      <p:sp>
        <p:nvSpPr>
          <p:cNvPr id="84996" name="Rectangle 5"/>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5-1</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idx="4294967295"/>
          </p:nvPr>
        </p:nvSpPr>
        <p:spPr>
          <a:xfrm>
            <a:off x="900113" y="260350"/>
            <a:ext cx="7632700" cy="1143000"/>
          </a:xfrm>
        </p:spPr>
        <p:txBody>
          <a:bodyPr/>
          <a:lstStyle/>
          <a:p>
            <a:r>
              <a:rPr lang="nl-NL" sz="1600" smtClean="0"/>
              <a:t>Voorbeeld</a:t>
            </a:r>
            <a:br>
              <a:rPr lang="nl-NL" sz="1600" smtClean="0"/>
            </a:br>
            <a:r>
              <a:rPr lang="nl-NL" sz="1600" smtClean="0"/>
              <a:t>Meetformulier voor procesindicator: </a:t>
            </a:r>
            <a:br>
              <a:rPr lang="nl-NL" sz="1600" smtClean="0"/>
            </a:br>
            <a:r>
              <a:rPr lang="nl-NL" sz="1600" smtClean="0"/>
              <a:t>“bijhouden/invullen voedingslijst gedurende 14 dagen”</a:t>
            </a:r>
          </a:p>
        </p:txBody>
      </p:sp>
      <p:graphicFrame>
        <p:nvGraphicFramePr>
          <p:cNvPr id="212683" name="Group 715"/>
          <p:cNvGraphicFramePr>
            <a:graphicFrameLocks noGrp="1"/>
          </p:cNvGraphicFramePr>
          <p:nvPr/>
        </p:nvGraphicFramePr>
        <p:xfrm>
          <a:off x="900113" y="1628775"/>
          <a:ext cx="7102793" cy="4623753"/>
        </p:xfrm>
        <a:graphic>
          <a:graphicData uri="http://schemas.openxmlformats.org/drawingml/2006/table">
            <a:tbl>
              <a:tblPr/>
              <a:tblGrid>
                <a:gridCol w="792162"/>
                <a:gridCol w="1008063"/>
                <a:gridCol w="1047750"/>
                <a:gridCol w="962025"/>
                <a:gridCol w="208280"/>
                <a:gridCol w="877888"/>
                <a:gridCol w="928687"/>
                <a:gridCol w="1277938"/>
              </a:tblGrid>
              <a:tr h="180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smtClean="0">
                          <a:ln>
                            <a:noFill/>
                          </a:ln>
                          <a:solidFill>
                            <a:schemeClr val="tx1"/>
                          </a:solidFill>
                          <a:effectLst/>
                          <a:latin typeface="Arial" charset="0"/>
                          <a:ea typeface="Times New Roman" pitchFamily="18" charset="0"/>
                          <a:cs typeface="Arial" charset="0"/>
                        </a:rPr>
                        <a:t>Meetdag</a:t>
                      </a:r>
                      <a:endParaRPr kumimoji="0" lang="nl-NL"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000" b="1" i="0" u="none" strike="noStrike" cap="none" normalizeH="0" baseline="0" smtClean="0">
                          <a:ln>
                            <a:noFill/>
                          </a:ln>
                          <a:solidFill>
                            <a:schemeClr val="tx1"/>
                          </a:solidFill>
                          <a:effectLst/>
                          <a:latin typeface="Arial" charset="0"/>
                          <a:ea typeface="Times New Roman" pitchFamily="18" charset="0"/>
                          <a:cs typeface="Arial" charset="0"/>
                          <a:sym typeface="Wingdings" pitchFamily="2" charset="2"/>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smtClean="0">
                          <a:ln>
                            <a:noFill/>
                          </a:ln>
                          <a:solidFill>
                            <a:schemeClr val="tx1"/>
                          </a:solidFill>
                          <a:effectLst/>
                          <a:latin typeface="Arial" charset="0"/>
                          <a:ea typeface="Times New Roman" pitchFamily="18" charset="0"/>
                          <a:cs typeface="Arial" charset="0"/>
                        </a:rPr>
                        <a:t>Dag start bijhouden/invullen voedingslijst</a:t>
                      </a:r>
                      <a:endParaRPr kumimoji="0" lang="nl-NL" sz="1800" b="0" i="0" u="none" strike="noStrike" cap="none" normalizeH="0" baseline="0" smtClean="0">
                        <a:ln>
                          <a:noFill/>
                        </a:ln>
                        <a:solidFill>
                          <a:schemeClr val="tx1"/>
                        </a:solidFill>
                        <a:effectLst/>
                        <a:latin typeface="Arial Unicode MS" pitchFamily="34" charset="-128"/>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hMerge="1">
                  <a:txBody>
                    <a:bodyPr/>
                    <a:lstStyle/>
                    <a:p>
                      <a:endParaRPr lang="nl-NL"/>
                    </a:p>
                  </a:txBody>
                  <a:tcPr/>
                </a:tc>
                <a:tc hMerge="1">
                  <a:txBody>
                    <a:bodyPr/>
                    <a:lstStyle/>
                    <a:p>
                      <a:endParaRPr lang="nl-NL"/>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smtClean="0">
                          <a:ln>
                            <a:noFill/>
                          </a:ln>
                          <a:solidFill>
                            <a:schemeClr val="tx1"/>
                          </a:solidFill>
                          <a:effectLst/>
                          <a:latin typeface="Arial" charset="0"/>
                          <a:ea typeface="Times New Roman" pitchFamily="18" charset="0"/>
                          <a:cs typeface="Arial" charset="0"/>
                        </a:rPr>
                        <a:t>Laatste dag van bijhouden/invullen voedingslijst</a:t>
                      </a:r>
                      <a:endParaRPr kumimoji="0" lang="nl-NL" sz="1800" b="0" i="0" u="none" strike="noStrike" cap="none" normalizeH="0" baseline="0" smtClean="0">
                        <a:ln>
                          <a:noFill/>
                        </a:ln>
                        <a:solidFill>
                          <a:schemeClr val="tx1"/>
                        </a:solidFill>
                        <a:effectLst/>
                        <a:latin typeface="Arial Unicode MS" pitchFamily="34" charset="-128"/>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nl-NL"/>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smtClean="0">
                          <a:ln>
                            <a:noFill/>
                          </a:ln>
                          <a:solidFill>
                            <a:schemeClr val="tx1"/>
                          </a:solidFill>
                          <a:effectLst/>
                          <a:latin typeface="Arial" charset="0"/>
                          <a:ea typeface="Times New Roman" pitchFamily="18" charset="0"/>
                          <a:cs typeface="Arial" charset="0"/>
                        </a:rPr>
                        <a:t>Invullen als 1 t/m 5 ingevuld is.</a:t>
                      </a:r>
                      <a:endParaRPr kumimoji="0" lang="nl-NL" sz="1800" b="0" i="0" u="none" strike="noStrike" cap="none" normalizeH="0" baseline="0" smtClean="0">
                        <a:ln>
                          <a:noFill/>
                        </a:ln>
                        <a:solidFill>
                          <a:schemeClr val="tx1"/>
                        </a:solidFill>
                        <a:effectLst/>
                        <a:latin typeface="Arial Unicode MS" pitchFamily="34" charset="-128"/>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smtClean="0">
                          <a:ln>
                            <a:noFill/>
                          </a:ln>
                          <a:solidFill>
                            <a:schemeClr val="tx1"/>
                          </a:solidFill>
                          <a:effectLst/>
                          <a:latin typeface="Arial" charset="0"/>
                          <a:ea typeface="Times New Roman" pitchFamily="18" charset="0"/>
                          <a:cs typeface="Arial" charset="0"/>
                        </a:rPr>
                        <a:t>Bewoner</a:t>
                      </a:r>
                      <a:endParaRPr kumimoji="0" lang="nl-NL" sz="1800" b="0" i="0" u="none" strike="noStrike" cap="none" normalizeH="0" baseline="0" smtClean="0">
                        <a:ln>
                          <a:noFill/>
                        </a:ln>
                        <a:solidFill>
                          <a:schemeClr val="tx1"/>
                        </a:solidFill>
                        <a:effectLst/>
                        <a:latin typeface="Arial Unicode MS" pitchFamily="34" charset="-128"/>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nl-NL"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000" b="1" i="0" u="none" strike="noStrike" cap="none" normalizeH="0" baseline="0" smtClean="0">
                          <a:ln>
                            <a:noFill/>
                          </a:ln>
                          <a:solidFill>
                            <a:schemeClr val="tx1"/>
                          </a:solidFill>
                          <a:effectLst/>
                          <a:latin typeface="Arial" charset="0"/>
                          <a:ea typeface="Times New Roman" pitchFamily="18" charset="0"/>
                          <a:cs typeface="Arial" charset="0"/>
                        </a:rPr>
                        <a:t>Voedingslijst in dossier?</a:t>
                      </a:r>
                      <a:endParaRPr kumimoji="0" lang="nl-NL" sz="1800" b="0" i="0" u="none" strike="noStrike" cap="none" normalizeH="0" baseline="0" smtClean="0">
                        <a:ln>
                          <a:noFill/>
                        </a:ln>
                        <a:solidFill>
                          <a:schemeClr val="tx1"/>
                        </a:solidFill>
                        <a:effectLst/>
                        <a:latin typeface="Arial Unicode MS" pitchFamily="34" charset="-128"/>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smtClean="0">
                          <a:ln>
                            <a:noFill/>
                          </a:ln>
                          <a:solidFill>
                            <a:schemeClr val="tx1"/>
                          </a:solidFill>
                          <a:effectLst/>
                          <a:latin typeface="Arial" charset="0"/>
                          <a:ea typeface="Times New Roman" pitchFamily="18" charset="0"/>
                          <a:cs typeface="Arial" charset="0"/>
                        </a:rPr>
                        <a:t>2. </a:t>
                      </a:r>
                      <a:endParaRPr kumimoji="0" lang="nl-NL"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000" b="1" i="0" u="none" strike="noStrike" cap="none" normalizeH="0" baseline="0" smtClean="0">
                          <a:ln>
                            <a:noFill/>
                          </a:ln>
                          <a:solidFill>
                            <a:schemeClr val="tx1"/>
                          </a:solidFill>
                          <a:effectLst/>
                          <a:latin typeface="Arial" charset="0"/>
                          <a:ea typeface="Times New Roman" pitchFamily="18" charset="0"/>
                          <a:cs typeface="Arial" charset="0"/>
                        </a:rPr>
                        <a:t>Bewoner en familie op de hoogte van start voedingslijst?</a:t>
                      </a:r>
                      <a:endParaRPr kumimoji="0" lang="nl-NL" sz="1800" b="0" i="0" u="none" strike="noStrike" cap="none" normalizeH="0" baseline="0" smtClean="0">
                        <a:ln>
                          <a:noFill/>
                        </a:ln>
                        <a:solidFill>
                          <a:schemeClr val="tx1"/>
                        </a:solidFill>
                        <a:effectLst/>
                        <a:latin typeface="Arial Unicode MS" pitchFamily="34" charset="-128"/>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smtClean="0">
                          <a:ln>
                            <a:noFill/>
                          </a:ln>
                          <a:solidFill>
                            <a:schemeClr val="tx1"/>
                          </a:solidFill>
                          <a:effectLst/>
                          <a:latin typeface="Arial" charset="0"/>
                          <a:ea typeface="Times New Roman" pitchFamily="18" charset="0"/>
                          <a:cs typeface="Arial" charset="0"/>
                        </a:rPr>
                        <a:t>3. </a:t>
                      </a:r>
                      <a:endParaRPr kumimoji="0" lang="nl-NL"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000" b="1" i="0" u="none" strike="noStrike" cap="none" normalizeH="0" baseline="0" smtClean="0">
                          <a:ln>
                            <a:noFill/>
                          </a:ln>
                          <a:solidFill>
                            <a:schemeClr val="tx1"/>
                          </a:solidFill>
                          <a:effectLst/>
                          <a:latin typeface="Arial" charset="0"/>
                          <a:ea typeface="Times New Roman" pitchFamily="18" charset="0"/>
                          <a:cs typeface="Arial" charset="0"/>
                        </a:rPr>
                        <a:t>Alle collega’s op de hoogte van start voedings-lijst?</a:t>
                      </a:r>
                      <a:endParaRPr kumimoji="0" lang="nl-NL" sz="1800" b="0" i="0" u="none" strike="noStrike" cap="none" normalizeH="0" baseline="0" smtClean="0">
                        <a:ln>
                          <a:noFill/>
                        </a:ln>
                        <a:solidFill>
                          <a:schemeClr val="tx1"/>
                        </a:solidFill>
                        <a:effectLst/>
                        <a:latin typeface="Arial Unicode MS" pitchFamily="34" charset="-128"/>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2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smtClean="0">
                          <a:ln>
                            <a:noFill/>
                          </a:ln>
                          <a:solidFill>
                            <a:schemeClr val="tx1"/>
                          </a:solidFill>
                          <a:effectLst/>
                          <a:latin typeface="Arial" charset="0"/>
                          <a:ea typeface="Times New Roman" pitchFamily="18" charset="0"/>
                          <a:cs typeface="Arial" charset="0"/>
                        </a:rPr>
                        <a:t>4. </a:t>
                      </a:r>
                      <a:endParaRPr kumimoji="0" lang="nl-NL"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000" b="1" i="0" u="none" strike="noStrike" cap="none" normalizeH="0" baseline="0" smtClean="0">
                          <a:ln>
                            <a:noFill/>
                          </a:ln>
                          <a:solidFill>
                            <a:schemeClr val="tx1"/>
                          </a:solidFill>
                          <a:effectLst/>
                          <a:latin typeface="Arial" charset="0"/>
                          <a:ea typeface="Times New Roman" pitchFamily="18" charset="0"/>
                          <a:cs typeface="Arial" charset="0"/>
                        </a:rPr>
                        <a:t>Voedings-lijst dagelijks ingevuld?</a:t>
                      </a:r>
                      <a:endParaRPr kumimoji="0" lang="nl-NL" sz="1800" b="0" i="0" u="none" strike="noStrike" cap="none" normalizeH="0" baseline="0" smtClean="0">
                        <a:ln>
                          <a:noFill/>
                        </a:ln>
                        <a:solidFill>
                          <a:schemeClr val="tx1"/>
                        </a:solidFill>
                        <a:effectLst/>
                        <a:latin typeface="Arial Unicode MS" pitchFamily="34" charset="-128"/>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smtClean="0">
                          <a:ln>
                            <a:noFill/>
                          </a:ln>
                          <a:solidFill>
                            <a:schemeClr val="tx1"/>
                          </a:solidFill>
                          <a:effectLst/>
                          <a:latin typeface="Arial" charset="0"/>
                          <a:ea typeface="Times New Roman" pitchFamily="18" charset="0"/>
                          <a:cs typeface="Arial" charset="0"/>
                        </a:rPr>
                        <a:t>5. </a:t>
                      </a:r>
                      <a:endParaRPr kumimoji="0" lang="nl-NL" sz="1000" b="0" i="0" u="none" strike="noStrike" cap="none" normalizeH="0" baseline="0" smtClean="0">
                        <a:ln>
                          <a:noFill/>
                        </a:ln>
                        <a:solidFill>
                          <a:schemeClr val="tx1"/>
                        </a:solidFill>
                        <a:effectLst/>
                        <a:latin typeface="Times New Roman" pitchFamily="18" charset="0"/>
                        <a:ea typeface="Times New Roman"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sz="1000" b="1" i="0" u="none" strike="noStrike" cap="none" normalizeH="0" baseline="0" smtClean="0">
                          <a:ln>
                            <a:noFill/>
                          </a:ln>
                          <a:solidFill>
                            <a:schemeClr val="tx1"/>
                          </a:solidFill>
                          <a:effectLst/>
                          <a:latin typeface="Arial" charset="0"/>
                          <a:ea typeface="Times New Roman" pitchFamily="18" charset="0"/>
                          <a:cs typeface="Arial" charset="0"/>
                        </a:rPr>
                        <a:t>Voedings-lijst volledig ingevuld?</a:t>
                      </a:r>
                      <a:endParaRPr kumimoji="0" lang="nl-NL" sz="1800" b="0" i="0" u="none" strike="noStrike" cap="none" normalizeH="0" baseline="0" smtClean="0">
                        <a:ln>
                          <a:noFill/>
                        </a:ln>
                        <a:solidFill>
                          <a:schemeClr val="tx1"/>
                        </a:solidFill>
                        <a:effectLst/>
                        <a:latin typeface="Arial Unicode MS" pitchFamily="34" charset="-128"/>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000" b="1" i="0" u="none" strike="noStrike" cap="none" normalizeH="0" baseline="0" smtClean="0">
                          <a:ln>
                            <a:noFill/>
                          </a:ln>
                          <a:solidFill>
                            <a:schemeClr val="tx1"/>
                          </a:solidFill>
                          <a:effectLst/>
                          <a:latin typeface="Arial" charset="0"/>
                          <a:ea typeface="Times New Roman" pitchFamily="18" charset="0"/>
                          <a:cs typeface="Arial" charset="0"/>
                        </a:rPr>
                        <a:t>Alle 5 interventies juist en volledig toegepast (m.a.w. 5x ‘ja’ ingevuld per bewoner?)</a:t>
                      </a:r>
                      <a:endParaRPr kumimoji="0" lang="nl-NL" sz="1800" b="0" i="0" u="none" strike="noStrike" cap="none" normalizeH="0" baseline="0" smtClean="0">
                        <a:ln>
                          <a:noFill/>
                        </a:ln>
                        <a:solidFill>
                          <a:schemeClr val="tx1"/>
                        </a:solidFill>
                        <a:effectLst/>
                        <a:latin typeface="Arial Unicode MS" pitchFamily="34" charset="-128"/>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nl-NL" sz="2000" b="0" i="0" u="none" strike="noStrike" cap="none" normalizeH="0" baseline="0" smtClean="0">
                        <a:ln>
                          <a:noFill/>
                        </a:ln>
                        <a:solidFill>
                          <a:schemeClr val="tx1"/>
                        </a:solidFill>
                        <a:effectLst/>
                        <a:latin typeface="Arial Unicode MS" pitchFamily="34" charset="-128"/>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nl-NL" sz="2000" b="0" i="0" u="none" strike="noStrike" cap="none" normalizeH="0" baseline="0" smtClean="0">
                        <a:ln>
                          <a:noFill/>
                        </a:ln>
                        <a:solidFill>
                          <a:schemeClr val="tx1"/>
                        </a:solidFill>
                        <a:effectLst/>
                        <a:latin typeface="Arial Unicode MS" pitchFamily="34" charset="-128"/>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nl-NL" sz="2000" b="0" i="0" u="none" strike="noStrike" cap="none" normalizeH="0" baseline="0" smtClean="0">
                        <a:ln>
                          <a:noFill/>
                        </a:ln>
                        <a:solidFill>
                          <a:schemeClr val="tx1"/>
                        </a:solidFill>
                        <a:effectLst/>
                        <a:latin typeface="Arial Unicode MS" pitchFamily="34" charset="-128"/>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nl-NL" sz="2000" b="0" i="0" u="none" strike="noStrike" cap="none" normalizeH="0" baseline="0" smtClean="0">
                        <a:ln>
                          <a:noFill/>
                        </a:ln>
                        <a:solidFill>
                          <a:schemeClr val="tx1"/>
                        </a:solidFill>
                        <a:effectLst/>
                        <a:latin typeface="Arial Unicode MS" pitchFamily="34" charset="-128"/>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Arial" charset="0"/>
                          <a:ea typeface="Times New Roman" pitchFamily="18" charset="0"/>
                          <a:cs typeface="Arial" charset="0"/>
                        </a:rPr>
                        <a:t>5</a:t>
                      </a:r>
                      <a:endParaRPr kumimoji="0" lang="nl-NL" sz="2000" b="0" i="0" u="none" strike="noStrike" cap="none" normalizeH="0" baseline="0" smtClean="0">
                        <a:ln>
                          <a:noFill/>
                        </a:ln>
                        <a:solidFill>
                          <a:schemeClr val="tx1"/>
                        </a:solidFill>
                        <a:effectLst/>
                        <a:latin typeface="Arial Unicode MS" pitchFamily="34" charset="-128"/>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2000" b="0" i="0" u="none" strike="noStrike" cap="none" normalizeH="0" baseline="0" smtClean="0">
                          <a:ln>
                            <a:noFill/>
                          </a:ln>
                          <a:solidFill>
                            <a:schemeClr val="tx1"/>
                          </a:solidFill>
                          <a:effectLst/>
                          <a:latin typeface="Arial" charset="0"/>
                          <a:ea typeface="Times New Roman" pitchFamily="18" charset="0"/>
                          <a:cs typeface="Arial" charset="0"/>
                        </a:rPr>
                        <a:t>6</a:t>
                      </a:r>
                      <a:endParaRPr kumimoji="0" lang="nl-NL" sz="2000" b="0" i="0" u="none" strike="noStrike" cap="none" normalizeH="0" baseline="0" smtClean="0">
                        <a:ln>
                          <a:noFill/>
                        </a:ln>
                        <a:solidFill>
                          <a:schemeClr val="tx1"/>
                        </a:solidFill>
                        <a:effectLst/>
                        <a:latin typeface="Arial Unicode MS" pitchFamily="34" charset="-128"/>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20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nl-NL" sz="1400" b="0" i="0" u="none" strike="noStrike" cap="none" normalizeH="0" baseline="0" smtClean="0">
                        <a:ln>
                          <a:noFill/>
                        </a:ln>
                        <a:solidFill>
                          <a:srgbClr val="006AB0"/>
                        </a:solidFill>
                        <a:effectLst/>
                        <a:latin typeface="Arial" charset="0"/>
                        <a:ea typeface="ＭＳ Ｐゴシック"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chemeClr val="tx1"/>
                          </a:solidFill>
                          <a:effectLst/>
                          <a:latin typeface="Arial" charset="0"/>
                          <a:ea typeface="Times New Roman" pitchFamily="18" charset="0"/>
                          <a:cs typeface="Arial" charset="0"/>
                        </a:rPr>
                        <a:t>Totaal aantal ja’s: …..</a:t>
                      </a:r>
                      <a:endParaRPr kumimoji="0" lang="nl-NL" sz="1400" b="0" i="0" u="none" strike="noStrike" cap="none" normalizeH="0" baseline="0" smtClean="0">
                        <a:ln>
                          <a:noFill/>
                        </a:ln>
                        <a:solidFill>
                          <a:schemeClr val="tx1"/>
                        </a:solidFill>
                        <a:effectLst/>
                        <a:latin typeface="Arial Unicode MS" pitchFamily="34" charset="-128"/>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6107" name="Rectangle 91"/>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5-2</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1476375" y="404813"/>
            <a:ext cx="6624638" cy="1143000"/>
          </a:xfrm>
        </p:spPr>
        <p:txBody>
          <a:bodyPr/>
          <a:lstStyle/>
          <a:p>
            <a:r>
              <a:rPr lang="en-US" smtClean="0"/>
              <a:t>Voorbeeld: lijndiagram</a:t>
            </a:r>
            <a:endParaRPr lang="nl-NL" smtClean="0"/>
          </a:p>
        </p:txBody>
      </p:sp>
      <p:pic>
        <p:nvPicPr>
          <p:cNvPr id="87043"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331913" y="1341438"/>
            <a:ext cx="6557962" cy="4513262"/>
          </a:xfrm>
          <a:noFill/>
        </p:spPr>
      </p:pic>
      <p:sp>
        <p:nvSpPr>
          <p:cNvPr id="87044" name="Rectangle 4"/>
          <p:cNvSpPr>
            <a:spLocks noChangeArrowheads="1"/>
          </p:cNvSpPr>
          <p:nvPr/>
        </p:nvSpPr>
        <p:spPr bwMode="auto">
          <a:xfrm>
            <a:off x="2555875" y="2565400"/>
            <a:ext cx="213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t>Start interventie</a:t>
            </a:r>
            <a:endParaRPr lang="nl-NL"/>
          </a:p>
        </p:txBody>
      </p:sp>
      <p:sp>
        <p:nvSpPr>
          <p:cNvPr id="87045" name="Line 5"/>
          <p:cNvSpPr>
            <a:spLocks noChangeShapeType="1"/>
          </p:cNvSpPr>
          <p:nvPr/>
        </p:nvSpPr>
        <p:spPr bwMode="auto">
          <a:xfrm>
            <a:off x="3563938" y="3213100"/>
            <a:ext cx="0" cy="914400"/>
          </a:xfrm>
          <a:prstGeom prst="line">
            <a:avLst/>
          </a:prstGeom>
          <a:noFill/>
          <a:ln w="38100">
            <a:solidFill>
              <a:srgbClr val="F60802"/>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87046" name="Rectangle 6"/>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5-3</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nl-NL" smtClean="0"/>
              <a:t>Logboek (procesevaluatie)</a:t>
            </a:r>
          </a:p>
        </p:txBody>
      </p:sp>
      <p:sp>
        <p:nvSpPr>
          <p:cNvPr id="88067" name="Rectangle 3"/>
          <p:cNvSpPr>
            <a:spLocks noGrp="1" noChangeArrowheads="1"/>
          </p:cNvSpPr>
          <p:nvPr>
            <p:ph type="body" idx="1"/>
          </p:nvPr>
        </p:nvSpPr>
        <p:spPr/>
        <p:txBody>
          <a:bodyPr/>
          <a:lstStyle/>
          <a:p>
            <a:pPr>
              <a:buFont typeface="Arial" charset="0"/>
              <a:buNone/>
            </a:pPr>
            <a:r>
              <a:rPr lang="nl-NL" smtClean="0">
                <a:sym typeface="Wingdings" pitchFamily="2" charset="2"/>
              </a:rPr>
              <a:t>	</a:t>
            </a:r>
            <a:r>
              <a:rPr lang="nl-NL" smtClean="0"/>
              <a:t>registratie van gebeurtenissen tijdens het invoeren van de richtlijn (géén planning)</a:t>
            </a:r>
          </a:p>
          <a:p>
            <a:pPr>
              <a:buFont typeface="Arial" charset="0"/>
              <a:buNone/>
            </a:pPr>
            <a:endParaRPr lang="nl-NL" smtClean="0"/>
          </a:p>
          <a:p>
            <a:pPr>
              <a:buFont typeface="Arial" charset="0"/>
              <a:buNone/>
            </a:pPr>
            <a:r>
              <a:rPr lang="nl-NL" smtClean="0"/>
              <a:t>	zodat je weet op welk moment wat gedaan is en de effecten daarvan</a:t>
            </a:r>
          </a:p>
          <a:p>
            <a:pPr>
              <a:buFont typeface="Arial" charset="0"/>
              <a:buNone/>
            </a:pPr>
            <a:endParaRPr lang="nl-NL" smtClean="0"/>
          </a:p>
          <a:p>
            <a:pPr>
              <a:buFont typeface="Arial" charset="0"/>
              <a:buNone/>
            </a:pPr>
            <a:r>
              <a:rPr lang="nl-NL" smtClean="0">
                <a:sym typeface="Wingdings" pitchFamily="2" charset="2"/>
              </a:rPr>
              <a:t>	</a:t>
            </a:r>
            <a:r>
              <a:rPr lang="nl-NL" smtClean="0"/>
              <a:t>geeft mogelijkheid tot bijstelling</a:t>
            </a:r>
          </a:p>
        </p:txBody>
      </p:sp>
      <p:sp>
        <p:nvSpPr>
          <p:cNvPr id="88068" name="Rectangle 6"/>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5-4</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5288" y="0"/>
            <a:ext cx="8229600" cy="1079500"/>
          </a:xfrm>
        </p:spPr>
        <p:txBody>
          <a:bodyPr/>
          <a:lstStyle/>
          <a:p>
            <a:r>
              <a:rPr lang="nl-NL" smtClean="0"/>
              <a:t>Voorbeeld van een logboek</a:t>
            </a:r>
          </a:p>
        </p:txBody>
      </p:sp>
      <p:graphicFrame>
        <p:nvGraphicFramePr>
          <p:cNvPr id="764931" name="Group 3"/>
          <p:cNvGraphicFramePr>
            <a:graphicFrameLocks noGrp="1"/>
          </p:cNvGraphicFramePr>
          <p:nvPr>
            <p:ph idx="1"/>
          </p:nvPr>
        </p:nvGraphicFramePr>
        <p:xfrm>
          <a:off x="323850" y="2133600"/>
          <a:ext cx="8497888" cy="3960495"/>
        </p:xfrm>
        <a:graphic>
          <a:graphicData uri="http://schemas.openxmlformats.org/drawingml/2006/table">
            <a:tbl>
              <a:tblPr/>
              <a:tblGrid>
                <a:gridCol w="1700213"/>
                <a:gridCol w="1700212"/>
                <a:gridCol w="1697038"/>
                <a:gridCol w="1700212"/>
                <a:gridCol w="1700213"/>
              </a:tblGrid>
              <a:tr h="1079500">
                <a:tc>
                  <a:txBody>
                    <a:bodyPr/>
                    <a:lstStyle/>
                    <a:p>
                      <a:pPr marL="0" marR="0" lvl="0" indent="0" algn="l" defTabSz="914400" rtl="0" eaLnBrk="0" fontAlgn="base" latinLnBrk="0" hangingPunct="0">
                        <a:lnSpc>
                          <a:spcPct val="100000"/>
                        </a:lnSpc>
                        <a:spcBef>
                          <a:spcPct val="20000"/>
                        </a:spcBef>
                        <a:spcAft>
                          <a:spcPct val="0"/>
                        </a:spcAft>
                        <a:buClr>
                          <a:srgbClr val="CE0044"/>
                        </a:buClr>
                        <a:buSzPct val="80000"/>
                        <a:buFont typeface="Arial" charset="0"/>
                        <a:buNone/>
                        <a:tabLst/>
                      </a:pPr>
                      <a:r>
                        <a:rPr kumimoji="0" lang="nl-NL" sz="1200" b="1" i="1" u="none" strike="noStrike" cap="none" normalizeH="0" baseline="0" smtClean="0">
                          <a:ln>
                            <a:noFill/>
                          </a:ln>
                          <a:solidFill>
                            <a:schemeClr val="tx1"/>
                          </a:solidFill>
                          <a:effectLst/>
                          <a:latin typeface="Verdana" pitchFamily="34" charset="0"/>
                          <a:ea typeface="ＭＳ Ｐゴシック" pitchFamily="34" charset="-128"/>
                        </a:rPr>
                        <a:t>Doel (zo SMART mogelijk)</a:t>
                      </a:r>
                    </a:p>
                    <a:p>
                      <a:pPr marL="0" marR="0" lvl="0" indent="0" algn="l" defTabSz="914400" rtl="0" eaLnBrk="0" fontAlgn="base" latinLnBrk="0" hangingPunct="0">
                        <a:lnSpc>
                          <a:spcPct val="100000"/>
                        </a:lnSpc>
                        <a:spcBef>
                          <a:spcPct val="20000"/>
                        </a:spcBef>
                        <a:spcAft>
                          <a:spcPct val="0"/>
                        </a:spcAft>
                        <a:buClr>
                          <a:srgbClr val="CE0044"/>
                        </a:buClr>
                        <a:buSzPct val="80000"/>
                        <a:buFont typeface="Arial" charset="0"/>
                        <a:buNone/>
                        <a:tabLst/>
                      </a:pPr>
                      <a:endParaRPr kumimoji="0" lang="nl-NL" sz="1200" b="1" i="1" u="none" strike="noStrike" cap="none" normalizeH="0" baseline="0" smtClean="0">
                        <a:ln>
                          <a:noFill/>
                        </a:ln>
                        <a:solidFill>
                          <a:schemeClr val="tx1"/>
                        </a:solidFill>
                        <a:effectLst/>
                        <a:latin typeface="Verdana" pitchFamily="34"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E0044"/>
                        </a:buClr>
                        <a:buSzPct val="80000"/>
                        <a:buFont typeface="Arial" charset="0"/>
                        <a:buNone/>
                        <a:tabLst/>
                      </a:pPr>
                      <a:r>
                        <a:rPr kumimoji="0" lang="nl-NL" sz="1200" b="1" i="1" u="none" strike="noStrike" cap="none" normalizeH="0" baseline="0" smtClean="0">
                          <a:ln>
                            <a:noFill/>
                          </a:ln>
                          <a:solidFill>
                            <a:schemeClr val="tx1"/>
                          </a:solidFill>
                          <a:effectLst/>
                          <a:latin typeface="Verdana" pitchFamily="34" charset="0"/>
                          <a:ea typeface="ＭＳ Ｐゴシック" pitchFamily="34" charset="-128"/>
                        </a:rPr>
                        <a:t>Uitgevoerde implementatieactiviteit (bijv. informeren collega’s via bijeenkomst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E0044"/>
                        </a:buClr>
                        <a:buSzPct val="80000"/>
                        <a:buFont typeface="Arial" charset="0"/>
                        <a:buNone/>
                        <a:tabLst/>
                      </a:pPr>
                      <a:r>
                        <a:rPr kumimoji="0" lang="nl-NL" sz="1200" b="1" i="1" u="none" strike="noStrike" cap="none" normalizeH="0" baseline="0" smtClean="0">
                          <a:ln>
                            <a:noFill/>
                          </a:ln>
                          <a:solidFill>
                            <a:schemeClr val="tx1"/>
                          </a:solidFill>
                          <a:effectLst/>
                          <a:latin typeface="Verdana" pitchFamily="34" charset="0"/>
                          <a:ea typeface="ＭＳ Ｐゴシック" pitchFamily="34" charset="-128"/>
                        </a:rPr>
                        <a:t>Resultaat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E0044"/>
                        </a:buClr>
                        <a:buSzPct val="80000"/>
                        <a:buFont typeface="Arial" charset="0"/>
                        <a:buNone/>
                        <a:tabLst/>
                      </a:pPr>
                      <a:r>
                        <a:rPr kumimoji="0" lang="nl-NL" sz="1200" b="1" i="1" u="none" strike="noStrike" cap="none" normalizeH="0" baseline="0" smtClean="0">
                          <a:ln>
                            <a:noFill/>
                          </a:ln>
                          <a:solidFill>
                            <a:schemeClr val="tx1"/>
                          </a:solidFill>
                          <a:effectLst/>
                          <a:latin typeface="Verdana" pitchFamily="34" charset="0"/>
                          <a:ea typeface="ＭＳ Ｐゴシック" pitchFamily="34" charset="-128"/>
                        </a:rPr>
                        <a:t>Waardoor verliep het goed?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E0044"/>
                        </a:buClr>
                        <a:buSzPct val="80000"/>
                        <a:buFont typeface="Arial" charset="0"/>
                        <a:buNone/>
                        <a:tabLst/>
                      </a:pPr>
                      <a:r>
                        <a:rPr kumimoji="0" lang="nl-NL" sz="1200" b="1" i="1" u="none" strike="noStrike" cap="none" normalizeH="0" baseline="0" smtClean="0">
                          <a:ln>
                            <a:noFill/>
                          </a:ln>
                          <a:solidFill>
                            <a:schemeClr val="tx1"/>
                          </a:solidFill>
                          <a:effectLst/>
                          <a:latin typeface="Verdana" pitchFamily="34" charset="0"/>
                          <a:ea typeface="ＭＳ Ｐゴシック" pitchFamily="34" charset="-128"/>
                        </a:rPr>
                        <a:t>Waar liep je tegenaan? Hoe heb je dit opgelost? Welke actie ga je nu ondernemen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1775">
                <a:tc>
                  <a:txBody>
                    <a:bodyPr/>
                    <a:lstStyle/>
                    <a:p>
                      <a:pPr marL="0" marR="0" lvl="0" indent="0" algn="l" defTabSz="914400" rtl="0" eaLnBrk="0" fontAlgn="base" latinLnBrk="0" hangingPunct="0">
                        <a:lnSpc>
                          <a:spcPct val="100000"/>
                        </a:lnSpc>
                        <a:spcBef>
                          <a:spcPct val="20000"/>
                        </a:spcBef>
                        <a:spcAft>
                          <a:spcPct val="0"/>
                        </a:spcAft>
                        <a:buClr>
                          <a:srgbClr val="CE0044"/>
                        </a:buClr>
                        <a:buSzPct val="80000"/>
                        <a:buFont typeface="Arial" charset="0"/>
                        <a:buNone/>
                        <a:tabLst/>
                      </a:pPr>
                      <a:r>
                        <a:rPr kumimoji="0" lang="nl-NL" sz="1200" b="0" i="0" u="none" strike="noStrike" cap="none" normalizeH="0" baseline="0" smtClean="0">
                          <a:ln>
                            <a:noFill/>
                          </a:ln>
                          <a:solidFill>
                            <a:srgbClr val="000000"/>
                          </a:solidFill>
                          <a:effectLst/>
                          <a:latin typeface="Verdana" pitchFamily="34" charset="0"/>
                          <a:ea typeface="ＭＳ Ｐゴシック" pitchFamily="34" charset="-128"/>
                          <a:cs typeface="Times New Roman" pitchFamily="18" charset="0"/>
                        </a:rPr>
                        <a:t>Team motiveren voor het implementeren van de richtlijn en betrekken bij de voortgang van het project. </a:t>
                      </a:r>
                    </a:p>
                    <a:p>
                      <a:pPr marL="0" marR="0" lvl="0" indent="0" algn="l" defTabSz="914400" rtl="0" eaLnBrk="0" fontAlgn="base" latinLnBrk="0" hangingPunct="0">
                        <a:lnSpc>
                          <a:spcPct val="100000"/>
                        </a:lnSpc>
                        <a:spcBef>
                          <a:spcPct val="20000"/>
                        </a:spcBef>
                        <a:spcAft>
                          <a:spcPct val="0"/>
                        </a:spcAft>
                        <a:buClr>
                          <a:srgbClr val="CE0044"/>
                        </a:buClr>
                        <a:buSzPct val="80000"/>
                        <a:buFont typeface="Arial" charset="0"/>
                        <a:buNone/>
                        <a:tabLst/>
                      </a:pPr>
                      <a:endParaRPr kumimoji="0" lang="nl-NL" sz="1200" b="0" i="0" u="none" strike="noStrike" cap="none" normalizeH="0" baseline="0" smtClean="0">
                        <a:ln>
                          <a:noFill/>
                        </a:ln>
                        <a:solidFill>
                          <a:srgbClr val="000000"/>
                        </a:solidFill>
                        <a:effectLst/>
                        <a:latin typeface="Verdana" pitchFamily="34" charset="0"/>
                        <a:ea typeface="ＭＳ Ｐゴシック" pitchFamily="34" charset="-128"/>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E0044"/>
                        </a:buClr>
                        <a:buSzPct val="80000"/>
                        <a:buFont typeface="Arial" charset="0"/>
                        <a:buNone/>
                        <a:tabLst/>
                      </a:pPr>
                      <a:r>
                        <a:rPr kumimoji="0" lang="nl-NL" sz="1200" b="0" i="0" u="none" strike="noStrike" cap="none" normalizeH="0" baseline="0" smtClean="0">
                          <a:ln>
                            <a:noFill/>
                          </a:ln>
                          <a:solidFill>
                            <a:srgbClr val="000000"/>
                          </a:solidFill>
                          <a:effectLst/>
                          <a:latin typeface="Verdana" pitchFamily="34" charset="0"/>
                          <a:ea typeface="ＭＳ Ｐゴシック" pitchFamily="34" charset="-128"/>
                          <a:cs typeface="Times New Roman" pitchFamily="18" charset="0"/>
                        </a:rPr>
                        <a:t>Tijdens teamoverleg de bijeenkomst van 1 maart teruggekoppeld aan het team, dank uitgesproken over medewerking aan verkeersbordenopdracht en informatie gegeven over de geplande activiteiten.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E0044"/>
                        </a:buClr>
                        <a:buSzPct val="80000"/>
                        <a:buFont typeface="Arial" charset="0"/>
                        <a:buNone/>
                        <a:tabLst/>
                      </a:pPr>
                      <a:r>
                        <a:rPr kumimoji="0" lang="nl-NL" sz="1200" b="0" i="0" u="none" strike="noStrike" cap="none" normalizeH="0" baseline="0" smtClean="0">
                          <a:ln>
                            <a:noFill/>
                          </a:ln>
                          <a:solidFill>
                            <a:srgbClr val="000000"/>
                          </a:solidFill>
                          <a:effectLst/>
                          <a:latin typeface="Verdana" pitchFamily="34" charset="0"/>
                          <a:ea typeface="ＭＳ Ｐゴシック" pitchFamily="34" charset="-128"/>
                          <a:cs typeface="Times New Roman" pitchFamily="18" charset="0"/>
                        </a:rPr>
                        <a:t>Team weet zich gewaardeerd voor hun medewerking en is gemotiveerd om mee te werken, hebben aangegeven behoefte te hebben aan een klinische les over Depressie.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E0044"/>
                        </a:buClr>
                        <a:buSzPct val="80000"/>
                        <a:buFont typeface="Arial" charset="0"/>
                        <a:buNone/>
                        <a:tabLst/>
                      </a:pPr>
                      <a:r>
                        <a:rPr kumimoji="0" lang="nl-NL" sz="1200" b="0" i="0" u="none" strike="noStrike" cap="none" normalizeH="0" baseline="0" smtClean="0">
                          <a:ln>
                            <a:noFill/>
                          </a:ln>
                          <a:solidFill>
                            <a:srgbClr val="000000"/>
                          </a:solidFill>
                          <a:effectLst/>
                          <a:latin typeface="Verdana" pitchFamily="34" charset="0"/>
                          <a:ea typeface="ＭＳ Ｐゴシック" pitchFamily="34" charset="-128"/>
                          <a:cs typeface="Times New Roman" pitchFamily="18" charset="0"/>
                        </a:rPr>
                        <a:t>Team stond open voor de informatie.</a:t>
                      </a:r>
                    </a:p>
                    <a:p>
                      <a:pPr marL="0" marR="0" lvl="0" indent="0" algn="l" defTabSz="914400" rtl="0" eaLnBrk="0" fontAlgn="base" latinLnBrk="0" hangingPunct="0">
                        <a:lnSpc>
                          <a:spcPct val="100000"/>
                        </a:lnSpc>
                        <a:spcBef>
                          <a:spcPct val="20000"/>
                        </a:spcBef>
                        <a:spcAft>
                          <a:spcPct val="0"/>
                        </a:spcAft>
                        <a:buClr>
                          <a:srgbClr val="CE0044"/>
                        </a:buClr>
                        <a:buSzPct val="80000"/>
                        <a:buFont typeface="Arial" charset="0"/>
                        <a:buNone/>
                        <a:tabLst/>
                      </a:pPr>
                      <a:r>
                        <a:rPr kumimoji="0" lang="nl-NL" sz="1200" b="0" i="0" u="none" strike="noStrike" cap="none" normalizeH="0" baseline="0" smtClean="0">
                          <a:ln>
                            <a:noFill/>
                          </a:ln>
                          <a:solidFill>
                            <a:srgbClr val="000000"/>
                          </a:solidFill>
                          <a:effectLst/>
                          <a:latin typeface="Verdana" pitchFamily="34" charset="0"/>
                          <a:ea typeface="ＭＳ Ｐゴシック" pitchFamily="34" charset="-128"/>
                          <a:cs typeface="Times New Roman" pitchFamily="18" charset="0"/>
                        </a:rPr>
                        <a:t>De organisatie wil risicofactor Depressie (in het  kader van Normen verantwoorde zorg) borgen en inbedden, dit geeft voor het team het belang en de actualiteit van het onderwerpt weer.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CE0044"/>
                        </a:buClr>
                        <a:buSzPct val="80000"/>
                        <a:buFont typeface="Arial" charset="0"/>
                        <a:buNone/>
                        <a:tabLst/>
                      </a:pPr>
                      <a:r>
                        <a:rPr kumimoji="0" lang="nl-NL" sz="1200" b="0" i="0" u="none" strike="noStrike" cap="none" normalizeH="0" baseline="0" smtClean="0">
                          <a:ln>
                            <a:noFill/>
                          </a:ln>
                          <a:solidFill>
                            <a:srgbClr val="000000"/>
                          </a:solidFill>
                          <a:effectLst/>
                          <a:latin typeface="Verdana" pitchFamily="34" charset="0"/>
                          <a:ea typeface="ＭＳ Ｐゴシック" pitchFamily="34" charset="-128"/>
                          <a:cs typeface="Times New Roman" pitchFamily="18" charset="0"/>
                        </a:rPr>
                        <a:t>Een enkel teamlid blijft nog wel haar bedenkingen hebben en legt daarbij de nadruk op de werkdruk, d.m.v. een aantal praktische voorbeelden duidelijk proberen te maken dat het vaak in de kleine dingen zit. Dit had mogelijk effect.</a:t>
                      </a:r>
                      <a:endParaRPr kumimoji="0" lang="nl-NL" sz="1200" b="0" i="0" u="none" strike="noStrike" cap="none" normalizeH="0" baseline="0" smtClean="0">
                        <a:ln>
                          <a:noFill/>
                        </a:ln>
                        <a:solidFill>
                          <a:schemeClr val="tx1"/>
                        </a:solidFill>
                        <a:effectLst/>
                        <a:latin typeface="Verdana" pitchFamily="34" charset="0"/>
                        <a:ea typeface="ＭＳ Ｐゴシック"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11" name="Rectangle 6"/>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5-5</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p:txBody>
          <a:bodyPr/>
          <a:lstStyle/>
          <a:p>
            <a:r>
              <a:rPr lang="nl-NL" sz="3200" smtClean="0"/>
              <a:t>Effectevaluatie</a:t>
            </a:r>
          </a:p>
        </p:txBody>
      </p:sp>
      <p:sp>
        <p:nvSpPr>
          <p:cNvPr id="204803" name="Rectangle 6"/>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5-6</a:t>
            </a:r>
          </a:p>
        </p:txBody>
      </p:sp>
      <p:sp>
        <p:nvSpPr>
          <p:cNvPr id="204804" name="Tijdelijke aanduiding voor inhoud 29"/>
          <p:cNvSpPr>
            <a:spLocks noGrp="1"/>
          </p:cNvSpPr>
          <p:nvPr>
            <p:ph idx="4294967295"/>
          </p:nvPr>
        </p:nvSpPr>
        <p:spPr/>
        <p:txBody>
          <a:bodyPr/>
          <a:lstStyle/>
          <a:p>
            <a:pPr marL="1800225" indent="-1800225">
              <a:buFont typeface="Arial" charset="0"/>
              <a:buNone/>
            </a:pPr>
            <a:r>
              <a:rPr lang="nl-NL" sz="2400" smtClean="0"/>
              <a:t>Vraag:	zijn de verbeterdoelen daadwerkelijk gehaald?</a:t>
            </a:r>
          </a:p>
          <a:p>
            <a:pPr marL="1800225" indent="-1800225">
              <a:buFont typeface="Arial" charset="0"/>
              <a:buNone/>
            </a:pPr>
            <a:endParaRPr lang="nl-NL" sz="1200" smtClean="0"/>
          </a:p>
          <a:p>
            <a:pPr marL="1800225" indent="-1800225">
              <a:buFont typeface="Arial" charset="0"/>
              <a:buNone/>
            </a:pPr>
            <a:r>
              <a:rPr lang="nl-NL" sz="2400" smtClean="0"/>
              <a:t>	</a:t>
            </a:r>
            <a:r>
              <a:rPr lang="nl-NL" smtClean="0"/>
              <a:t>[hier niet aan de orde: was de gekozen implementatiestrategie effectief?]</a:t>
            </a:r>
            <a:endParaRPr lang="nl-NL" sz="2400" smtClean="0"/>
          </a:p>
          <a:p>
            <a:pPr marL="1800225" indent="-1800225">
              <a:buFont typeface="Arial" charset="0"/>
              <a:buNone/>
            </a:pPr>
            <a:endParaRPr lang="nl-NL" smtClean="0"/>
          </a:p>
          <a:p>
            <a:pPr marL="1800225" indent="-1800225">
              <a:buFont typeface="Arial" charset="0"/>
              <a:buNone/>
            </a:pPr>
            <a:r>
              <a:rPr lang="nl-NL" sz="2400" smtClean="0"/>
              <a:t>		</a:t>
            </a:r>
            <a:endParaRPr lang="nl-NL" sz="2400" i="1"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nl-NL" sz="3200" smtClean="0"/>
              <a:t>Procesevaluatie</a:t>
            </a:r>
          </a:p>
        </p:txBody>
      </p:sp>
      <p:sp>
        <p:nvSpPr>
          <p:cNvPr id="90115" name="Rectangle 6"/>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5-7</a:t>
            </a:r>
          </a:p>
        </p:txBody>
      </p:sp>
      <p:sp>
        <p:nvSpPr>
          <p:cNvPr id="90116" name="Tijdelijke aanduiding voor inhoud 29"/>
          <p:cNvSpPr>
            <a:spLocks noGrp="1"/>
          </p:cNvSpPr>
          <p:nvPr>
            <p:ph idx="1"/>
          </p:nvPr>
        </p:nvSpPr>
        <p:spPr/>
        <p:txBody>
          <a:bodyPr/>
          <a:lstStyle/>
          <a:p>
            <a:pPr marL="363538" indent="-363538">
              <a:buFont typeface="Wingdings" pitchFamily="2" charset="2"/>
              <a:buChar char="§"/>
            </a:pPr>
            <a:r>
              <a:rPr lang="nl-NL" sz="2400" smtClean="0"/>
              <a:t>beschrijving van de ‘implementatiestrategie zoals bedoeld’</a:t>
            </a:r>
          </a:p>
          <a:p>
            <a:pPr marL="363538" indent="-363538">
              <a:buFont typeface="Wingdings" pitchFamily="2" charset="2"/>
              <a:buChar char="§"/>
            </a:pPr>
            <a:r>
              <a:rPr lang="nl-NL" sz="2400" smtClean="0"/>
              <a:t>beschrijving van de ‘implementatiestrategie zoals uitgevoerd’</a:t>
            </a:r>
          </a:p>
          <a:p>
            <a:pPr marL="363538" indent="-363538">
              <a:buFont typeface="Wingdings" pitchFamily="2" charset="2"/>
              <a:buChar char="§"/>
            </a:pPr>
            <a:r>
              <a:rPr lang="nl-NL" sz="2400" smtClean="0"/>
              <a:t>beschrijving van de ervaringen van deelnemers</a:t>
            </a:r>
          </a:p>
          <a:p>
            <a:pPr marL="363538" indent="-363538">
              <a:buFont typeface="Wingdings" pitchFamily="2" charset="2"/>
              <a:buChar char="§"/>
            </a:pPr>
            <a:endParaRPr lang="nl-NL" sz="2400" smtClean="0"/>
          </a:p>
          <a:p>
            <a:pPr marL="363538" indent="-363538">
              <a:buFont typeface="Wingdings" pitchFamily="2" charset="2"/>
              <a:buNone/>
            </a:pPr>
            <a:r>
              <a:rPr lang="nl-NL" smtClean="0"/>
              <a:t>Zie ook box 22.2 (Grol &amp; Wensing 2011)</a:t>
            </a:r>
          </a:p>
          <a:p>
            <a:pPr marL="363538" indent="-363538">
              <a:buFont typeface="Arial" charset="0"/>
              <a:buNone/>
            </a:pPr>
            <a:r>
              <a:rPr lang="nl-NL" sz="2400" smtClean="0"/>
              <a:t>		</a:t>
            </a:r>
            <a:endParaRPr lang="nl-NL" sz="2400" i="1"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843213" y="260350"/>
            <a:ext cx="5473700" cy="1143000"/>
          </a:xfrm>
        </p:spPr>
        <p:txBody>
          <a:bodyPr/>
          <a:lstStyle/>
          <a:p>
            <a:r>
              <a:rPr lang="nl-NL" smtClean="0"/>
              <a:t>Stapsgewijs! </a:t>
            </a:r>
            <a:endParaRPr lang="en-GB" smtClean="0"/>
          </a:p>
        </p:txBody>
      </p:sp>
      <p:sp>
        <p:nvSpPr>
          <p:cNvPr id="13315" name="Rectangle 3"/>
          <p:cNvSpPr>
            <a:spLocks noGrp="1" noChangeArrowheads="1"/>
          </p:cNvSpPr>
          <p:nvPr>
            <p:ph type="body" idx="4294967295"/>
          </p:nvPr>
        </p:nvSpPr>
        <p:spPr>
          <a:xfrm>
            <a:off x="2843213" y="1341438"/>
            <a:ext cx="5616575" cy="4895850"/>
          </a:xfrm>
        </p:spPr>
        <p:txBody>
          <a:bodyPr/>
          <a:lstStyle/>
          <a:p>
            <a:pPr marL="355600" indent="-355600">
              <a:lnSpc>
                <a:spcPct val="80000"/>
              </a:lnSpc>
              <a:buFontTx/>
              <a:buAutoNum type="arabicPeriod"/>
            </a:pPr>
            <a:r>
              <a:rPr lang="nl-NL" sz="1600" smtClean="0"/>
              <a:t>Wat is het doel, wat wil je bereiken? </a:t>
            </a:r>
          </a:p>
          <a:p>
            <a:pPr marL="355600" indent="-355600">
              <a:lnSpc>
                <a:spcPct val="80000"/>
              </a:lnSpc>
              <a:buFontTx/>
              <a:buAutoNum type="arabicPeriod"/>
            </a:pPr>
            <a:r>
              <a:rPr lang="nl-NL" sz="1600" smtClean="0"/>
              <a:t>Wie kan mij daarbij helpen?</a:t>
            </a:r>
          </a:p>
          <a:p>
            <a:pPr marL="355600" indent="-355600">
              <a:lnSpc>
                <a:spcPct val="80000"/>
              </a:lnSpc>
              <a:buFontTx/>
              <a:buAutoNum type="arabicPeriod"/>
            </a:pPr>
            <a:r>
              <a:rPr lang="nl-NL" sz="1600" smtClean="0"/>
              <a:t>Hoe is de huidige zorg, wijkt die af van elders of van de richtlijnen?</a:t>
            </a:r>
          </a:p>
          <a:p>
            <a:pPr marL="355600" indent="-355600">
              <a:lnSpc>
                <a:spcPct val="80000"/>
              </a:lnSpc>
              <a:buFontTx/>
              <a:buAutoNum type="arabicPeriod"/>
            </a:pPr>
            <a:r>
              <a:rPr lang="nl-NL" sz="1600" smtClean="0"/>
              <a:t>Wie moet er in de verbetering worden betrokken?</a:t>
            </a:r>
          </a:p>
          <a:p>
            <a:pPr marL="355600" indent="-355600">
              <a:lnSpc>
                <a:spcPct val="80000"/>
              </a:lnSpc>
              <a:buFontTx/>
              <a:buAutoNum type="arabicPeriod"/>
            </a:pPr>
            <a:r>
              <a:rPr lang="nl-NL" sz="1600" smtClean="0"/>
              <a:t>Wat zijn kernboodschappen en aanbevelingen?</a:t>
            </a:r>
          </a:p>
          <a:p>
            <a:pPr marL="355600" indent="-355600">
              <a:lnSpc>
                <a:spcPct val="80000"/>
              </a:lnSpc>
              <a:buFontTx/>
              <a:buAutoNum type="arabicPeriod"/>
            </a:pPr>
            <a:r>
              <a:rPr lang="nl-NL" sz="1600" smtClean="0"/>
              <a:t>Naar welke concrete eindpunten wordt gestreefd?</a:t>
            </a:r>
          </a:p>
          <a:p>
            <a:pPr marL="355600" indent="-355600">
              <a:lnSpc>
                <a:spcPct val="80000"/>
              </a:lnSpc>
              <a:buFontTx/>
              <a:buAutoNum type="arabicPeriod"/>
            </a:pPr>
            <a:r>
              <a:rPr lang="nl-NL" sz="1600" smtClean="0"/>
              <a:t>Is de informatie over de verbetering geschikt voor de doelgroep(en)?</a:t>
            </a:r>
          </a:p>
          <a:p>
            <a:pPr marL="355600" indent="-355600">
              <a:lnSpc>
                <a:spcPct val="80000"/>
              </a:lnSpc>
              <a:buFontTx/>
              <a:buAutoNum type="arabicPeriod"/>
            </a:pPr>
            <a:r>
              <a:rPr lang="nl-NL" sz="1600" smtClean="0"/>
              <a:t>Wat zijn de knelpunten ten aanzien van invoering?</a:t>
            </a:r>
          </a:p>
          <a:p>
            <a:pPr marL="355600" indent="-355600">
              <a:lnSpc>
                <a:spcPct val="80000"/>
              </a:lnSpc>
              <a:buFontTx/>
              <a:buAutoNum type="arabicPeriod"/>
            </a:pPr>
            <a:r>
              <a:rPr lang="nl-NL" sz="1600" smtClean="0"/>
              <a:t>Wat zijn de mogelijke geschikte interventies en maatregelen?</a:t>
            </a:r>
          </a:p>
          <a:p>
            <a:pPr marL="355600" indent="-355600">
              <a:lnSpc>
                <a:spcPct val="80000"/>
              </a:lnSpc>
              <a:buFontTx/>
              <a:buAutoNum type="arabicPeriod"/>
            </a:pPr>
            <a:r>
              <a:rPr lang="nl-NL" sz="1600" smtClean="0"/>
              <a:t>Is er voldoende ondersteuning voor de verandering?</a:t>
            </a:r>
          </a:p>
          <a:p>
            <a:pPr marL="355600" indent="-355600">
              <a:lnSpc>
                <a:spcPct val="80000"/>
              </a:lnSpc>
              <a:buFontTx/>
              <a:buAutoNum type="arabicPeriod"/>
            </a:pPr>
            <a:r>
              <a:rPr lang="nl-NL" sz="1600" smtClean="0"/>
              <a:t>Wat kost de verandering en is dat de moeite waard?</a:t>
            </a:r>
          </a:p>
          <a:p>
            <a:pPr marL="355600" indent="-355600">
              <a:lnSpc>
                <a:spcPct val="80000"/>
              </a:lnSpc>
              <a:buFontTx/>
              <a:buAutoNum type="arabicPeriod"/>
            </a:pPr>
            <a:r>
              <a:rPr lang="nl-NL" sz="1600" smtClean="0"/>
              <a:t>HEEFT HET GEWERKT? </a:t>
            </a:r>
          </a:p>
          <a:p>
            <a:pPr marL="355600" indent="-355600">
              <a:lnSpc>
                <a:spcPct val="80000"/>
              </a:lnSpc>
              <a:buFontTx/>
              <a:buAutoNum type="arabicPeriod" startAt="2"/>
            </a:pPr>
            <a:endParaRPr lang="nl-NL" sz="1600" smtClean="0"/>
          </a:p>
          <a:p>
            <a:pPr marL="355600" indent="-355600">
              <a:lnSpc>
                <a:spcPct val="80000"/>
              </a:lnSpc>
              <a:buFontTx/>
              <a:buNone/>
            </a:pPr>
            <a:endParaRPr lang="nl-NL" sz="1600" smtClean="0"/>
          </a:p>
        </p:txBody>
      </p:sp>
      <p:sp>
        <p:nvSpPr>
          <p:cNvPr id="13316" name="Rectangle 4"/>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1-6</a:t>
            </a:r>
          </a:p>
        </p:txBody>
      </p:sp>
      <p:pic>
        <p:nvPicPr>
          <p:cNvPr id="13317" name="Picture 5" descr="Schoenen op tr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341438"/>
            <a:ext cx="2065337"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908175" y="549275"/>
            <a:ext cx="6624638" cy="1143000"/>
          </a:xfrm>
        </p:spPr>
        <p:txBody>
          <a:bodyPr/>
          <a:lstStyle/>
          <a:p>
            <a:r>
              <a:rPr lang="nl-NL" sz="3200" smtClean="0"/>
              <a:t>Borging</a:t>
            </a:r>
          </a:p>
        </p:txBody>
      </p:sp>
      <p:sp>
        <p:nvSpPr>
          <p:cNvPr id="91139" name="Rectangle 6"/>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5-8</a:t>
            </a:r>
          </a:p>
        </p:txBody>
      </p:sp>
      <p:sp>
        <p:nvSpPr>
          <p:cNvPr id="91140" name="Tijdelijke aanduiding voor inhoud 29"/>
          <p:cNvSpPr>
            <a:spLocks noGrp="1"/>
          </p:cNvSpPr>
          <p:nvPr>
            <p:ph idx="1"/>
          </p:nvPr>
        </p:nvSpPr>
        <p:spPr>
          <a:xfrm>
            <a:off x="1908175" y="1773238"/>
            <a:ext cx="6624638" cy="3960812"/>
          </a:xfrm>
        </p:spPr>
        <p:txBody>
          <a:bodyPr/>
          <a:lstStyle/>
          <a:p>
            <a:pPr marL="261938" indent="-261938">
              <a:buFont typeface="Arial" charset="0"/>
              <a:buNone/>
              <a:tabLst>
                <a:tab pos="261938" algn="l"/>
              </a:tabLst>
            </a:pPr>
            <a:r>
              <a:rPr lang="nl-NL" smtClean="0"/>
              <a:t>Voorkomen terugval naar oude situatie.</a:t>
            </a:r>
          </a:p>
          <a:p>
            <a:pPr marL="261938" indent="-261938">
              <a:buFont typeface="Arial" charset="0"/>
              <a:buNone/>
              <a:tabLst>
                <a:tab pos="261938" algn="l"/>
              </a:tabLst>
            </a:pPr>
            <a:endParaRPr lang="nl-NL" smtClean="0"/>
          </a:p>
          <a:p>
            <a:pPr marL="261938" indent="-261938">
              <a:buFont typeface="Arial" charset="0"/>
              <a:buNone/>
              <a:tabLst>
                <a:tab pos="261938" algn="l"/>
              </a:tabLst>
            </a:pPr>
            <a:r>
              <a:rPr lang="nl-NL" smtClean="0"/>
              <a:t>Aandachtspunten:</a:t>
            </a:r>
          </a:p>
          <a:p>
            <a:pPr marL="261938" indent="-261938">
              <a:buFont typeface="Wingdings" pitchFamily="2" charset="2"/>
              <a:buChar char="§"/>
              <a:tabLst>
                <a:tab pos="261938" algn="l"/>
              </a:tabLst>
            </a:pPr>
            <a:r>
              <a:rPr lang="nl-NL" smtClean="0"/>
              <a:t>wat moet geborgd worden, hoe, door wie?</a:t>
            </a:r>
          </a:p>
          <a:p>
            <a:pPr marL="261938" indent="-261938">
              <a:buFont typeface="Wingdings" pitchFamily="2" charset="2"/>
              <a:buChar char="§"/>
              <a:tabLst>
                <a:tab pos="261938" algn="l"/>
              </a:tabLst>
            </a:pPr>
            <a:r>
              <a:rPr lang="nl-NL" smtClean="0"/>
              <a:t>verbetering zichtbaar maken</a:t>
            </a:r>
          </a:p>
          <a:p>
            <a:pPr marL="261938" indent="-261938">
              <a:buFont typeface="Wingdings" pitchFamily="2" charset="2"/>
              <a:buChar char="§"/>
              <a:tabLst>
                <a:tab pos="261938" algn="l"/>
              </a:tabLst>
            </a:pPr>
            <a:r>
              <a:rPr lang="nl-NL" smtClean="0"/>
              <a:t>resultaten, producten, benodigde vaardigheden en verandering in gedrag</a:t>
            </a:r>
          </a:p>
          <a:p>
            <a:pPr marL="261938" indent="-261938">
              <a:buFont typeface="Wingdings" pitchFamily="2" charset="2"/>
              <a:buChar char="§"/>
              <a:tabLst>
                <a:tab pos="261938" algn="l"/>
              </a:tabLst>
            </a:pPr>
            <a:r>
              <a:rPr lang="nl-NL" smtClean="0"/>
              <a:t>aansluiting bij bestaande systemen en werkprocessen</a:t>
            </a:r>
          </a:p>
          <a:p>
            <a:pPr marL="261938" indent="-261938">
              <a:buFont typeface="Wingdings" pitchFamily="2" charset="2"/>
              <a:buChar char="§"/>
              <a:tabLst>
                <a:tab pos="261938" algn="l"/>
              </a:tabLst>
            </a:pPr>
            <a:r>
              <a:rPr lang="nl-NL" smtClean="0"/>
              <a:t>commitment van het management</a:t>
            </a:r>
          </a:p>
          <a:p>
            <a:pPr marL="261938" indent="-261938">
              <a:buFont typeface="Wingdings" pitchFamily="2" charset="2"/>
              <a:buChar char="§"/>
              <a:tabLst>
                <a:tab pos="261938" algn="l"/>
              </a:tabLst>
            </a:pPr>
            <a:r>
              <a:rPr lang="nl-NL" smtClean="0"/>
              <a:t>systematische monitoring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403350" y="476250"/>
            <a:ext cx="1873250" cy="9350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nl-NL" sz="1200" b="0"/>
              <a:t>Nieuwe wetenschappelijke informatie, systematic reviews, richtlijnen, protocollen</a:t>
            </a:r>
          </a:p>
        </p:txBody>
      </p:sp>
      <p:sp>
        <p:nvSpPr>
          <p:cNvPr id="14339" name="Rectangle 5"/>
          <p:cNvSpPr>
            <a:spLocks noChangeArrowheads="1"/>
          </p:cNvSpPr>
          <p:nvPr/>
        </p:nvSpPr>
        <p:spPr bwMode="auto">
          <a:xfrm>
            <a:off x="3492500" y="476250"/>
            <a:ext cx="1873250" cy="935038"/>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r>
              <a:rPr lang="nl-NL" sz="1200" b="0"/>
              <a:t>Gesignaleerde problemen in de zorg, best practices voor verbetering van de zorg</a:t>
            </a:r>
          </a:p>
        </p:txBody>
      </p:sp>
      <p:sp>
        <p:nvSpPr>
          <p:cNvPr id="14340" name="Rectangle 7"/>
          <p:cNvSpPr>
            <a:spLocks noChangeArrowheads="1"/>
          </p:cNvSpPr>
          <p:nvPr/>
        </p:nvSpPr>
        <p:spPr bwMode="auto">
          <a:xfrm>
            <a:off x="2122488" y="2205038"/>
            <a:ext cx="2520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nl-NL" sz="1200" b="0"/>
              <a:t>1. Ontwikkeling voorstel voor verandering</a:t>
            </a:r>
          </a:p>
        </p:txBody>
      </p:sp>
      <p:sp>
        <p:nvSpPr>
          <p:cNvPr id="14341" name="Rectangle 8"/>
          <p:cNvSpPr>
            <a:spLocks noChangeArrowheads="1"/>
          </p:cNvSpPr>
          <p:nvPr/>
        </p:nvSpPr>
        <p:spPr bwMode="auto">
          <a:xfrm>
            <a:off x="2122488" y="4005263"/>
            <a:ext cx="2520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nl-NL" sz="1200" b="0"/>
              <a:t>4. Ontwikkeling en selectie van interventies/strategieën</a:t>
            </a:r>
          </a:p>
        </p:txBody>
      </p:sp>
      <p:sp>
        <p:nvSpPr>
          <p:cNvPr id="14342" name="Rectangle 9"/>
          <p:cNvSpPr>
            <a:spLocks noChangeArrowheads="1"/>
          </p:cNvSpPr>
          <p:nvPr/>
        </p:nvSpPr>
        <p:spPr bwMode="auto">
          <a:xfrm>
            <a:off x="2122488" y="3357563"/>
            <a:ext cx="2520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nl-NL" sz="1200" b="0"/>
              <a:t>3. Probleemanalyse, doelgroep en setting</a:t>
            </a:r>
          </a:p>
        </p:txBody>
      </p:sp>
      <p:sp>
        <p:nvSpPr>
          <p:cNvPr id="14343" name="Rectangle 10"/>
          <p:cNvSpPr>
            <a:spLocks noChangeArrowheads="1"/>
          </p:cNvSpPr>
          <p:nvPr/>
        </p:nvSpPr>
        <p:spPr bwMode="auto">
          <a:xfrm>
            <a:off x="2122488" y="2781300"/>
            <a:ext cx="25209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nl-NL" sz="1200" b="0"/>
              <a:t>2. Analyse feitelijke zorg, concrete doelen voor verbetering</a:t>
            </a:r>
          </a:p>
        </p:txBody>
      </p:sp>
      <p:sp>
        <p:nvSpPr>
          <p:cNvPr id="14344" name="Rectangle 11"/>
          <p:cNvSpPr>
            <a:spLocks noChangeArrowheads="1"/>
          </p:cNvSpPr>
          <p:nvPr/>
        </p:nvSpPr>
        <p:spPr bwMode="auto">
          <a:xfrm>
            <a:off x="2122488" y="4652963"/>
            <a:ext cx="2520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nl-NL" sz="1200" b="0"/>
              <a:t>5. Ontwikkeling, testen en uitvoering van implementatieplan</a:t>
            </a:r>
          </a:p>
        </p:txBody>
      </p:sp>
      <p:sp>
        <p:nvSpPr>
          <p:cNvPr id="14345" name="Rectangle 13"/>
          <p:cNvSpPr>
            <a:spLocks noChangeArrowheads="1"/>
          </p:cNvSpPr>
          <p:nvPr/>
        </p:nvSpPr>
        <p:spPr bwMode="auto">
          <a:xfrm>
            <a:off x="2124075" y="5300663"/>
            <a:ext cx="2520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nl-NL" sz="1200" b="0"/>
              <a:t>6. Integratie in routines</a:t>
            </a:r>
          </a:p>
        </p:txBody>
      </p:sp>
      <p:cxnSp>
        <p:nvCxnSpPr>
          <p:cNvPr id="14346" name="AutoShape 14"/>
          <p:cNvCxnSpPr>
            <a:cxnSpLocks noChangeShapeType="1"/>
            <a:stCxn id="14340" idx="2"/>
            <a:endCxn id="14343" idx="0"/>
          </p:cNvCxnSpPr>
          <p:nvPr/>
        </p:nvCxnSpPr>
        <p:spPr bwMode="auto">
          <a:xfrm>
            <a:off x="3382963" y="2635250"/>
            <a:ext cx="0" cy="146050"/>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4347" name="AutoShape 15"/>
          <p:cNvCxnSpPr>
            <a:cxnSpLocks noChangeShapeType="1"/>
            <a:stCxn id="14344" idx="2"/>
            <a:endCxn id="14345" idx="0"/>
          </p:cNvCxnSpPr>
          <p:nvPr/>
        </p:nvCxnSpPr>
        <p:spPr bwMode="auto">
          <a:xfrm>
            <a:off x="3382963" y="5083175"/>
            <a:ext cx="1587" cy="217488"/>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4348" name="AutoShape 16"/>
          <p:cNvCxnSpPr>
            <a:cxnSpLocks noChangeShapeType="1"/>
            <a:stCxn id="14341" idx="2"/>
            <a:endCxn id="14344" idx="0"/>
          </p:cNvCxnSpPr>
          <p:nvPr/>
        </p:nvCxnSpPr>
        <p:spPr bwMode="auto">
          <a:xfrm>
            <a:off x="3382963" y="4435475"/>
            <a:ext cx="0" cy="217488"/>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4349" name="AutoShape 17"/>
          <p:cNvCxnSpPr>
            <a:cxnSpLocks noChangeShapeType="1"/>
            <a:stCxn id="14342" idx="2"/>
            <a:endCxn id="14341" idx="0"/>
          </p:cNvCxnSpPr>
          <p:nvPr/>
        </p:nvCxnSpPr>
        <p:spPr bwMode="auto">
          <a:xfrm>
            <a:off x="3382963" y="3787775"/>
            <a:ext cx="0" cy="217488"/>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4350" name="AutoShape 18"/>
          <p:cNvCxnSpPr>
            <a:cxnSpLocks noChangeShapeType="1"/>
            <a:stCxn id="14343" idx="2"/>
            <a:endCxn id="14342" idx="0"/>
          </p:cNvCxnSpPr>
          <p:nvPr/>
        </p:nvCxnSpPr>
        <p:spPr bwMode="auto">
          <a:xfrm>
            <a:off x="3382963" y="3211513"/>
            <a:ext cx="0" cy="146050"/>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sp>
        <p:nvSpPr>
          <p:cNvPr id="14351" name="Rectangle 19"/>
          <p:cNvSpPr>
            <a:spLocks noChangeArrowheads="1"/>
          </p:cNvSpPr>
          <p:nvPr/>
        </p:nvSpPr>
        <p:spPr bwMode="auto">
          <a:xfrm>
            <a:off x="5003800" y="2205038"/>
            <a:ext cx="2089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nl-NL" sz="1200" b="0"/>
              <a:t>aanpassen voorstel voor verandering</a:t>
            </a:r>
          </a:p>
        </p:txBody>
      </p:sp>
      <p:sp>
        <p:nvSpPr>
          <p:cNvPr id="14352" name="Rectangle 20"/>
          <p:cNvSpPr>
            <a:spLocks noChangeArrowheads="1"/>
          </p:cNvSpPr>
          <p:nvPr/>
        </p:nvSpPr>
        <p:spPr bwMode="auto">
          <a:xfrm>
            <a:off x="5003800" y="2781300"/>
            <a:ext cx="2089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nl-NL" sz="1200" b="0"/>
              <a:t>opnieuw meten van zorg, doelen bijstellen</a:t>
            </a:r>
          </a:p>
        </p:txBody>
      </p:sp>
      <p:sp>
        <p:nvSpPr>
          <p:cNvPr id="14353" name="Rectangle 21"/>
          <p:cNvSpPr>
            <a:spLocks noChangeArrowheads="1"/>
          </p:cNvSpPr>
          <p:nvPr/>
        </p:nvSpPr>
        <p:spPr bwMode="auto">
          <a:xfrm>
            <a:off x="5003800" y="3357563"/>
            <a:ext cx="2089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nl-NL" sz="1200" b="0"/>
              <a:t>aanvullende probleemanalyses</a:t>
            </a:r>
          </a:p>
        </p:txBody>
      </p:sp>
      <p:sp>
        <p:nvSpPr>
          <p:cNvPr id="14354" name="Rectangle 22"/>
          <p:cNvSpPr>
            <a:spLocks noChangeArrowheads="1"/>
          </p:cNvSpPr>
          <p:nvPr/>
        </p:nvSpPr>
        <p:spPr bwMode="auto">
          <a:xfrm>
            <a:off x="5003800" y="4005263"/>
            <a:ext cx="2089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nl-NL" sz="1200" b="0"/>
              <a:t>selectie nieuwe strategieën</a:t>
            </a:r>
          </a:p>
        </p:txBody>
      </p:sp>
      <p:sp>
        <p:nvSpPr>
          <p:cNvPr id="14355" name="Rectangle 23"/>
          <p:cNvSpPr>
            <a:spLocks noChangeArrowheads="1"/>
          </p:cNvSpPr>
          <p:nvPr/>
        </p:nvSpPr>
        <p:spPr bwMode="auto">
          <a:xfrm>
            <a:off x="5003800" y="4652963"/>
            <a:ext cx="2089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nl-NL" sz="1200" b="0"/>
              <a:t>aanpassen van plan</a:t>
            </a:r>
          </a:p>
        </p:txBody>
      </p:sp>
      <p:sp>
        <p:nvSpPr>
          <p:cNvPr id="14356" name="Rectangle 24"/>
          <p:cNvSpPr>
            <a:spLocks noChangeArrowheads="1"/>
          </p:cNvSpPr>
          <p:nvPr/>
        </p:nvSpPr>
        <p:spPr bwMode="auto">
          <a:xfrm>
            <a:off x="5005388" y="5302250"/>
            <a:ext cx="2089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nl-NL" sz="1200" b="0"/>
              <a:t>scheppen van voorwaarden</a:t>
            </a:r>
          </a:p>
        </p:txBody>
      </p:sp>
      <p:cxnSp>
        <p:nvCxnSpPr>
          <p:cNvPr id="14357" name="AutoShape 25"/>
          <p:cNvCxnSpPr>
            <a:cxnSpLocks noChangeShapeType="1"/>
            <a:stCxn id="14351" idx="1"/>
            <a:endCxn id="14340" idx="3"/>
          </p:cNvCxnSpPr>
          <p:nvPr/>
        </p:nvCxnSpPr>
        <p:spPr bwMode="auto">
          <a:xfrm flipH="1">
            <a:off x="4643438" y="2420938"/>
            <a:ext cx="360362" cy="0"/>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4358" name="AutoShape 26"/>
          <p:cNvCxnSpPr>
            <a:cxnSpLocks noChangeShapeType="1"/>
            <a:stCxn id="14352" idx="1"/>
            <a:endCxn id="14343" idx="3"/>
          </p:cNvCxnSpPr>
          <p:nvPr/>
        </p:nvCxnSpPr>
        <p:spPr bwMode="auto">
          <a:xfrm flipH="1">
            <a:off x="4643438" y="2997200"/>
            <a:ext cx="360362" cy="0"/>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4359" name="AutoShape 27"/>
          <p:cNvCxnSpPr>
            <a:cxnSpLocks noChangeShapeType="1"/>
            <a:stCxn id="14353" idx="1"/>
            <a:endCxn id="14342" idx="3"/>
          </p:cNvCxnSpPr>
          <p:nvPr/>
        </p:nvCxnSpPr>
        <p:spPr bwMode="auto">
          <a:xfrm flipH="1">
            <a:off x="4643438" y="3573463"/>
            <a:ext cx="360362" cy="0"/>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4360" name="AutoShape 28"/>
          <p:cNvCxnSpPr>
            <a:cxnSpLocks noChangeShapeType="1"/>
            <a:stCxn id="14354" idx="1"/>
            <a:endCxn id="14341" idx="3"/>
          </p:cNvCxnSpPr>
          <p:nvPr/>
        </p:nvCxnSpPr>
        <p:spPr bwMode="auto">
          <a:xfrm flipH="1">
            <a:off x="4643438" y="4221163"/>
            <a:ext cx="360362" cy="0"/>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4361" name="AutoShape 29"/>
          <p:cNvCxnSpPr>
            <a:cxnSpLocks noChangeShapeType="1"/>
            <a:stCxn id="14355" idx="1"/>
            <a:endCxn id="14344" idx="3"/>
          </p:cNvCxnSpPr>
          <p:nvPr/>
        </p:nvCxnSpPr>
        <p:spPr bwMode="auto">
          <a:xfrm flipH="1">
            <a:off x="4643438" y="4868863"/>
            <a:ext cx="360362" cy="0"/>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4362" name="AutoShape 30"/>
          <p:cNvCxnSpPr>
            <a:cxnSpLocks noChangeShapeType="1"/>
            <a:stCxn id="14356" idx="1"/>
            <a:endCxn id="14345" idx="3"/>
          </p:cNvCxnSpPr>
          <p:nvPr/>
        </p:nvCxnSpPr>
        <p:spPr bwMode="auto">
          <a:xfrm flipH="1" flipV="1">
            <a:off x="4645025" y="5516563"/>
            <a:ext cx="360363" cy="1587"/>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4363" name="AutoShape 31"/>
          <p:cNvCxnSpPr>
            <a:cxnSpLocks noChangeShapeType="1"/>
            <a:stCxn id="14369" idx="3"/>
            <a:endCxn id="14339" idx="3"/>
          </p:cNvCxnSpPr>
          <p:nvPr/>
        </p:nvCxnSpPr>
        <p:spPr bwMode="auto">
          <a:xfrm flipH="1" flipV="1">
            <a:off x="5365750" y="944563"/>
            <a:ext cx="1727200" cy="5221287"/>
          </a:xfrm>
          <a:prstGeom prst="bentConnector3">
            <a:avLst>
              <a:gd name="adj1" fmla="val -13236"/>
            </a:avLst>
          </a:prstGeom>
          <a:noFill/>
          <a:ln w="9525">
            <a:solidFill>
              <a:schemeClr val="bg2"/>
            </a:solidFill>
            <a:miter lim="800000"/>
            <a:headEnd/>
            <a:tailEnd type="triangle" w="med" len="med"/>
          </a:ln>
          <a:extLst>
            <a:ext uri="{909E8E84-426E-40DD-AFC4-6F175D3DCCD1}">
              <a14:hiddenFill xmlns:a14="http://schemas.microsoft.com/office/drawing/2010/main">
                <a:noFill/>
              </a14:hiddenFill>
            </a:ext>
          </a:extLst>
        </p:spPr>
      </p:cxnSp>
      <p:cxnSp>
        <p:nvCxnSpPr>
          <p:cNvPr id="14364" name="AutoShape 37"/>
          <p:cNvCxnSpPr>
            <a:cxnSpLocks noChangeShapeType="1"/>
            <a:stCxn id="14338" idx="2"/>
            <a:endCxn id="14340" idx="0"/>
          </p:cNvCxnSpPr>
          <p:nvPr/>
        </p:nvCxnSpPr>
        <p:spPr bwMode="auto">
          <a:xfrm rot="16200000" flipH="1">
            <a:off x="2464594" y="1286669"/>
            <a:ext cx="793750" cy="1042988"/>
          </a:xfrm>
          <a:prstGeom prst="bentConnector3">
            <a:avLst>
              <a:gd name="adj1" fmla="val 49801"/>
            </a:avLst>
          </a:prstGeom>
          <a:noFill/>
          <a:ln w="9525">
            <a:solidFill>
              <a:schemeClr val="bg2"/>
            </a:solidFill>
            <a:miter lim="800000"/>
            <a:headEnd/>
            <a:tailEnd type="triangle" w="med" len="med"/>
          </a:ln>
          <a:extLst>
            <a:ext uri="{909E8E84-426E-40DD-AFC4-6F175D3DCCD1}">
              <a14:hiddenFill xmlns:a14="http://schemas.microsoft.com/office/drawing/2010/main">
                <a:noFill/>
              </a14:hiddenFill>
            </a:ext>
          </a:extLst>
        </p:spPr>
      </p:cxnSp>
      <p:cxnSp>
        <p:nvCxnSpPr>
          <p:cNvPr id="14365" name="AutoShape 38"/>
          <p:cNvCxnSpPr>
            <a:cxnSpLocks noChangeShapeType="1"/>
            <a:stCxn id="14339" idx="2"/>
            <a:endCxn id="14340" idx="0"/>
          </p:cNvCxnSpPr>
          <p:nvPr/>
        </p:nvCxnSpPr>
        <p:spPr bwMode="auto">
          <a:xfrm rot="5400000">
            <a:off x="3509169" y="1285082"/>
            <a:ext cx="793750" cy="1046162"/>
          </a:xfrm>
          <a:prstGeom prst="bentConnector3">
            <a:avLst>
              <a:gd name="adj1" fmla="val 49801"/>
            </a:avLst>
          </a:prstGeom>
          <a:noFill/>
          <a:ln w="9525">
            <a:solidFill>
              <a:schemeClr val="bg2"/>
            </a:solidFill>
            <a:miter lim="800000"/>
            <a:headEnd/>
            <a:tailEnd type="triangle" w="med" len="med"/>
          </a:ln>
          <a:extLst>
            <a:ext uri="{909E8E84-426E-40DD-AFC4-6F175D3DCCD1}">
              <a14:hiddenFill xmlns:a14="http://schemas.microsoft.com/office/drawing/2010/main">
                <a:noFill/>
              </a14:hiddenFill>
            </a:ext>
          </a:extLst>
        </p:spPr>
      </p:cxnSp>
      <p:sp>
        <p:nvSpPr>
          <p:cNvPr id="14366" name="Rectangle 39"/>
          <p:cNvSpPr>
            <a:spLocks noChangeArrowheads="1"/>
          </p:cNvSpPr>
          <p:nvPr/>
        </p:nvSpPr>
        <p:spPr bwMode="auto">
          <a:xfrm>
            <a:off x="250825" y="1916113"/>
            <a:ext cx="1800225" cy="201771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1" hangingPunct="1"/>
            <a:r>
              <a:rPr lang="nl-NL" sz="1200"/>
              <a:t>Planning en organisatie</a:t>
            </a:r>
            <a:endParaRPr lang="nl-NL" sz="1200" b="0"/>
          </a:p>
          <a:p>
            <a:pPr eaLnBrk="1" hangingPunct="1">
              <a:buFontTx/>
              <a:buChar char="•"/>
            </a:pPr>
            <a:r>
              <a:rPr lang="nl-NL" sz="1200" b="0"/>
              <a:t> team</a:t>
            </a:r>
          </a:p>
          <a:p>
            <a:pPr eaLnBrk="1" hangingPunct="1">
              <a:buFontTx/>
              <a:buChar char="•"/>
            </a:pPr>
            <a:r>
              <a:rPr lang="nl-NL" sz="1200" b="0"/>
              <a:t> context voor verandering</a:t>
            </a:r>
          </a:p>
          <a:p>
            <a:pPr eaLnBrk="1" hangingPunct="1">
              <a:buFontTx/>
              <a:buChar char="•"/>
            </a:pPr>
            <a:r>
              <a:rPr lang="nl-NL" sz="1200" b="0"/>
              <a:t> betrekken doelgroep</a:t>
            </a:r>
          </a:p>
          <a:p>
            <a:pPr eaLnBrk="1" hangingPunct="1">
              <a:buFontTx/>
              <a:buChar char="•"/>
            </a:pPr>
            <a:r>
              <a:rPr lang="nl-NL" sz="1200" b="0"/>
              <a:t> betrekken leiders en sleutelfiguren</a:t>
            </a:r>
          </a:p>
          <a:p>
            <a:pPr eaLnBrk="1" hangingPunct="1">
              <a:buFontTx/>
              <a:buChar char="•"/>
            </a:pPr>
            <a:r>
              <a:rPr lang="nl-NL" sz="1200" b="0"/>
              <a:t> tijdpad en verantwoordelijkheden</a:t>
            </a:r>
          </a:p>
          <a:p>
            <a:pPr eaLnBrk="1" hangingPunct="1">
              <a:buFontTx/>
              <a:buChar char="•"/>
            </a:pPr>
            <a:r>
              <a:rPr lang="nl-NL" sz="1200" b="0"/>
              <a:t> middelen</a:t>
            </a:r>
          </a:p>
        </p:txBody>
      </p:sp>
      <p:sp>
        <p:nvSpPr>
          <p:cNvPr id="14367" name="Line 40"/>
          <p:cNvSpPr>
            <a:spLocks noChangeShapeType="1"/>
          </p:cNvSpPr>
          <p:nvPr/>
        </p:nvSpPr>
        <p:spPr bwMode="auto">
          <a:xfrm>
            <a:off x="2051050" y="1987550"/>
            <a:ext cx="936625" cy="1588"/>
          </a:xfrm>
          <a:prstGeom prst="line">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14368" name="Rectangle 13"/>
          <p:cNvSpPr>
            <a:spLocks noChangeArrowheads="1"/>
          </p:cNvSpPr>
          <p:nvPr/>
        </p:nvSpPr>
        <p:spPr bwMode="auto">
          <a:xfrm>
            <a:off x="2122488" y="5948363"/>
            <a:ext cx="25209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eaLnBrk="1" hangingPunct="1"/>
            <a:r>
              <a:rPr lang="nl-NL" sz="1200" b="0"/>
              <a:t>7. (Continue) evaluatie en (indien nodig) bijstelling van plan</a:t>
            </a:r>
          </a:p>
        </p:txBody>
      </p:sp>
      <p:sp>
        <p:nvSpPr>
          <p:cNvPr id="14369" name="Rectangle 24"/>
          <p:cNvSpPr>
            <a:spLocks noChangeArrowheads="1"/>
          </p:cNvSpPr>
          <p:nvPr/>
        </p:nvSpPr>
        <p:spPr bwMode="auto">
          <a:xfrm>
            <a:off x="5003800" y="5949950"/>
            <a:ext cx="2089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nl-NL" sz="1200" b="0"/>
              <a:t>doelen niet bereikt, terugval</a:t>
            </a:r>
          </a:p>
        </p:txBody>
      </p:sp>
      <p:cxnSp>
        <p:nvCxnSpPr>
          <p:cNvPr id="14370" name="AutoShape 30"/>
          <p:cNvCxnSpPr>
            <a:cxnSpLocks noChangeShapeType="1"/>
            <a:stCxn id="14369" idx="1"/>
            <a:endCxn id="14368" idx="3"/>
          </p:cNvCxnSpPr>
          <p:nvPr/>
        </p:nvCxnSpPr>
        <p:spPr bwMode="auto">
          <a:xfrm flipH="1" flipV="1">
            <a:off x="4643438" y="6164263"/>
            <a:ext cx="360362" cy="1587"/>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4371" name="AutoShape 15"/>
          <p:cNvCxnSpPr>
            <a:cxnSpLocks noChangeShapeType="1"/>
            <a:stCxn id="14345" idx="2"/>
            <a:endCxn id="14368" idx="0"/>
          </p:cNvCxnSpPr>
          <p:nvPr/>
        </p:nvCxnSpPr>
        <p:spPr bwMode="auto">
          <a:xfrm flipH="1">
            <a:off x="3382963" y="5730875"/>
            <a:ext cx="1587" cy="217488"/>
          </a:xfrm>
          <a:prstGeom prst="straightConnector1">
            <a:avLst/>
          </a:prstGeom>
          <a:noFill/>
          <a:ln w="9525">
            <a:solidFill>
              <a:schemeClr val="bg2"/>
            </a:solidFill>
            <a:round/>
            <a:headEnd/>
            <a:tailEnd type="triangle" w="med" len="med"/>
          </a:ln>
          <a:extLst>
            <a:ext uri="{909E8E84-426E-40DD-AFC4-6F175D3DCCD1}">
              <a14:hiddenFill xmlns:a14="http://schemas.microsoft.com/office/drawing/2010/main">
                <a:noFill/>
              </a14:hiddenFill>
            </a:ext>
          </a:extLst>
        </p:spPr>
      </p:cxnSp>
      <p:cxnSp>
        <p:nvCxnSpPr>
          <p:cNvPr id="14372" name="Gebogen verbindingslijn 42"/>
          <p:cNvCxnSpPr>
            <a:cxnSpLocks noChangeShapeType="1"/>
            <a:stCxn id="14369" idx="3"/>
            <a:endCxn id="14356" idx="3"/>
          </p:cNvCxnSpPr>
          <p:nvPr/>
        </p:nvCxnSpPr>
        <p:spPr bwMode="auto">
          <a:xfrm flipV="1">
            <a:off x="7092950" y="5518150"/>
            <a:ext cx="1588" cy="647700"/>
          </a:xfrm>
          <a:prstGeom prst="bentConnector3">
            <a:avLst>
              <a:gd name="adj1" fmla="val 14500005"/>
            </a:avLst>
          </a:prstGeom>
          <a:noFill/>
          <a:ln w="9525" algn="ctr">
            <a:solidFill>
              <a:schemeClr val="bg2"/>
            </a:solidFill>
            <a:miter lim="800000"/>
            <a:headEnd/>
            <a:tailEnd type="arrow" w="med" len="med"/>
          </a:ln>
          <a:extLst>
            <a:ext uri="{909E8E84-426E-40DD-AFC4-6F175D3DCCD1}">
              <a14:hiddenFill xmlns:a14="http://schemas.microsoft.com/office/drawing/2010/main">
                <a:noFill/>
              </a14:hiddenFill>
            </a:ext>
          </a:extLst>
        </p:spPr>
      </p:cxnSp>
      <p:cxnSp>
        <p:nvCxnSpPr>
          <p:cNvPr id="14373" name="Gebogen verbindingslijn 43"/>
          <p:cNvCxnSpPr>
            <a:cxnSpLocks noChangeShapeType="1"/>
            <a:stCxn id="14369" idx="3"/>
            <a:endCxn id="14355" idx="3"/>
          </p:cNvCxnSpPr>
          <p:nvPr/>
        </p:nvCxnSpPr>
        <p:spPr bwMode="auto">
          <a:xfrm flipV="1">
            <a:off x="7092950" y="4868863"/>
            <a:ext cx="1588" cy="1296987"/>
          </a:xfrm>
          <a:prstGeom prst="bentConnector3">
            <a:avLst>
              <a:gd name="adj1" fmla="val 14400005"/>
            </a:avLst>
          </a:prstGeom>
          <a:noFill/>
          <a:ln w="9525" algn="ctr">
            <a:solidFill>
              <a:schemeClr val="bg2"/>
            </a:solidFill>
            <a:miter lim="800000"/>
            <a:headEnd/>
            <a:tailEnd type="arrow" w="med" len="med"/>
          </a:ln>
          <a:extLst>
            <a:ext uri="{909E8E84-426E-40DD-AFC4-6F175D3DCCD1}">
              <a14:hiddenFill xmlns:a14="http://schemas.microsoft.com/office/drawing/2010/main">
                <a:noFill/>
              </a14:hiddenFill>
            </a:ext>
          </a:extLst>
        </p:spPr>
      </p:cxnSp>
      <p:cxnSp>
        <p:nvCxnSpPr>
          <p:cNvPr id="14374" name="Gebogen verbindingslijn 48"/>
          <p:cNvCxnSpPr>
            <a:cxnSpLocks noChangeShapeType="1"/>
            <a:stCxn id="14369" idx="3"/>
            <a:endCxn id="14354" idx="3"/>
          </p:cNvCxnSpPr>
          <p:nvPr/>
        </p:nvCxnSpPr>
        <p:spPr bwMode="auto">
          <a:xfrm flipV="1">
            <a:off x="7092950" y="4221163"/>
            <a:ext cx="1588" cy="1944687"/>
          </a:xfrm>
          <a:prstGeom prst="bentConnector3">
            <a:avLst>
              <a:gd name="adj1" fmla="val 14400005"/>
            </a:avLst>
          </a:prstGeom>
          <a:noFill/>
          <a:ln w="9525" algn="ctr">
            <a:solidFill>
              <a:schemeClr val="bg2"/>
            </a:solidFill>
            <a:miter lim="800000"/>
            <a:headEnd/>
            <a:tailEnd type="arrow" w="med" len="med"/>
          </a:ln>
          <a:extLst>
            <a:ext uri="{909E8E84-426E-40DD-AFC4-6F175D3DCCD1}">
              <a14:hiddenFill xmlns:a14="http://schemas.microsoft.com/office/drawing/2010/main">
                <a:noFill/>
              </a14:hiddenFill>
            </a:ext>
          </a:extLst>
        </p:spPr>
      </p:cxnSp>
      <p:cxnSp>
        <p:nvCxnSpPr>
          <p:cNvPr id="14375" name="Gebogen verbindingslijn 51"/>
          <p:cNvCxnSpPr>
            <a:cxnSpLocks noChangeShapeType="1"/>
            <a:stCxn id="14369" idx="3"/>
            <a:endCxn id="14353" idx="3"/>
          </p:cNvCxnSpPr>
          <p:nvPr/>
        </p:nvCxnSpPr>
        <p:spPr bwMode="auto">
          <a:xfrm flipV="1">
            <a:off x="7092950" y="3573463"/>
            <a:ext cx="1588" cy="2592387"/>
          </a:xfrm>
          <a:prstGeom prst="bentConnector3">
            <a:avLst>
              <a:gd name="adj1" fmla="val 14400005"/>
            </a:avLst>
          </a:prstGeom>
          <a:noFill/>
          <a:ln w="9525" algn="ctr">
            <a:solidFill>
              <a:schemeClr val="bg2"/>
            </a:solidFill>
            <a:miter lim="800000"/>
            <a:headEnd/>
            <a:tailEnd type="arrow" w="med" len="med"/>
          </a:ln>
          <a:extLst>
            <a:ext uri="{909E8E84-426E-40DD-AFC4-6F175D3DCCD1}">
              <a14:hiddenFill xmlns:a14="http://schemas.microsoft.com/office/drawing/2010/main">
                <a:noFill/>
              </a14:hiddenFill>
            </a:ext>
          </a:extLst>
        </p:spPr>
      </p:cxnSp>
      <p:cxnSp>
        <p:nvCxnSpPr>
          <p:cNvPr id="14376" name="Gebogen verbindingslijn 54"/>
          <p:cNvCxnSpPr>
            <a:cxnSpLocks noChangeShapeType="1"/>
            <a:stCxn id="14369" idx="3"/>
            <a:endCxn id="14352" idx="3"/>
          </p:cNvCxnSpPr>
          <p:nvPr/>
        </p:nvCxnSpPr>
        <p:spPr bwMode="auto">
          <a:xfrm flipV="1">
            <a:off x="7092950" y="2997200"/>
            <a:ext cx="1588" cy="3168650"/>
          </a:xfrm>
          <a:prstGeom prst="bentConnector3">
            <a:avLst>
              <a:gd name="adj1" fmla="val 14400005"/>
            </a:avLst>
          </a:prstGeom>
          <a:noFill/>
          <a:ln w="9525" algn="ctr">
            <a:solidFill>
              <a:schemeClr val="bg2"/>
            </a:solidFill>
            <a:miter lim="800000"/>
            <a:headEnd/>
            <a:tailEnd type="arrow" w="med" len="med"/>
          </a:ln>
          <a:extLst>
            <a:ext uri="{909E8E84-426E-40DD-AFC4-6F175D3DCCD1}">
              <a14:hiddenFill xmlns:a14="http://schemas.microsoft.com/office/drawing/2010/main">
                <a:noFill/>
              </a14:hiddenFill>
            </a:ext>
          </a:extLst>
        </p:spPr>
      </p:cxnSp>
      <p:cxnSp>
        <p:nvCxnSpPr>
          <p:cNvPr id="14377" name="Gebogen verbindingslijn 61"/>
          <p:cNvCxnSpPr>
            <a:cxnSpLocks noChangeShapeType="1"/>
            <a:stCxn id="14369" idx="3"/>
            <a:endCxn id="14351" idx="3"/>
          </p:cNvCxnSpPr>
          <p:nvPr/>
        </p:nvCxnSpPr>
        <p:spPr bwMode="auto">
          <a:xfrm flipV="1">
            <a:off x="7092950" y="2420938"/>
            <a:ext cx="1588" cy="3744912"/>
          </a:xfrm>
          <a:prstGeom prst="bentConnector3">
            <a:avLst>
              <a:gd name="adj1" fmla="val 14400005"/>
            </a:avLst>
          </a:prstGeom>
          <a:noFill/>
          <a:ln w="9525" algn="ctr">
            <a:solidFill>
              <a:schemeClr val="bg2"/>
            </a:solidFill>
            <a:miter lim="800000"/>
            <a:headEnd/>
            <a:tailEnd type="arrow" w="med" len="med"/>
          </a:ln>
          <a:extLst>
            <a:ext uri="{909E8E84-426E-40DD-AFC4-6F175D3DCCD1}">
              <a14:hiddenFill xmlns:a14="http://schemas.microsoft.com/office/drawing/2010/main">
                <a:noFill/>
              </a14:hiddenFill>
            </a:ext>
          </a:extLst>
        </p:spPr>
      </p:cxnSp>
      <p:sp>
        <p:nvSpPr>
          <p:cNvPr id="14378" name="Rectangle 42"/>
          <p:cNvSpPr>
            <a:spLocks noChangeArrowheads="1"/>
          </p:cNvSpPr>
          <p:nvPr/>
        </p:nvSpPr>
        <p:spPr bwMode="auto">
          <a:xfrm>
            <a:off x="8172450" y="0"/>
            <a:ext cx="971550" cy="404813"/>
          </a:xfrm>
          <a:prstGeom prst="rect">
            <a:avLst/>
          </a:prstGeom>
          <a:solidFill>
            <a:srgbClr val="C3D6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nl-NL" sz="1800" b="0">
                <a:cs typeface="Arial" charset="0"/>
              </a:rPr>
              <a:t>dia 1-7</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Lege presentatie">
  <a:themeElements>
    <a:clrScheme name="1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Lege presentatie">
      <a:majorFont>
        <a:latin typeface="Verdana"/>
        <a:ea typeface="ＭＳ Ｐゴシック"/>
        <a:cs typeface=""/>
      </a:majorFont>
      <a:minorFont>
        <a:latin typeface="Verdan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1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Lege presentatie">
  <a:themeElements>
    <a:clrScheme name="3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Lege presentatie">
      <a:majorFont>
        <a:latin typeface="Verdana"/>
        <a:ea typeface="ＭＳ Ｐゴシック"/>
        <a:cs typeface=""/>
      </a:majorFont>
      <a:minorFont>
        <a:latin typeface="Verdan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3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Lege presentatie">
  <a:themeElements>
    <a:clrScheme name="4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Lege presentatie">
      <a:majorFont>
        <a:latin typeface="Verdana"/>
        <a:ea typeface="ＭＳ Ｐゴシック"/>
        <a:cs typeface=""/>
      </a:majorFont>
      <a:minorFont>
        <a:latin typeface="Verdan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4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ge presentatie">
  <a:themeElements>
    <a:clrScheme name="2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Lege presentatie">
      <a:majorFont>
        <a:latin typeface="Verdana"/>
        <a:ea typeface="ＭＳ Ｐゴシック"/>
        <a:cs typeface=""/>
      </a:majorFont>
      <a:minorFont>
        <a:latin typeface="Verdan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2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Lege presentatie">
  <a:themeElements>
    <a:clrScheme name="5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Lege presentatie">
      <a:majorFont>
        <a:latin typeface="Verdana"/>
        <a:ea typeface="ＭＳ Ｐゴシック"/>
        <a:cs typeface=""/>
      </a:majorFont>
      <a:minorFont>
        <a:latin typeface="Verdan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5_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5955</TotalTime>
  <Words>3226</Words>
  <Application>Microsoft Office PowerPoint</Application>
  <PresentationFormat>Diavoorstelling (4:3)</PresentationFormat>
  <Paragraphs>749</Paragraphs>
  <Slides>80</Slides>
  <Notes>49</Notes>
  <HiddenSlides>0</HiddenSlides>
  <MMClips>0</MMClips>
  <ScaleCrop>false</ScaleCrop>
  <HeadingPairs>
    <vt:vector size="4" baseType="variant">
      <vt:variant>
        <vt:lpstr>Thema</vt:lpstr>
      </vt:variant>
      <vt:variant>
        <vt:i4>5</vt:i4>
      </vt:variant>
      <vt:variant>
        <vt:lpstr>Diatitels</vt:lpstr>
      </vt:variant>
      <vt:variant>
        <vt:i4>80</vt:i4>
      </vt:variant>
    </vt:vector>
  </HeadingPairs>
  <TitlesOfParts>
    <vt:vector size="85" baseType="lpstr">
      <vt:lpstr>1_Lege presentatie</vt:lpstr>
      <vt:lpstr>3_Lege presentatie</vt:lpstr>
      <vt:lpstr>4_Lege presentatie</vt:lpstr>
      <vt:lpstr>2_Lege presentatie</vt:lpstr>
      <vt:lpstr>5_Lege presentatie</vt:lpstr>
      <vt:lpstr>PowerPoint-presentatie</vt:lpstr>
      <vt:lpstr>PowerPoint-presentatie</vt:lpstr>
      <vt:lpstr>PowerPoint-presentatie</vt:lpstr>
      <vt:lpstr>Innovatie</vt:lpstr>
      <vt:lpstr>Waarom met innovaties aan de slag?</vt:lpstr>
      <vt:lpstr>Implementeren (1) </vt:lpstr>
      <vt:lpstr>Implementeren (2)</vt:lpstr>
      <vt:lpstr>Stapsgewijs! </vt:lpstr>
      <vt:lpstr>PowerPoint-presentatie</vt:lpstr>
      <vt:lpstr>In kaart brengen feitelijke zorg</vt:lpstr>
      <vt:lpstr>Formuleren doelen</vt:lpstr>
      <vt:lpstr>SMART doelen</vt:lpstr>
      <vt:lpstr>PowerPoint-presentatie</vt:lpstr>
      <vt:lpstr>Lessen uit implementatie- projecten (1)</vt:lpstr>
      <vt:lpstr> Lessen uit implementatie-projecten (2)</vt:lpstr>
      <vt:lpstr>Aanbevelingen (1)</vt:lpstr>
      <vt:lpstr>Aanbevelingen (2)</vt:lpstr>
      <vt:lpstr>Boodschap</vt:lpstr>
      <vt:lpstr>Piano stairs</vt:lpstr>
      <vt:lpstr>PowerPoint-presentatie</vt:lpstr>
      <vt:lpstr>Doel presentatie</vt:lpstr>
      <vt:lpstr>Doel indicatoren</vt:lpstr>
      <vt:lpstr>Definitie indicator</vt:lpstr>
      <vt:lpstr>Typen indicatoren</vt:lpstr>
      <vt:lpstr>Voorbeelden indicatoren</vt:lpstr>
      <vt:lpstr>teller/ noemer</vt:lpstr>
      <vt:lpstr>Rekenvoorbeelden  indicatorbreuk</vt:lpstr>
      <vt:lpstr>Meetplan</vt:lpstr>
      <vt:lpstr>PowerPoint-presentatie</vt:lpstr>
      <vt:lpstr>PowerPoint-presentatie</vt:lpstr>
      <vt:lpstr>PowerPoint-presentatie</vt:lpstr>
      <vt:lpstr>PowerPoint-presentatie</vt:lpstr>
      <vt:lpstr>een onmisbare stap…  … die veel te vaak wordt overgeslagen</vt:lpstr>
      <vt:lpstr>PowerPoint-presentatie</vt:lpstr>
      <vt:lpstr>Contextanalyse</vt:lpstr>
      <vt:lpstr>Onderdelen ‘diagnostische analyse’</vt:lpstr>
      <vt:lpstr>Ad A. Sociale kaart</vt:lpstr>
      <vt:lpstr>Ad B. Beïnvloedende factoren</vt:lpstr>
      <vt:lpstr>+ kenmerken zorgvernieuwing zelf (bijv. praktische bruikbaarheid en voordeel voor de gebruiker)</vt:lpstr>
      <vt:lpstr>Hoe komen we achter die beïnvloedende factoren?</vt:lpstr>
      <vt:lpstr>Interviews - voorbeeldvragen</vt:lpstr>
      <vt:lpstr>Succesvolle en minder succesvolle innovaties</vt:lpstr>
      <vt:lpstr>Succesvolle innovaties (vervolg) </vt:lpstr>
      <vt:lpstr>Ad C. Doelgroepen analyseren</vt:lpstr>
      <vt:lpstr>PowerPoint-presentatie</vt:lpstr>
      <vt:lpstr>Presentatie van beïnvloedende factoren in een tabel</vt:lpstr>
      <vt:lpstr>Invoering SNAQ in verpleeghuis en thuiszorg</vt:lpstr>
      <vt:lpstr>Voorbeeld contextanalyse o.b.v. interviews met verpleegkundigen/teamleiders</vt:lpstr>
      <vt:lpstr>Hulpmiddelen</vt:lpstr>
      <vt:lpstr>Implementatiediagnose</vt:lpstr>
      <vt:lpstr>Probleemanalyse</vt:lpstr>
      <vt:lpstr>Probleemanalyse: conform PES</vt:lpstr>
      <vt:lpstr>Voorbeeld PES</vt:lpstr>
      <vt:lpstr>PowerPoint-presentatie</vt:lpstr>
      <vt:lpstr>Na implementatiediagnose</vt:lpstr>
      <vt:lpstr>Wat is de juiste implementatiestrategie?</vt:lpstr>
      <vt:lpstr>PowerPoint-presentatie</vt:lpstr>
      <vt:lpstr>Effectiviteit strategieën</vt:lpstr>
      <vt:lpstr>Samengevat</vt:lpstr>
      <vt:lpstr>PowerPoint-presentatie</vt:lpstr>
      <vt:lpstr>Stappen communicatieplan </vt:lpstr>
      <vt:lpstr>Kernboodschap</vt:lpstr>
      <vt:lpstr>Motto</vt:lpstr>
      <vt:lpstr>Doelstellingen communicatie</vt:lpstr>
      <vt:lpstr>Voorbeeld communicatiedoelen                             Richtlijn ondervoeding</vt:lpstr>
      <vt:lpstr>Middelen</vt:lpstr>
      <vt:lpstr>Budget en ondersteuning</vt:lpstr>
      <vt:lpstr>Communicatie = plannen</vt:lpstr>
      <vt:lpstr>Voorbeeld communicatie-actieplan </vt:lpstr>
      <vt:lpstr>Hoe ben ik succesvol?</vt:lpstr>
      <vt:lpstr>Tell me and I’ll forget,  show me and I’ll see,  involve me and I’ll understand [Chinees gezegde]</vt:lpstr>
      <vt:lpstr>PowerPoint-presentatie</vt:lpstr>
      <vt:lpstr>Monitoren implementatie </vt:lpstr>
      <vt:lpstr>Voorbeeld Meetformulier voor procesindicator:  “bijhouden/invullen voedingslijst gedurende 14 dagen”</vt:lpstr>
      <vt:lpstr>Voorbeeld: lijndiagram</vt:lpstr>
      <vt:lpstr>Logboek (procesevaluatie)</vt:lpstr>
      <vt:lpstr>Voorbeeld van een logboek</vt:lpstr>
      <vt:lpstr>Effectevaluatie</vt:lpstr>
      <vt:lpstr>Procesevaluatie</vt:lpstr>
      <vt:lpstr>Borging</vt:lpstr>
    </vt:vector>
  </TitlesOfParts>
  <Company>Hogeschool Rotterdam, Kenniscentrum Zorginnovatie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Verbetertrajecten in de zorg voor studenten hbo-v</dc:title>
  <dc:subject/>
  <dc:creator/>
  <dc:description>Behorend bij de gelijknamige lesmodule (Groenewoud &amp; de Lange 2012); ontwikkeld in het kader van het Zorg-voor-Beter-II project “Implementatie van richtlijnen, handleidingen en protocollen rond Eten &amp; Drinken in de praktijk van verpleeg-, verzorgingshuizen en thuiszorg en in de opleidingen tot verpleegkundige en verzorgende” (ZonMw dossiernummer: 330020032).</dc:description>
  <cp:lastModifiedBy>Leemhuis, Joke</cp:lastModifiedBy>
  <cp:revision>214</cp:revision>
  <cp:lastPrinted>2009-09-29T10:12:09Z</cp:lastPrinted>
  <dcterms:created xsi:type="dcterms:W3CDTF">2007-10-29T13:53:54Z</dcterms:created>
  <dcterms:modified xsi:type="dcterms:W3CDTF">2012-05-02T06:14:22Z</dcterms:modified>
</cp:coreProperties>
</file>