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Lst>
  <p:sldIdLst>
    <p:sldId id="256" r:id="rId6"/>
    <p:sldId id="258" r:id="rId7"/>
    <p:sldId id="271" r:id="rId8"/>
    <p:sldId id="272" r:id="rId9"/>
    <p:sldId id="274" r:id="rId10"/>
    <p:sldId id="275" r:id="rId11"/>
    <p:sldId id="273" r:id="rId12"/>
    <p:sldId id="266" r:id="rId13"/>
    <p:sldId id="270" r:id="rId14"/>
    <p:sldId id="260" r:id="rId15"/>
    <p:sldId id="267" r:id="rId16"/>
    <p:sldId id="268" r:id="rId17"/>
    <p:sldId id="269" r:id="rId18"/>
    <p:sldId id="263" r:id="rId19"/>
    <p:sldId id="257" r:id="rId20"/>
    <p:sldId id="262" r:id="rId21"/>
    <p:sldId id="264" r:id="rId22"/>
    <p:sldId id="265"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C6178CB1-651D-4130-9B2B-AC9EC46EB0B3}"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7B4232-3D66-482C-8913-F3FB897C51AA}"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840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6178CB1-651D-4130-9B2B-AC9EC46EB0B3}"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324651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6178CB1-651D-4130-9B2B-AC9EC46EB0B3}"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7B4232-3D66-482C-8913-F3FB897C51AA}"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95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6178CB1-651D-4130-9B2B-AC9EC46EB0B3}"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23824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6178CB1-651D-4130-9B2B-AC9EC46EB0B3}"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7B4232-3D66-482C-8913-F3FB897C51AA}"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621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6178CB1-651D-4130-9B2B-AC9EC46EB0B3}"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29094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6178CB1-651D-4130-9B2B-AC9EC46EB0B3}" type="datetimeFigureOut">
              <a:rPr lang="nl-NL" smtClean="0"/>
              <a:t>5-9-2016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71113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6178CB1-651D-4130-9B2B-AC9EC46EB0B3}" type="datetimeFigureOut">
              <a:rPr lang="nl-NL" smtClean="0"/>
              <a:t>5-9-2016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233138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78CB1-651D-4130-9B2B-AC9EC46EB0B3}" type="datetimeFigureOut">
              <a:rPr lang="nl-NL" smtClean="0"/>
              <a:t>5-9-2016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1495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6178CB1-651D-4130-9B2B-AC9EC46EB0B3}"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7B4232-3D66-482C-8913-F3FB897C51AA}" type="slidenum">
              <a:rPr lang="nl-NL" smtClean="0"/>
              <a:t>‹nr.›</a:t>
            </a:fld>
            <a:endParaRPr lang="nl-NL"/>
          </a:p>
        </p:txBody>
      </p:sp>
    </p:spTree>
    <p:extLst>
      <p:ext uri="{BB962C8B-B14F-4D97-AF65-F5344CB8AC3E}">
        <p14:creationId xmlns:p14="http://schemas.microsoft.com/office/powerpoint/2010/main" val="10491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6178CB1-651D-4130-9B2B-AC9EC46EB0B3}"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7B4232-3D66-482C-8913-F3FB897C51AA}"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44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6178CB1-651D-4130-9B2B-AC9EC46EB0B3}" type="datetimeFigureOut">
              <a:rPr lang="nl-NL" smtClean="0"/>
              <a:t>5-9-2016</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7B4232-3D66-482C-8913-F3FB897C51AA}"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549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Module 3</a:t>
            </a:r>
            <a:endParaRPr lang="nl-NL" dirty="0"/>
          </a:p>
        </p:txBody>
      </p:sp>
      <p:sp>
        <p:nvSpPr>
          <p:cNvPr id="3" name="Ondertitel 2"/>
          <p:cNvSpPr>
            <a:spLocks noGrp="1"/>
          </p:cNvSpPr>
          <p:nvPr>
            <p:ph type="subTitle" idx="1"/>
          </p:nvPr>
        </p:nvSpPr>
        <p:spPr/>
        <p:txBody>
          <a:bodyPr/>
          <a:lstStyle/>
          <a:p>
            <a:r>
              <a:rPr lang="en-US" b="1" dirty="0" smtClean="0"/>
              <a:t>GESPREKSTECHNIEKEN</a:t>
            </a:r>
            <a:endParaRPr lang="nl-NL" b="1" dirty="0"/>
          </a:p>
        </p:txBody>
      </p:sp>
    </p:spTree>
    <p:extLst>
      <p:ext uri="{BB962C8B-B14F-4D97-AF65-F5344CB8AC3E}">
        <p14:creationId xmlns:p14="http://schemas.microsoft.com/office/powerpoint/2010/main" val="12633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bij het voeren van gesprekken</a:t>
            </a:r>
            <a:endParaRPr lang="nl-NL"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21940" y="2693987"/>
            <a:ext cx="1724025" cy="2647950"/>
          </a:xfrm>
        </p:spPr>
      </p:pic>
      <p:sp>
        <p:nvSpPr>
          <p:cNvPr id="3" name="Tijdelijke aanduiding voor inhoud 2"/>
          <p:cNvSpPr>
            <a:spLocks noGrp="1"/>
          </p:cNvSpPr>
          <p:nvPr>
            <p:ph sz="half" idx="2"/>
          </p:nvPr>
        </p:nvSpPr>
        <p:spPr>
          <a:xfrm>
            <a:off x="2929467" y="2423499"/>
            <a:ext cx="4428067" cy="1936835"/>
          </a:xfrm>
        </p:spPr>
        <p:txBody>
          <a:bodyPr>
            <a:normAutofit/>
          </a:bodyPr>
          <a:lstStyle/>
          <a:p>
            <a:r>
              <a:rPr lang="nl-NL" sz="2800" dirty="0" smtClean="0">
                <a:solidFill>
                  <a:srgbClr val="00B050"/>
                </a:solidFill>
              </a:rPr>
              <a:t>Laat OMA (wat vaker) Thuis!</a:t>
            </a:r>
          </a:p>
          <a:p>
            <a:r>
              <a:rPr lang="nl-NL" sz="1600" u="sng" dirty="0" smtClean="0">
                <a:solidFill>
                  <a:srgbClr val="00B050"/>
                </a:solidFill>
              </a:rPr>
              <a:t>O</a:t>
            </a:r>
            <a:r>
              <a:rPr lang="nl-NL" sz="1600" dirty="0" smtClean="0">
                <a:solidFill>
                  <a:srgbClr val="00B050"/>
                </a:solidFill>
              </a:rPr>
              <a:t>ordelen</a:t>
            </a:r>
          </a:p>
          <a:p>
            <a:r>
              <a:rPr lang="nl-NL" sz="1600" u="sng" dirty="0" smtClean="0">
                <a:solidFill>
                  <a:srgbClr val="00B050"/>
                </a:solidFill>
              </a:rPr>
              <a:t>M</a:t>
            </a:r>
            <a:r>
              <a:rPr lang="nl-NL" sz="1600" dirty="0" smtClean="0">
                <a:solidFill>
                  <a:srgbClr val="00B050"/>
                </a:solidFill>
              </a:rPr>
              <a:t>eningen </a:t>
            </a:r>
          </a:p>
          <a:p>
            <a:r>
              <a:rPr lang="nl-NL" sz="1600" u="sng" dirty="0" smtClean="0">
                <a:solidFill>
                  <a:srgbClr val="00B050"/>
                </a:solidFill>
              </a:rPr>
              <a:t>A</a:t>
            </a:r>
            <a:r>
              <a:rPr lang="nl-NL" sz="1600" dirty="0" smtClean="0">
                <a:solidFill>
                  <a:srgbClr val="00B050"/>
                </a:solidFill>
              </a:rPr>
              <a:t>dviezen</a:t>
            </a:r>
            <a:endParaRPr lang="nl-NL" sz="1600" dirty="0">
              <a:solidFill>
                <a:srgbClr val="00B050"/>
              </a:solidFill>
            </a:endParaRPr>
          </a:p>
        </p:txBody>
      </p:sp>
      <p:sp>
        <p:nvSpPr>
          <p:cNvPr id="5" name="Afgeronde rechthoek 4"/>
          <p:cNvSpPr/>
          <p:nvPr/>
        </p:nvSpPr>
        <p:spPr>
          <a:xfrm>
            <a:off x="728133" y="4919134"/>
            <a:ext cx="4809067" cy="15578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B050"/>
                </a:solidFill>
              </a:rPr>
              <a:t>Maak je hoofd vrij van eigen oordelen, invullingen, ideeën. Luister ongekleurd en zonder oordeel naar het verhaal van de ander. </a:t>
            </a:r>
            <a:endParaRPr lang="nl-NL" dirty="0">
              <a:solidFill>
                <a:srgbClr val="00B050"/>
              </a:solidFill>
            </a:endParaRPr>
          </a:p>
        </p:txBody>
      </p:sp>
    </p:spTree>
    <p:extLst>
      <p:ext uri="{BB962C8B-B14F-4D97-AF65-F5344CB8AC3E}">
        <p14:creationId xmlns:p14="http://schemas.microsoft.com/office/powerpoint/2010/main" val="1481684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bij het voeren van gesprekken</a:t>
            </a:r>
            <a:endParaRPr lang="nl-NL"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59164" y="2726795"/>
            <a:ext cx="1933575" cy="2362200"/>
          </a:xfrm>
        </p:spPr>
      </p:pic>
      <p:sp>
        <p:nvSpPr>
          <p:cNvPr id="8" name="Tijdelijke aanduiding voor inhoud 7"/>
          <p:cNvSpPr>
            <a:spLocks noGrp="1"/>
          </p:cNvSpPr>
          <p:nvPr>
            <p:ph sz="half" idx="2"/>
          </p:nvPr>
        </p:nvSpPr>
        <p:spPr>
          <a:xfrm>
            <a:off x="3872654" y="2451628"/>
            <a:ext cx="4754880" cy="1456267"/>
          </a:xfrm>
        </p:spPr>
        <p:txBody>
          <a:bodyPr/>
          <a:lstStyle/>
          <a:p>
            <a:r>
              <a:rPr lang="nl-NL" dirty="0" smtClean="0">
                <a:solidFill>
                  <a:srgbClr val="00B050"/>
                </a:solidFill>
              </a:rPr>
              <a:t>Neem ANNA mee!</a:t>
            </a:r>
          </a:p>
          <a:p>
            <a:r>
              <a:rPr lang="nl-NL" u="sng" dirty="0" smtClean="0">
                <a:solidFill>
                  <a:srgbClr val="00B050"/>
                </a:solidFill>
              </a:rPr>
              <a:t>A</a:t>
            </a:r>
            <a:r>
              <a:rPr lang="nl-NL" dirty="0" smtClean="0">
                <a:solidFill>
                  <a:srgbClr val="00B050"/>
                </a:solidFill>
              </a:rPr>
              <a:t>ltijd </a:t>
            </a:r>
            <a:r>
              <a:rPr lang="nl-NL" u="sng" dirty="0" smtClean="0">
                <a:solidFill>
                  <a:srgbClr val="00B050"/>
                </a:solidFill>
              </a:rPr>
              <a:t>N</a:t>
            </a:r>
            <a:r>
              <a:rPr lang="nl-NL" dirty="0" smtClean="0">
                <a:solidFill>
                  <a:srgbClr val="00B050"/>
                </a:solidFill>
              </a:rPr>
              <a:t>avragen, </a:t>
            </a:r>
            <a:r>
              <a:rPr lang="nl-NL" u="sng" dirty="0" smtClean="0">
                <a:solidFill>
                  <a:srgbClr val="00B050"/>
                </a:solidFill>
              </a:rPr>
              <a:t>N</a:t>
            </a:r>
            <a:r>
              <a:rPr lang="nl-NL" dirty="0" smtClean="0">
                <a:solidFill>
                  <a:srgbClr val="00B050"/>
                </a:solidFill>
              </a:rPr>
              <a:t>ooit </a:t>
            </a:r>
            <a:r>
              <a:rPr lang="nl-NL" u="sng" dirty="0" smtClean="0">
                <a:solidFill>
                  <a:srgbClr val="00B050"/>
                </a:solidFill>
              </a:rPr>
              <a:t>A</a:t>
            </a:r>
            <a:r>
              <a:rPr lang="nl-NL" dirty="0" smtClean="0">
                <a:solidFill>
                  <a:srgbClr val="00B050"/>
                </a:solidFill>
              </a:rPr>
              <a:t>annemen</a:t>
            </a:r>
            <a:endParaRPr lang="nl-NL" dirty="0">
              <a:solidFill>
                <a:srgbClr val="00B050"/>
              </a:solidFill>
            </a:endParaRPr>
          </a:p>
        </p:txBody>
      </p:sp>
      <p:sp>
        <p:nvSpPr>
          <p:cNvPr id="5" name="Afgeronde rechthoek 4"/>
          <p:cNvSpPr/>
          <p:nvPr/>
        </p:nvSpPr>
        <p:spPr>
          <a:xfrm>
            <a:off x="5884164" y="4674128"/>
            <a:ext cx="4809067" cy="15578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B050"/>
                </a:solidFill>
              </a:rPr>
              <a:t>Neem niet zomaar aan dat je begrijpt wat de ander bedoelt. Vraag het na, zeker als je twijfelt.</a:t>
            </a:r>
            <a:endParaRPr lang="nl-NL" dirty="0">
              <a:solidFill>
                <a:srgbClr val="00B050"/>
              </a:solidFill>
            </a:endParaRPr>
          </a:p>
        </p:txBody>
      </p:sp>
    </p:spTree>
    <p:extLst>
      <p:ext uri="{BB962C8B-B14F-4D97-AF65-F5344CB8AC3E}">
        <p14:creationId xmlns:p14="http://schemas.microsoft.com/office/powerpoint/2010/main" val="3472349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bij het voeren van gesprekken</a:t>
            </a:r>
            <a:endParaRPr lang="nl-NL"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21914" y="3155421"/>
            <a:ext cx="2762250" cy="1657350"/>
          </a:xfrm>
        </p:spPr>
      </p:pic>
      <p:sp>
        <p:nvSpPr>
          <p:cNvPr id="3" name="Tijdelijke aanduiding voor inhoud 2"/>
          <p:cNvSpPr>
            <a:spLocks noGrp="1"/>
          </p:cNvSpPr>
          <p:nvPr>
            <p:ph sz="half" idx="2"/>
          </p:nvPr>
        </p:nvSpPr>
        <p:spPr>
          <a:xfrm>
            <a:off x="1747520" y="2709334"/>
            <a:ext cx="2240280" cy="2421467"/>
          </a:xfrm>
        </p:spPr>
        <p:txBody>
          <a:bodyPr>
            <a:normAutofit fontScale="92500" lnSpcReduction="10000"/>
          </a:bodyPr>
          <a:lstStyle/>
          <a:p>
            <a:r>
              <a:rPr lang="nl-NL" sz="2800" u="sng" dirty="0" smtClean="0">
                <a:solidFill>
                  <a:srgbClr val="0070C0"/>
                </a:solidFill>
              </a:rPr>
              <a:t>N</a:t>
            </a:r>
            <a:r>
              <a:rPr lang="nl-NL" dirty="0" smtClean="0">
                <a:solidFill>
                  <a:srgbClr val="00B050"/>
                </a:solidFill>
              </a:rPr>
              <a:t>iet</a:t>
            </a:r>
          </a:p>
          <a:p>
            <a:r>
              <a:rPr lang="nl-NL" sz="2800" u="sng" dirty="0" smtClean="0">
                <a:solidFill>
                  <a:srgbClr val="0070C0"/>
                </a:solidFill>
              </a:rPr>
              <a:t>I</a:t>
            </a:r>
            <a:r>
              <a:rPr lang="nl-NL" dirty="0" smtClean="0">
                <a:solidFill>
                  <a:srgbClr val="00B050"/>
                </a:solidFill>
              </a:rPr>
              <a:t>nvullen</a:t>
            </a:r>
          </a:p>
          <a:p>
            <a:r>
              <a:rPr lang="nl-NL" sz="2800" u="sng" dirty="0" smtClean="0">
                <a:solidFill>
                  <a:srgbClr val="0070C0"/>
                </a:solidFill>
              </a:rPr>
              <a:t>V</a:t>
            </a:r>
            <a:r>
              <a:rPr lang="nl-NL" dirty="0" smtClean="0">
                <a:solidFill>
                  <a:srgbClr val="00B050"/>
                </a:solidFill>
              </a:rPr>
              <a:t>oor </a:t>
            </a:r>
          </a:p>
          <a:p>
            <a:r>
              <a:rPr lang="nl-NL" sz="2800" u="sng" dirty="0" smtClean="0">
                <a:solidFill>
                  <a:srgbClr val="0070C0"/>
                </a:solidFill>
              </a:rPr>
              <a:t>E</a:t>
            </a:r>
            <a:r>
              <a:rPr lang="nl-NL" dirty="0" smtClean="0">
                <a:solidFill>
                  <a:srgbClr val="00B050"/>
                </a:solidFill>
              </a:rPr>
              <a:t>en </a:t>
            </a:r>
          </a:p>
          <a:p>
            <a:r>
              <a:rPr lang="nl-NL" sz="2800" u="sng" dirty="0" smtClean="0">
                <a:solidFill>
                  <a:srgbClr val="0070C0"/>
                </a:solidFill>
              </a:rPr>
              <a:t>A</a:t>
            </a:r>
            <a:r>
              <a:rPr lang="nl-NL" dirty="0" smtClean="0">
                <a:solidFill>
                  <a:srgbClr val="00B050"/>
                </a:solidFill>
              </a:rPr>
              <a:t>nder</a:t>
            </a:r>
            <a:endParaRPr lang="nl-NL" dirty="0">
              <a:solidFill>
                <a:srgbClr val="00B050"/>
              </a:solidFill>
            </a:endParaRPr>
          </a:p>
        </p:txBody>
      </p:sp>
      <p:sp>
        <p:nvSpPr>
          <p:cNvPr id="5" name="Afgeronde rechthoek 4"/>
          <p:cNvSpPr/>
          <p:nvPr/>
        </p:nvSpPr>
        <p:spPr>
          <a:xfrm>
            <a:off x="6561497" y="4748826"/>
            <a:ext cx="4809067" cy="15578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B050"/>
                </a:solidFill>
              </a:rPr>
              <a:t>SMEER NIVEA!</a:t>
            </a:r>
          </a:p>
          <a:p>
            <a:pPr algn="ctr"/>
            <a:r>
              <a:rPr lang="nl-NL" dirty="0" smtClean="0">
                <a:solidFill>
                  <a:srgbClr val="00B050"/>
                </a:solidFill>
              </a:rPr>
              <a:t>Als je iemand al langer kent, vul je makkelijker in wat die ander bedoeld. </a:t>
            </a:r>
            <a:endParaRPr lang="nl-NL" dirty="0">
              <a:solidFill>
                <a:srgbClr val="00B050"/>
              </a:solidFill>
            </a:endParaRPr>
          </a:p>
        </p:txBody>
      </p:sp>
    </p:spTree>
    <p:extLst>
      <p:ext uri="{BB962C8B-B14F-4D97-AF65-F5344CB8AC3E}">
        <p14:creationId xmlns:p14="http://schemas.microsoft.com/office/powerpoint/2010/main" val="408519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bij het voeren van gesprekken</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3852" y="2370666"/>
            <a:ext cx="5358034" cy="4022725"/>
          </a:xfrm>
        </p:spPr>
      </p:pic>
    </p:spTree>
    <p:extLst>
      <p:ext uri="{BB962C8B-B14F-4D97-AF65-F5344CB8AC3E}">
        <p14:creationId xmlns:p14="http://schemas.microsoft.com/office/powerpoint/2010/main" val="2350839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regels van Feedback</a:t>
            </a:r>
            <a:endParaRPr lang="nl-NL" dirty="0"/>
          </a:p>
        </p:txBody>
      </p:sp>
      <p:sp>
        <p:nvSpPr>
          <p:cNvPr id="3" name="Tijdelijke aanduiding voor inhoud 2"/>
          <p:cNvSpPr>
            <a:spLocks noGrp="1"/>
          </p:cNvSpPr>
          <p:nvPr>
            <p:ph sz="half" idx="1"/>
          </p:nvPr>
        </p:nvSpPr>
        <p:spPr>
          <a:xfrm>
            <a:off x="1024127" y="2286000"/>
            <a:ext cx="4754880" cy="1705232"/>
          </a:xfrm>
        </p:spPr>
        <p:txBody>
          <a:bodyPr>
            <a:normAutofit fontScale="92500" lnSpcReduction="10000"/>
          </a:bodyPr>
          <a:lstStyle/>
          <a:p>
            <a:pPr marL="444500" indent="-444500">
              <a:buFont typeface="Wingdings" panose="05000000000000000000" pitchFamily="2" charset="2"/>
              <a:buChar char="v"/>
            </a:pPr>
            <a:r>
              <a:rPr lang="nl-NL" dirty="0" smtClean="0"/>
              <a:t>Beschrijf veranderbaar gedrag</a:t>
            </a:r>
          </a:p>
          <a:p>
            <a:pPr marL="444500" indent="-444500">
              <a:buFont typeface="Wingdings" panose="05000000000000000000" pitchFamily="2" charset="2"/>
              <a:buChar char="v"/>
            </a:pPr>
            <a:r>
              <a:rPr lang="nl-NL" dirty="0" smtClean="0"/>
              <a:t>Beschrijf concreet en specifiek gedrag</a:t>
            </a:r>
          </a:p>
          <a:p>
            <a:pPr marL="444500" indent="-444500">
              <a:buFont typeface="Wingdings" panose="05000000000000000000" pitchFamily="2" charset="2"/>
              <a:buChar char="v"/>
            </a:pPr>
            <a:r>
              <a:rPr lang="nl-NL" dirty="0" smtClean="0"/>
              <a:t>Spreek in de ik-vorm</a:t>
            </a:r>
          </a:p>
          <a:p>
            <a:pPr marL="444500" indent="-444500">
              <a:buFont typeface="Wingdings" panose="05000000000000000000" pitchFamily="2" charset="2"/>
              <a:buChar char="v"/>
            </a:pPr>
            <a:r>
              <a:rPr lang="nl-NL" dirty="0" smtClean="0"/>
              <a:t>Vraag om gewenste gedrag</a:t>
            </a:r>
            <a:endParaRPr lang="nl-NL" dirty="0"/>
          </a:p>
        </p:txBody>
      </p:sp>
      <p:sp>
        <p:nvSpPr>
          <p:cNvPr id="7" name="Tijdelijke aanduiding voor inhoud 6"/>
          <p:cNvSpPr>
            <a:spLocks noGrp="1"/>
          </p:cNvSpPr>
          <p:nvPr>
            <p:ph sz="half" idx="2"/>
          </p:nvPr>
        </p:nvSpPr>
        <p:spPr>
          <a:xfrm>
            <a:off x="5779006" y="3688080"/>
            <a:ext cx="5094939" cy="1710268"/>
          </a:xfrm>
        </p:spPr>
        <p:txBody>
          <a:bodyPr>
            <a:normAutofit fontScale="92500" lnSpcReduction="10000"/>
          </a:bodyPr>
          <a:lstStyle/>
          <a:p>
            <a:pPr>
              <a:buFont typeface="Wingdings" panose="05000000000000000000" pitchFamily="2" charset="2"/>
              <a:buChar char="v"/>
            </a:pPr>
            <a:endParaRPr lang="nl-NL" dirty="0" smtClean="0"/>
          </a:p>
          <a:p>
            <a:pPr marL="444500" indent="-444500">
              <a:buFont typeface="Wingdings" panose="05000000000000000000" pitchFamily="2" charset="2"/>
              <a:buChar char="v"/>
            </a:pPr>
            <a:r>
              <a:rPr lang="nl-NL" dirty="0" smtClean="0"/>
              <a:t>Geef </a:t>
            </a:r>
            <a:r>
              <a:rPr lang="nl-NL" dirty="0"/>
              <a:t>feedback op het juiste moment</a:t>
            </a:r>
          </a:p>
          <a:p>
            <a:pPr marL="444500" indent="-444500">
              <a:buFont typeface="Wingdings" panose="05000000000000000000" pitchFamily="2" charset="2"/>
              <a:buChar char="v"/>
            </a:pPr>
            <a:r>
              <a:rPr lang="nl-NL" dirty="0"/>
              <a:t>Laat de ander reageren</a:t>
            </a:r>
          </a:p>
          <a:p>
            <a:pPr marL="444500" indent="-444500">
              <a:buFont typeface="Wingdings" panose="05000000000000000000" pitchFamily="2" charset="2"/>
              <a:buChar char="v"/>
            </a:pPr>
            <a:r>
              <a:rPr lang="nl-NL" dirty="0"/>
              <a:t>Verken de mogelijkheden om te veranderen</a:t>
            </a:r>
          </a:p>
          <a:p>
            <a:endParaRPr lang="nl-NL" dirty="0"/>
          </a:p>
        </p:txBody>
      </p:sp>
    </p:spTree>
    <p:extLst>
      <p:ext uri="{BB962C8B-B14F-4D97-AF65-F5344CB8AC3E}">
        <p14:creationId xmlns:p14="http://schemas.microsoft.com/office/powerpoint/2010/main" val="2575486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methode: 4 G’s</a:t>
            </a:r>
            <a:endParaRPr lang="nl-NL" dirty="0"/>
          </a:p>
        </p:txBody>
      </p:sp>
      <p:sp>
        <p:nvSpPr>
          <p:cNvPr id="3" name="Tijdelijke aanduiding voor inhoud 2"/>
          <p:cNvSpPr>
            <a:spLocks noGrp="1"/>
          </p:cNvSpPr>
          <p:nvPr>
            <p:ph idx="1"/>
          </p:nvPr>
        </p:nvSpPr>
        <p:spPr>
          <a:xfrm>
            <a:off x="1024128" y="2201333"/>
            <a:ext cx="9720073" cy="4108027"/>
          </a:xfrm>
        </p:spPr>
        <p:txBody>
          <a:bodyPr>
            <a:normAutofit/>
          </a:bodyPr>
          <a:lstStyle/>
          <a:p>
            <a:pPr marL="444500" indent="-444500"/>
            <a:endParaRPr lang="nl-NL" dirty="0" smtClean="0"/>
          </a:p>
          <a:p>
            <a:pPr marL="444500" indent="-444500">
              <a:lnSpc>
                <a:spcPct val="20000"/>
              </a:lnSpc>
              <a:buFont typeface="Wingdings" panose="05000000000000000000" pitchFamily="2" charset="2"/>
              <a:buChar char="v"/>
            </a:pPr>
            <a:r>
              <a:rPr lang="nl-NL" sz="2400" dirty="0" smtClean="0"/>
              <a:t> </a:t>
            </a:r>
            <a:r>
              <a:rPr lang="nl-NL" sz="2400" dirty="0"/>
              <a:t>G1: beschrijf welk gedrag je van de ander hebt waargenomen</a:t>
            </a:r>
          </a:p>
          <a:p>
            <a:pPr marL="444500" indent="-444500">
              <a:lnSpc>
                <a:spcPct val="20000"/>
              </a:lnSpc>
            </a:pPr>
            <a:endParaRPr lang="nl-NL" sz="2400" dirty="0"/>
          </a:p>
          <a:p>
            <a:pPr marL="444500" indent="-444500">
              <a:lnSpc>
                <a:spcPct val="20000"/>
              </a:lnSpc>
              <a:buFont typeface="Wingdings" panose="05000000000000000000" pitchFamily="2" charset="2"/>
              <a:buChar char="v"/>
            </a:pPr>
            <a:r>
              <a:rPr lang="nl-NL" sz="2400" dirty="0"/>
              <a:t> G2: benoem het gevoel dat het gedrag bij je oproept</a:t>
            </a:r>
          </a:p>
          <a:p>
            <a:pPr marL="444500" indent="-444500">
              <a:lnSpc>
                <a:spcPct val="20000"/>
              </a:lnSpc>
              <a:buFont typeface="Wingdings" panose="05000000000000000000" pitchFamily="2" charset="2"/>
              <a:buChar char="v"/>
            </a:pPr>
            <a:endParaRPr lang="nl-NL" sz="2400" dirty="0"/>
          </a:p>
          <a:p>
            <a:pPr marL="444500" indent="-444500">
              <a:lnSpc>
                <a:spcPct val="20000"/>
              </a:lnSpc>
              <a:buFont typeface="Wingdings" panose="05000000000000000000" pitchFamily="2" charset="2"/>
              <a:buChar char="v"/>
            </a:pPr>
            <a:r>
              <a:rPr lang="nl-NL" sz="2400" dirty="0"/>
              <a:t> G3: geef aan wat hiervan het gevolg is</a:t>
            </a:r>
          </a:p>
          <a:p>
            <a:pPr marL="444500" indent="-444500">
              <a:lnSpc>
                <a:spcPct val="20000"/>
              </a:lnSpc>
              <a:buFont typeface="Wingdings" panose="05000000000000000000" pitchFamily="2" charset="2"/>
              <a:buChar char="v"/>
            </a:pPr>
            <a:endParaRPr lang="nl-NL" sz="2400" dirty="0"/>
          </a:p>
          <a:p>
            <a:pPr marL="444500" indent="-444500">
              <a:lnSpc>
                <a:spcPct val="20000"/>
              </a:lnSpc>
              <a:buFont typeface="Wingdings" panose="05000000000000000000" pitchFamily="2" charset="2"/>
              <a:buChar char="v"/>
            </a:pPr>
            <a:r>
              <a:rPr lang="nl-NL" sz="2400" dirty="0"/>
              <a:t> G4: beschrijf het gewenste gedrag</a:t>
            </a:r>
          </a:p>
          <a:p>
            <a:endParaRPr lang="nl-NL" dirty="0" smtClean="0"/>
          </a:p>
          <a:p>
            <a:endParaRPr lang="nl-NL" dirty="0"/>
          </a:p>
        </p:txBody>
      </p:sp>
    </p:spTree>
    <p:extLst>
      <p:ext uri="{BB962C8B-B14F-4D97-AF65-F5344CB8AC3E}">
        <p14:creationId xmlns:p14="http://schemas.microsoft.com/office/powerpoint/2010/main" val="604271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Bijvoorbeeld</a:t>
            </a:r>
            <a:endParaRPr lang="nl-NL" dirty="0"/>
          </a:p>
        </p:txBody>
      </p:sp>
      <p:sp>
        <p:nvSpPr>
          <p:cNvPr id="3" name="Tijdelijke aanduiding voor inhoud 2"/>
          <p:cNvSpPr>
            <a:spLocks noGrp="1"/>
          </p:cNvSpPr>
          <p:nvPr>
            <p:ph idx="1"/>
          </p:nvPr>
        </p:nvSpPr>
        <p:spPr>
          <a:xfrm>
            <a:off x="1024128" y="2409568"/>
            <a:ext cx="10381158" cy="2731072"/>
          </a:xfrm>
        </p:spPr>
        <p:txBody>
          <a:bodyPr/>
          <a:lstStyle/>
          <a:p>
            <a:pPr marL="444500" indent="-444500">
              <a:lnSpc>
                <a:spcPct val="20000"/>
              </a:lnSpc>
              <a:buFont typeface="Wingdings" panose="05000000000000000000" pitchFamily="2" charset="2"/>
              <a:buChar char="v"/>
            </a:pPr>
            <a:r>
              <a:rPr lang="nl-NL" sz="2000" dirty="0" smtClean="0"/>
              <a:t> </a:t>
            </a:r>
            <a:r>
              <a:rPr lang="nl-NL" sz="2000" dirty="0"/>
              <a:t>G1: </a:t>
            </a:r>
            <a:r>
              <a:rPr lang="nl-NL" sz="2000" dirty="0" smtClean="0"/>
              <a:t>ik hoorde je zojuist tegen je man zeggen dat je niets aan de thuiszorg hebt</a:t>
            </a:r>
            <a:endParaRPr lang="nl-NL" sz="2000" dirty="0"/>
          </a:p>
          <a:p>
            <a:pPr marL="444500" indent="-444500">
              <a:lnSpc>
                <a:spcPct val="20000"/>
              </a:lnSpc>
            </a:pPr>
            <a:endParaRPr lang="nl-NL" sz="2000" dirty="0"/>
          </a:p>
          <a:p>
            <a:pPr marL="444500" indent="-444500">
              <a:lnSpc>
                <a:spcPct val="20000"/>
              </a:lnSpc>
              <a:buFont typeface="Wingdings" panose="05000000000000000000" pitchFamily="2" charset="2"/>
              <a:buChar char="v"/>
            </a:pPr>
            <a:r>
              <a:rPr lang="nl-NL" sz="2000" dirty="0"/>
              <a:t> G2: </a:t>
            </a:r>
            <a:r>
              <a:rPr lang="nl-NL" sz="2000" dirty="0" smtClean="0"/>
              <a:t>Ik ben daar erg van geschrokken en vind het jammer dat je het niet met mij bespreekt</a:t>
            </a:r>
            <a:endParaRPr lang="nl-NL" sz="2000" dirty="0"/>
          </a:p>
          <a:p>
            <a:pPr marL="444500" indent="-444500">
              <a:lnSpc>
                <a:spcPct val="20000"/>
              </a:lnSpc>
              <a:buFont typeface="Wingdings" panose="05000000000000000000" pitchFamily="2" charset="2"/>
              <a:buChar char="v"/>
            </a:pPr>
            <a:endParaRPr lang="nl-NL" sz="2000" dirty="0"/>
          </a:p>
          <a:p>
            <a:pPr marL="444500" indent="-444500">
              <a:lnSpc>
                <a:spcPct val="20000"/>
              </a:lnSpc>
              <a:buFont typeface="Wingdings" panose="05000000000000000000" pitchFamily="2" charset="2"/>
              <a:buChar char="v"/>
            </a:pPr>
            <a:r>
              <a:rPr lang="nl-NL" sz="2000" dirty="0"/>
              <a:t> G3: </a:t>
            </a:r>
            <a:r>
              <a:rPr lang="nl-NL" sz="2000" dirty="0" smtClean="0"/>
              <a:t>het gevolg is dat ik niet weet hoe ik je het beste kan ondersteunen</a:t>
            </a:r>
            <a:endParaRPr lang="nl-NL" sz="2000" dirty="0"/>
          </a:p>
          <a:p>
            <a:pPr marL="444500" indent="-444500">
              <a:lnSpc>
                <a:spcPct val="20000"/>
              </a:lnSpc>
              <a:buFont typeface="Wingdings" panose="05000000000000000000" pitchFamily="2" charset="2"/>
              <a:buChar char="v"/>
            </a:pPr>
            <a:endParaRPr lang="nl-NL" sz="2000" dirty="0"/>
          </a:p>
          <a:p>
            <a:pPr marL="444500" indent="-444500">
              <a:lnSpc>
                <a:spcPct val="20000"/>
              </a:lnSpc>
              <a:buFont typeface="Wingdings" panose="05000000000000000000" pitchFamily="2" charset="2"/>
              <a:buChar char="v"/>
            </a:pPr>
            <a:r>
              <a:rPr lang="nl-NL" sz="2000" dirty="0"/>
              <a:t> G4: </a:t>
            </a:r>
            <a:r>
              <a:rPr lang="nl-NL" sz="2000" dirty="0" smtClean="0"/>
              <a:t>ik zou het prettig vinden als je bij mij aangeeft wat je nodig hebt</a:t>
            </a:r>
            <a:endParaRPr lang="nl-NL" dirty="0"/>
          </a:p>
        </p:txBody>
      </p:sp>
    </p:spTree>
    <p:extLst>
      <p:ext uri="{BB962C8B-B14F-4D97-AF65-F5344CB8AC3E}">
        <p14:creationId xmlns:p14="http://schemas.microsoft.com/office/powerpoint/2010/main" val="3389436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Feedback ontvangen</a:t>
            </a:r>
            <a:endParaRPr lang="nl-NL" dirty="0"/>
          </a:p>
        </p:txBody>
      </p:sp>
      <p:sp>
        <p:nvSpPr>
          <p:cNvPr id="3" name="Tijdelijke aanduiding voor inhoud 2"/>
          <p:cNvSpPr>
            <a:spLocks noGrp="1"/>
          </p:cNvSpPr>
          <p:nvPr>
            <p:ph idx="1"/>
          </p:nvPr>
        </p:nvSpPr>
        <p:spPr>
          <a:xfrm>
            <a:off x="1024128" y="2084832"/>
            <a:ext cx="10331731" cy="4224528"/>
          </a:xfrm>
        </p:spPr>
        <p:txBody>
          <a:bodyPr>
            <a:normAutofit fontScale="92500" lnSpcReduction="20000"/>
          </a:bodyPr>
          <a:lstStyle/>
          <a:p>
            <a:pPr marL="542925" indent="-457200">
              <a:buFont typeface="Wingdings" panose="05000000000000000000" pitchFamily="2" charset="2"/>
              <a:buChar char="v"/>
            </a:pPr>
            <a:r>
              <a:rPr lang="nl-NL" dirty="0" smtClean="0"/>
              <a:t>Luister actief naar de feedback gever</a:t>
            </a:r>
          </a:p>
          <a:p>
            <a:pPr marL="542925" lvl="1" indent="358775">
              <a:buFont typeface="Wingdings" panose="05000000000000000000" pitchFamily="2" charset="2"/>
              <a:buChar char="ü"/>
            </a:pPr>
            <a:r>
              <a:rPr lang="nl-NL" sz="1900" dirty="0" smtClean="0"/>
              <a:t>Hummen, knikken</a:t>
            </a:r>
          </a:p>
          <a:p>
            <a:pPr marL="542925" lvl="1" indent="358775">
              <a:buFont typeface="Wingdings" panose="05000000000000000000" pitchFamily="2" charset="2"/>
              <a:buChar char="ü"/>
            </a:pPr>
            <a:r>
              <a:rPr lang="nl-NL" sz="1900" dirty="0" smtClean="0"/>
              <a:t>Aantekeningen maken</a:t>
            </a:r>
          </a:p>
          <a:p>
            <a:pPr marL="542925" lvl="1" indent="358775">
              <a:buFont typeface="Wingdings" panose="05000000000000000000" pitchFamily="2" charset="2"/>
              <a:buChar char="ü"/>
            </a:pPr>
            <a:r>
              <a:rPr lang="nl-NL" sz="1900" dirty="0" smtClean="0"/>
              <a:t>Open houding, oogcontact</a:t>
            </a:r>
          </a:p>
          <a:p>
            <a:pPr marL="542925" lvl="1" indent="-457200">
              <a:buFont typeface="Wingdings" panose="05000000000000000000" pitchFamily="2" charset="2"/>
              <a:buChar char="ü"/>
            </a:pPr>
            <a:endParaRPr lang="nl-NL" dirty="0" smtClean="0"/>
          </a:p>
          <a:p>
            <a:pPr marL="542925" indent="-457200">
              <a:buFont typeface="Wingdings" panose="05000000000000000000" pitchFamily="2" charset="2"/>
              <a:buChar char="v"/>
            </a:pPr>
            <a:r>
              <a:rPr lang="nl-NL" dirty="0" smtClean="0"/>
              <a:t>Vraag om toelichting</a:t>
            </a:r>
          </a:p>
          <a:p>
            <a:pPr marL="542925" lvl="1" indent="358775">
              <a:buFont typeface="Wingdings" panose="05000000000000000000" pitchFamily="2" charset="2"/>
              <a:buChar char="ü"/>
            </a:pPr>
            <a:r>
              <a:rPr lang="nl-NL" sz="1900" dirty="0" smtClean="0"/>
              <a:t>U </a:t>
            </a:r>
            <a:r>
              <a:rPr lang="nl-NL" sz="1900" dirty="0"/>
              <a:t>zegt dat ik me niet aan de afspraak houdt. Wat hadden we afgesproken?</a:t>
            </a:r>
          </a:p>
          <a:p>
            <a:pPr marL="542925" lvl="1" indent="-457200">
              <a:buNone/>
            </a:pPr>
            <a:endParaRPr lang="nl-NL" dirty="0" smtClean="0"/>
          </a:p>
          <a:p>
            <a:pPr marL="542925" indent="-457200">
              <a:buFont typeface="Wingdings" panose="05000000000000000000" pitchFamily="2" charset="2"/>
              <a:buChar char="v"/>
            </a:pPr>
            <a:r>
              <a:rPr lang="nl-NL" dirty="0" smtClean="0"/>
              <a:t>Toon waardering</a:t>
            </a:r>
          </a:p>
          <a:p>
            <a:pPr marL="542925" lvl="1" indent="358775">
              <a:buFont typeface="Wingdings" panose="05000000000000000000" pitchFamily="2" charset="2"/>
              <a:buChar char="ü"/>
            </a:pPr>
            <a:r>
              <a:rPr lang="nl-NL" dirty="0" smtClean="0"/>
              <a:t>Ik </a:t>
            </a:r>
            <a:r>
              <a:rPr lang="nl-NL" sz="1900" dirty="0"/>
              <a:t>vind het heel fijn dat je dit tegen me zegt. Nu kunnen we er wat aan doen!</a:t>
            </a:r>
          </a:p>
          <a:p>
            <a:pPr marL="542925" lvl="1" indent="358775">
              <a:buFont typeface="Wingdings" panose="05000000000000000000" pitchFamily="2" charset="2"/>
              <a:buChar char="ü"/>
            </a:pPr>
            <a:endParaRPr lang="nl-NL" sz="1900" dirty="0"/>
          </a:p>
          <a:p>
            <a:pPr marL="542925" indent="-457200">
              <a:buFont typeface="Wingdings" panose="05000000000000000000" pitchFamily="2" charset="2"/>
              <a:buChar char="v"/>
            </a:pPr>
            <a:r>
              <a:rPr lang="nl-NL" dirty="0" smtClean="0"/>
              <a:t>Doe iets met de feedback</a:t>
            </a:r>
            <a:endParaRPr lang="nl-NL" dirty="0"/>
          </a:p>
          <a:p>
            <a:pPr marL="542925" lvl="1" indent="358775">
              <a:buFont typeface="Wingdings" panose="05000000000000000000" pitchFamily="2" charset="2"/>
              <a:buChar char="ü"/>
            </a:pPr>
            <a:r>
              <a:rPr lang="nl-NL" sz="1900" dirty="0"/>
              <a:t>Ik heb gehoord wat je zei, ik ben het er mee eens. De volgende keer ….</a:t>
            </a:r>
          </a:p>
          <a:p>
            <a:pPr marL="542925" lvl="1" indent="358775">
              <a:buFont typeface="Wingdings" panose="05000000000000000000" pitchFamily="2" charset="2"/>
              <a:buChar char="ü"/>
            </a:pPr>
            <a:r>
              <a:rPr lang="nl-NL" sz="1900" dirty="0"/>
              <a:t>Ik heb gehoord wat je zei, ik ben het er niet mee eens. De reden hiervoor is …</a:t>
            </a:r>
          </a:p>
        </p:txBody>
      </p:sp>
    </p:spTree>
    <p:extLst>
      <p:ext uri="{BB962C8B-B14F-4D97-AF65-F5344CB8AC3E}">
        <p14:creationId xmlns:p14="http://schemas.microsoft.com/office/powerpoint/2010/main" val="2798846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Valkuilen van de zorgprofessional</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160543362"/>
              </p:ext>
            </p:extLst>
          </p:nvPr>
        </p:nvGraphicFramePr>
        <p:xfrm>
          <a:off x="1083733" y="2531536"/>
          <a:ext cx="8906934" cy="3406506"/>
        </p:xfrm>
        <a:graphic>
          <a:graphicData uri="http://schemas.openxmlformats.org/drawingml/2006/table">
            <a:tbl>
              <a:tblPr firstRow="1" firstCol="1" bandRow="1">
                <a:tableStyleId>{3B4B98B0-60AC-42C2-AFA5-B58CD77FA1E5}</a:tableStyleId>
              </a:tblPr>
              <a:tblGrid>
                <a:gridCol w="4493766"/>
                <a:gridCol w="4413168"/>
              </a:tblGrid>
              <a:tr h="448731">
                <a:tc gridSpan="2">
                  <a:txBody>
                    <a:bodyPr/>
                    <a:lstStyle/>
                    <a:p>
                      <a:pPr algn="ctr">
                        <a:lnSpc>
                          <a:spcPts val="1400"/>
                        </a:lnSpc>
                        <a:spcAft>
                          <a:spcPts val="0"/>
                        </a:spcAft>
                        <a:tabLst>
                          <a:tab pos="226695" algn="l"/>
                          <a:tab pos="453390" algn="l"/>
                        </a:tabLst>
                      </a:pPr>
                      <a:endParaRPr lang="nl-NL" sz="1600" dirty="0" smtClean="0">
                        <a:effectLst/>
                      </a:endParaRPr>
                    </a:p>
                    <a:p>
                      <a:pPr algn="ctr">
                        <a:lnSpc>
                          <a:spcPts val="1400"/>
                        </a:lnSpc>
                        <a:spcAft>
                          <a:spcPts val="0"/>
                        </a:spcAft>
                        <a:tabLst>
                          <a:tab pos="226695" algn="l"/>
                          <a:tab pos="453390" algn="l"/>
                        </a:tabLst>
                      </a:pPr>
                      <a:r>
                        <a:rPr lang="nl-NL" sz="1600" dirty="0" smtClean="0">
                          <a:effectLst/>
                        </a:rPr>
                        <a:t>Valkuilen</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a:p>
                  </a:txBody>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Contrasteffect</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Centrale tendentie</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56">
                <a:tc>
                  <a:txBody>
                    <a:bodyPr/>
                    <a:lstStyle/>
                    <a:p>
                      <a:pPr marL="0" lvl="0" indent="0">
                        <a:lnSpc>
                          <a:spcPts val="1400"/>
                        </a:lnSpc>
                        <a:spcAft>
                          <a:spcPts val="0"/>
                        </a:spcAft>
                        <a:buFontTx/>
                        <a:buNone/>
                        <a:tabLst>
                          <a:tab pos="226695" algn="l"/>
                          <a:tab pos="453390" algn="l"/>
                          <a:tab pos="226695" algn="l"/>
                        </a:tabLst>
                      </a:pPr>
                      <a:r>
                        <a:rPr lang="nl-NL" sz="1600" b="0" dirty="0">
                          <a:effectLst/>
                        </a:rPr>
                        <a:t>(positieve of negatieve) discriminatie/vooroordeel</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Compenseren </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Halo-effect</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Generaliseren	</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Net-als-ik</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Toegeeflijkheid	</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1153">
                <a:tc>
                  <a:txBody>
                    <a:bodyPr/>
                    <a:lstStyle/>
                    <a:p>
                      <a:pPr marL="0" lvl="0" indent="0">
                        <a:lnSpc>
                          <a:spcPts val="1400"/>
                        </a:lnSpc>
                        <a:spcAft>
                          <a:spcPts val="0"/>
                        </a:spcAft>
                        <a:buFontTx/>
                        <a:buNone/>
                        <a:tabLst>
                          <a:tab pos="226695" algn="l"/>
                          <a:tab pos="453390" algn="l"/>
                          <a:tab pos="226695" algn="l"/>
                        </a:tabLst>
                      </a:pPr>
                      <a:r>
                        <a:rPr lang="nl-NL" sz="1600" b="0" dirty="0">
                          <a:effectLst/>
                        </a:rPr>
                        <a:t>Nieuwsgierigheid</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Oordelen vanuit het verleden</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Eerste indruk</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Relatie	</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Preoccupatie</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nSpc>
                          <a:spcPts val="1400"/>
                        </a:lnSpc>
                        <a:spcAft>
                          <a:spcPts val="0"/>
                        </a:spcAft>
                        <a:buFontTx/>
                        <a:buNone/>
                        <a:tabLst>
                          <a:tab pos="226695" algn="l"/>
                          <a:tab pos="453390" algn="l"/>
                          <a:tab pos="226695" algn="l"/>
                        </a:tabLst>
                      </a:pPr>
                      <a:r>
                        <a:rPr lang="nl-NL" sz="1600" dirty="0">
                          <a:effectLst/>
                        </a:rPr>
                        <a:t>Verbreding</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68311">
                <a:tc>
                  <a:txBody>
                    <a:bodyPr/>
                    <a:lstStyle/>
                    <a:p>
                      <a:pPr marL="0" lvl="0" indent="0">
                        <a:lnSpc>
                          <a:spcPts val="1400"/>
                        </a:lnSpc>
                        <a:spcAft>
                          <a:spcPts val="0"/>
                        </a:spcAft>
                        <a:buFontTx/>
                        <a:buNone/>
                        <a:tabLst>
                          <a:tab pos="226695" algn="l"/>
                          <a:tab pos="453390" algn="l"/>
                          <a:tab pos="226695" algn="l"/>
                        </a:tabLst>
                      </a:pPr>
                      <a:r>
                        <a:rPr lang="nl-NL" sz="1600" b="0" dirty="0">
                          <a:effectLst/>
                        </a:rPr>
                        <a:t>Projectie</a:t>
                      </a:r>
                      <a:endParaRPr lang="nl-NL" sz="16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400"/>
                        </a:lnSpc>
                        <a:spcAft>
                          <a:spcPts val="0"/>
                        </a:spcAft>
                        <a:buFontTx/>
                        <a:buNone/>
                        <a:tabLst>
                          <a:tab pos="226695" algn="l"/>
                          <a:tab pos="453390" algn="l"/>
                          <a:tab pos="226695" algn="l"/>
                        </a:tabLst>
                      </a:pPr>
                      <a:r>
                        <a:rPr lang="nl-NL" sz="1600" dirty="0">
                          <a:effectLst/>
                        </a:rPr>
                        <a:t> </a:t>
                      </a:r>
                      <a:endParaRPr lang="nl-NL" sz="16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3832870074"/>
              </p:ext>
            </p:extLst>
          </p:nvPr>
        </p:nvGraphicFramePr>
        <p:xfrm>
          <a:off x="1092199" y="2556932"/>
          <a:ext cx="10028881" cy="3827813"/>
        </p:xfrm>
        <a:graphic>
          <a:graphicData uri="http://schemas.openxmlformats.org/drawingml/2006/table">
            <a:tbl>
              <a:tblPr/>
              <a:tblGrid>
                <a:gridCol w="10028881"/>
              </a:tblGrid>
              <a:tr h="3827813">
                <a:tc>
                  <a:txBody>
                    <a:bodyPr/>
                    <a:lstStyle/>
                    <a:p>
                      <a:endParaRPr lang="nl-NL" dirty="0"/>
                    </a:p>
                  </a:txBody>
                  <a:tcPr>
                    <a:lnL w="12700" cmpd="sng">
                      <a:solidFill>
                        <a:schemeClr val="accent2">
                          <a:lumMod val="50000"/>
                        </a:schemeClr>
                      </a:solidFill>
                      <a:prstDash val="dash"/>
                    </a:lnL>
                    <a:lnR w="12700" cmpd="sng">
                      <a:solidFill>
                        <a:schemeClr val="accent2">
                          <a:lumMod val="50000"/>
                        </a:schemeClr>
                      </a:solidFill>
                      <a:prstDash val="dash"/>
                    </a:lnR>
                    <a:lnT w="12700" cmpd="sng">
                      <a:solidFill>
                        <a:schemeClr val="accent2">
                          <a:lumMod val="50000"/>
                        </a:schemeClr>
                      </a:solidFill>
                      <a:prstDash val="dash"/>
                    </a:lnT>
                    <a:lnB w="12700" cmpd="sng">
                      <a:solidFill>
                        <a:schemeClr val="accent2">
                          <a:lumMod val="50000"/>
                        </a:schemeClr>
                      </a:solidFill>
                      <a:prstDash val="dash"/>
                    </a:lnB>
                  </a:tcPr>
                </a:tc>
              </a:tr>
            </a:tbl>
          </a:graphicData>
        </a:graphic>
      </p:graphicFrame>
    </p:spTree>
    <p:extLst>
      <p:ext uri="{BB962C8B-B14F-4D97-AF65-F5344CB8AC3E}">
        <p14:creationId xmlns:p14="http://schemas.microsoft.com/office/powerpoint/2010/main" val="2501067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pPr marL="457200" indent="-457200">
              <a:buFont typeface="+mj-lt"/>
              <a:buAutoNum type="arabicPeriod"/>
            </a:pPr>
            <a:r>
              <a:rPr lang="nl-NL" dirty="0"/>
              <a:t>Soorten </a:t>
            </a:r>
            <a:r>
              <a:rPr lang="nl-NL" dirty="0" smtClean="0"/>
              <a:t>open vragen </a:t>
            </a:r>
            <a:r>
              <a:rPr lang="nl-NL" dirty="0"/>
              <a:t>en het belang </a:t>
            </a:r>
            <a:r>
              <a:rPr lang="nl-NL" dirty="0" smtClean="0"/>
              <a:t>er van </a:t>
            </a:r>
            <a:endParaRPr lang="nl-NL" dirty="0"/>
          </a:p>
          <a:p>
            <a:pPr marL="457200" indent="-457200">
              <a:buFont typeface="+mj-lt"/>
              <a:buAutoNum type="arabicPeriod"/>
            </a:pPr>
            <a:r>
              <a:rPr lang="nl-NL" dirty="0"/>
              <a:t>Tips bij het voeren van gesprekken</a:t>
            </a:r>
          </a:p>
          <a:p>
            <a:pPr marL="457200" indent="-457200">
              <a:buFont typeface="+mj-lt"/>
              <a:buAutoNum type="arabicPeriod"/>
            </a:pPr>
            <a:r>
              <a:rPr lang="nl-NL" dirty="0"/>
              <a:t>Regels van feedback</a:t>
            </a:r>
          </a:p>
          <a:p>
            <a:pPr marL="457200" indent="-457200">
              <a:buFont typeface="+mj-lt"/>
              <a:buAutoNum type="arabicPeriod"/>
            </a:pPr>
            <a:r>
              <a:rPr lang="nl-NL" dirty="0"/>
              <a:t>Valkuilen van de zorgprofessional</a:t>
            </a:r>
          </a:p>
          <a:p>
            <a:pPr marL="0" indent="0">
              <a:buNone/>
            </a:pPr>
            <a:endParaRPr lang="nl-NL" dirty="0"/>
          </a:p>
        </p:txBody>
      </p:sp>
    </p:spTree>
    <p:extLst>
      <p:ext uri="{BB962C8B-B14F-4D97-AF65-F5344CB8AC3E}">
        <p14:creationId xmlns:p14="http://schemas.microsoft.com/office/powerpoint/2010/main" val="2323629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Open vragen</a:t>
            </a:r>
            <a:endParaRPr lang="nl-NL" dirty="0"/>
          </a:p>
        </p:txBody>
      </p:sp>
      <p:sp>
        <p:nvSpPr>
          <p:cNvPr id="3" name="Tijdelijke aanduiding voor inhoud 2"/>
          <p:cNvSpPr>
            <a:spLocks noGrp="1"/>
          </p:cNvSpPr>
          <p:nvPr>
            <p:ph idx="1"/>
          </p:nvPr>
        </p:nvSpPr>
        <p:spPr>
          <a:xfrm>
            <a:off x="1024128" y="2286000"/>
            <a:ext cx="4775539" cy="4023360"/>
          </a:xfrm>
        </p:spPr>
        <p:txBody>
          <a:bodyPr>
            <a:normAutofit lnSpcReduction="10000"/>
          </a:bodyPr>
          <a:lstStyle/>
          <a:p>
            <a:r>
              <a:rPr lang="nl-NL" dirty="0" smtClean="0"/>
              <a:t>Een open vraag zorgt ervoor dat de ander gaat vertellen.</a:t>
            </a:r>
          </a:p>
          <a:p>
            <a:r>
              <a:rPr lang="nl-NL" dirty="0" smtClean="0"/>
              <a:t>De vragensteller is maar 10% aan het woord, de rest van de tijd de verteller.</a:t>
            </a:r>
          </a:p>
          <a:p>
            <a:r>
              <a:rPr lang="nl-NL" dirty="0" smtClean="0"/>
              <a:t>Open vragen beginnen vaak met een W:</a:t>
            </a:r>
          </a:p>
          <a:p>
            <a:pPr marL="542925" indent="-457200">
              <a:buFont typeface="Wingdings" panose="05000000000000000000" pitchFamily="2" charset="2"/>
              <a:buChar char="Ø"/>
            </a:pPr>
            <a:r>
              <a:rPr lang="nl-NL" dirty="0" smtClean="0"/>
              <a:t>Wie</a:t>
            </a:r>
          </a:p>
          <a:p>
            <a:pPr marL="542925" indent="-457200">
              <a:buFont typeface="Wingdings" panose="05000000000000000000" pitchFamily="2" charset="2"/>
              <a:buChar char="Ø"/>
            </a:pPr>
            <a:r>
              <a:rPr lang="nl-NL" dirty="0" smtClean="0"/>
              <a:t>Wat </a:t>
            </a:r>
          </a:p>
          <a:p>
            <a:pPr marL="542925" indent="-457200">
              <a:buFont typeface="Wingdings" panose="05000000000000000000" pitchFamily="2" charset="2"/>
              <a:buChar char="Ø"/>
            </a:pPr>
            <a:r>
              <a:rPr lang="nl-NL" dirty="0" smtClean="0"/>
              <a:t>Waar</a:t>
            </a:r>
          </a:p>
          <a:p>
            <a:pPr marL="542925" indent="-457200">
              <a:buFont typeface="Wingdings" panose="05000000000000000000" pitchFamily="2" charset="2"/>
              <a:buChar char="Ø"/>
            </a:pPr>
            <a:r>
              <a:rPr lang="nl-NL" dirty="0" smtClean="0"/>
              <a:t>Wanneer</a:t>
            </a:r>
          </a:p>
          <a:p>
            <a:pPr marL="542925" indent="-457200">
              <a:buFont typeface="Wingdings" panose="05000000000000000000" pitchFamily="2" charset="2"/>
              <a:buChar char="Ø"/>
            </a:pPr>
            <a:r>
              <a:rPr lang="nl-NL" dirty="0" smtClean="0"/>
              <a:t>Hoe</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8588" y="564047"/>
            <a:ext cx="2975612" cy="6155267"/>
          </a:xfrm>
          <a:prstGeom prst="rect">
            <a:avLst/>
          </a:prstGeom>
          <a:ln>
            <a:solidFill>
              <a:schemeClr val="accent2">
                <a:lumMod val="60000"/>
                <a:lumOff val="40000"/>
              </a:schemeClr>
            </a:solidFill>
          </a:ln>
        </p:spPr>
      </p:pic>
    </p:spTree>
    <p:extLst>
      <p:ext uri="{BB962C8B-B14F-4D97-AF65-F5344CB8AC3E}">
        <p14:creationId xmlns:p14="http://schemas.microsoft.com/office/powerpoint/2010/main" val="354402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open vragen</a:t>
            </a:r>
            <a:endParaRPr lang="nl-NL" dirty="0"/>
          </a:p>
        </p:txBody>
      </p:sp>
      <p:sp>
        <p:nvSpPr>
          <p:cNvPr id="3" name="Tijdelijke aanduiding voor inhoud 2"/>
          <p:cNvSpPr>
            <a:spLocks noGrp="1"/>
          </p:cNvSpPr>
          <p:nvPr>
            <p:ph idx="1"/>
          </p:nvPr>
        </p:nvSpPr>
        <p:spPr/>
        <p:txBody>
          <a:bodyPr/>
          <a:lstStyle/>
          <a:p>
            <a:pPr lvl="0" fontAlgn="base" hangingPunct="0"/>
            <a:r>
              <a:rPr lang="nl-NL" b="1" dirty="0">
                <a:solidFill>
                  <a:srgbClr val="92D050"/>
                </a:solidFill>
              </a:rPr>
              <a:t>Verduidelijkende vragen</a:t>
            </a:r>
            <a:endParaRPr lang="nl-NL" dirty="0">
              <a:solidFill>
                <a:srgbClr val="92D050"/>
              </a:solidFill>
            </a:endParaRPr>
          </a:p>
          <a:p>
            <a:r>
              <a:rPr lang="nl-NL" dirty="0" smtClean="0"/>
              <a:t>Je </a:t>
            </a:r>
            <a:r>
              <a:rPr lang="nl-NL" dirty="0"/>
              <a:t>wilt meer informatie over het </a:t>
            </a:r>
            <a:r>
              <a:rPr lang="nl-NL" dirty="0" smtClean="0"/>
              <a:t>onderwerp. Je </a:t>
            </a:r>
            <a:r>
              <a:rPr lang="nl-NL" dirty="0"/>
              <a:t>vraagt dan:</a:t>
            </a:r>
          </a:p>
          <a:p>
            <a:pPr marL="358775" lvl="0" indent="-358775">
              <a:buFont typeface="Wingdings" panose="05000000000000000000" pitchFamily="2" charset="2"/>
              <a:buChar char="Ø"/>
            </a:pPr>
            <a:r>
              <a:rPr lang="nl-NL" dirty="0"/>
              <a:t>wat betekent het nu precies voor je?</a:t>
            </a:r>
          </a:p>
          <a:p>
            <a:pPr marL="358775" lvl="0" indent="-358775">
              <a:buFont typeface="Wingdings" panose="05000000000000000000" pitchFamily="2" charset="2"/>
              <a:buChar char="Ø"/>
            </a:pPr>
            <a:r>
              <a:rPr lang="nl-NL" dirty="0"/>
              <a:t>kun je er iets meer over vertellen?</a:t>
            </a:r>
          </a:p>
          <a:p>
            <a:pPr marL="358775" lvl="0" indent="-358775">
              <a:buFont typeface="Wingdings" panose="05000000000000000000" pitchFamily="2" charset="2"/>
              <a:buChar char="Ø"/>
            </a:pPr>
            <a:r>
              <a:rPr lang="nl-NL" dirty="0"/>
              <a:t>hoe bedoel je dat precies?</a:t>
            </a:r>
          </a:p>
          <a:p>
            <a:pPr marL="358775" lvl="0" indent="-358775">
              <a:buFont typeface="Wingdings" panose="05000000000000000000" pitchFamily="2" charset="2"/>
              <a:buChar char="Ø"/>
            </a:pPr>
            <a:r>
              <a:rPr lang="nl-NL" dirty="0"/>
              <a:t>wie doet dat dan, met welke reden denk je?</a:t>
            </a:r>
          </a:p>
          <a:p>
            <a:endParaRPr lang="nl-NL" dirty="0"/>
          </a:p>
        </p:txBody>
      </p:sp>
    </p:spTree>
    <p:extLst>
      <p:ext uri="{BB962C8B-B14F-4D97-AF65-F5344CB8AC3E}">
        <p14:creationId xmlns:p14="http://schemas.microsoft.com/office/powerpoint/2010/main" val="154268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open vragen</a:t>
            </a:r>
            <a:endParaRPr lang="nl-NL" dirty="0"/>
          </a:p>
        </p:txBody>
      </p:sp>
      <p:sp>
        <p:nvSpPr>
          <p:cNvPr id="3" name="Tijdelijke aanduiding voor inhoud 2"/>
          <p:cNvSpPr>
            <a:spLocks noGrp="1"/>
          </p:cNvSpPr>
          <p:nvPr>
            <p:ph idx="1"/>
          </p:nvPr>
        </p:nvSpPr>
        <p:spPr/>
        <p:txBody>
          <a:bodyPr/>
          <a:lstStyle/>
          <a:p>
            <a:pPr lvl="0" fontAlgn="base" hangingPunct="0"/>
            <a:r>
              <a:rPr lang="nl-NL" b="1" dirty="0">
                <a:solidFill>
                  <a:srgbClr val="92D050"/>
                </a:solidFill>
              </a:rPr>
              <a:t>Creatieve vragen</a:t>
            </a:r>
            <a:endParaRPr lang="nl-NL" dirty="0">
              <a:solidFill>
                <a:srgbClr val="92D050"/>
              </a:solidFill>
            </a:endParaRPr>
          </a:p>
          <a:p>
            <a:r>
              <a:rPr lang="nl-NL" dirty="0"/>
              <a:t>J</a:t>
            </a:r>
            <a:r>
              <a:rPr lang="nl-NL" dirty="0" smtClean="0"/>
              <a:t>e </a:t>
            </a:r>
            <a:r>
              <a:rPr lang="nl-NL" dirty="0"/>
              <a:t>wilt dat de ander zich openstelt voor nieuwe </a:t>
            </a:r>
            <a:r>
              <a:rPr lang="nl-NL" dirty="0" smtClean="0"/>
              <a:t>mogelijkheden. Je </a:t>
            </a:r>
            <a:r>
              <a:rPr lang="nl-NL" dirty="0"/>
              <a:t>vraagt dan</a:t>
            </a:r>
            <a:r>
              <a:rPr lang="nl-NL" dirty="0" smtClean="0"/>
              <a:t>:</a:t>
            </a:r>
          </a:p>
          <a:p>
            <a:pPr marL="444500" lvl="0" indent="-444500">
              <a:buFont typeface="Wingdings" panose="05000000000000000000" pitchFamily="2" charset="2"/>
              <a:buChar char="Ø"/>
            </a:pPr>
            <a:r>
              <a:rPr lang="nl-NL" dirty="0" smtClean="0"/>
              <a:t>hoe </a:t>
            </a:r>
            <a:r>
              <a:rPr lang="nl-NL" dirty="0"/>
              <a:t>gaan jouw groepsgenoten met de situatie om?</a:t>
            </a:r>
          </a:p>
          <a:p>
            <a:pPr marL="444500" lvl="0" indent="-444500">
              <a:buFont typeface="Wingdings" panose="05000000000000000000" pitchFamily="2" charset="2"/>
              <a:buChar char="Ø"/>
            </a:pPr>
            <a:r>
              <a:rPr lang="nl-NL" dirty="0"/>
              <a:t>hoe zou je het aanpakken als het om .... (hobby) .... ging?</a:t>
            </a:r>
          </a:p>
          <a:p>
            <a:pPr marL="444500" lvl="0" indent="-444500">
              <a:buFont typeface="Wingdings" panose="05000000000000000000" pitchFamily="2" charset="2"/>
              <a:buChar char="Ø"/>
            </a:pPr>
            <a:r>
              <a:rPr lang="nl-NL" dirty="0"/>
              <a:t>hoe zou .... (idool) .... het aanpakken denk je?</a:t>
            </a:r>
          </a:p>
          <a:p>
            <a:pPr marL="444500" lvl="0" indent="-444500">
              <a:buFont typeface="Wingdings" panose="05000000000000000000" pitchFamily="2" charset="2"/>
              <a:buChar char="Ø"/>
            </a:pPr>
            <a:r>
              <a:rPr lang="nl-NL" dirty="0"/>
              <a:t>als .... (vrienden) .... dit overkwam, wat zou je dan adviseren?</a:t>
            </a:r>
          </a:p>
          <a:p>
            <a:endParaRPr lang="nl-NL" dirty="0"/>
          </a:p>
        </p:txBody>
      </p:sp>
    </p:spTree>
    <p:extLst>
      <p:ext uri="{BB962C8B-B14F-4D97-AF65-F5344CB8AC3E}">
        <p14:creationId xmlns:p14="http://schemas.microsoft.com/office/powerpoint/2010/main" val="128510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open vragen</a:t>
            </a:r>
            <a:endParaRPr lang="nl-NL" dirty="0"/>
          </a:p>
        </p:txBody>
      </p:sp>
      <p:sp>
        <p:nvSpPr>
          <p:cNvPr id="3" name="Tijdelijke aanduiding voor inhoud 2"/>
          <p:cNvSpPr>
            <a:spLocks noGrp="1"/>
          </p:cNvSpPr>
          <p:nvPr>
            <p:ph idx="1"/>
          </p:nvPr>
        </p:nvSpPr>
        <p:spPr/>
        <p:txBody>
          <a:bodyPr/>
          <a:lstStyle/>
          <a:p>
            <a:pPr lvl="0" fontAlgn="base" hangingPunct="0"/>
            <a:r>
              <a:rPr lang="nl-NL" b="1" dirty="0">
                <a:solidFill>
                  <a:srgbClr val="92D050"/>
                </a:solidFill>
              </a:rPr>
              <a:t>Procesgerichte vragen</a:t>
            </a:r>
            <a:endParaRPr lang="nl-NL" dirty="0">
              <a:solidFill>
                <a:srgbClr val="92D050"/>
              </a:solidFill>
            </a:endParaRPr>
          </a:p>
          <a:p>
            <a:r>
              <a:rPr lang="nl-NL" dirty="0"/>
              <a:t>J</a:t>
            </a:r>
            <a:r>
              <a:rPr lang="nl-NL" dirty="0" smtClean="0"/>
              <a:t>e </a:t>
            </a:r>
            <a:r>
              <a:rPr lang="nl-NL" dirty="0"/>
              <a:t>wilt weten hoe het komt dat de prestatie niet </a:t>
            </a:r>
            <a:r>
              <a:rPr lang="nl-NL" dirty="0" smtClean="0"/>
              <a:t>voldoet. Je </a:t>
            </a:r>
            <a:r>
              <a:rPr lang="nl-NL" dirty="0"/>
              <a:t>vraagt dan</a:t>
            </a:r>
            <a:r>
              <a:rPr lang="nl-NL" dirty="0" smtClean="0"/>
              <a:t>:</a:t>
            </a:r>
          </a:p>
          <a:p>
            <a:pPr marL="542925" lvl="0" indent="-542925">
              <a:buFont typeface="Wingdings" panose="05000000000000000000" pitchFamily="2" charset="2"/>
              <a:buChar char="Ø"/>
            </a:pPr>
            <a:r>
              <a:rPr lang="nl-NL" dirty="0" smtClean="0"/>
              <a:t>wat </a:t>
            </a:r>
            <a:r>
              <a:rPr lang="nl-NL" dirty="0"/>
              <a:t>heb je nodig om je werk op tijd af te hebben?</a:t>
            </a:r>
          </a:p>
          <a:p>
            <a:pPr marL="542925" lvl="0" indent="-542925">
              <a:buFont typeface="Wingdings" panose="05000000000000000000" pitchFamily="2" charset="2"/>
              <a:buChar char="Ø"/>
            </a:pPr>
            <a:r>
              <a:rPr lang="nl-NL" dirty="0"/>
              <a:t>wat wil je als resultaat van dit gesprek?</a:t>
            </a:r>
          </a:p>
          <a:p>
            <a:pPr marL="542925" lvl="0" indent="-542925">
              <a:buFont typeface="Wingdings" panose="05000000000000000000" pitchFamily="2" charset="2"/>
              <a:buChar char="Ø"/>
            </a:pPr>
            <a:r>
              <a:rPr lang="nl-NL" dirty="0"/>
              <a:t>wie kun je om hulp vragen?</a:t>
            </a:r>
          </a:p>
          <a:p>
            <a:pPr marL="542925" lvl="0" indent="-542925">
              <a:buFont typeface="Wingdings" panose="05000000000000000000" pitchFamily="2" charset="2"/>
              <a:buChar char="Ø"/>
            </a:pPr>
            <a:r>
              <a:rPr lang="nl-NL" dirty="0"/>
              <a:t>hoe is het zo gekomen?</a:t>
            </a:r>
          </a:p>
          <a:p>
            <a:endParaRPr lang="nl-NL" dirty="0"/>
          </a:p>
        </p:txBody>
      </p:sp>
    </p:spTree>
    <p:extLst>
      <p:ext uri="{BB962C8B-B14F-4D97-AF65-F5344CB8AC3E}">
        <p14:creationId xmlns:p14="http://schemas.microsoft.com/office/powerpoint/2010/main" val="229666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open vragen</a:t>
            </a:r>
            <a:endParaRPr lang="nl-NL" dirty="0"/>
          </a:p>
        </p:txBody>
      </p:sp>
      <p:sp>
        <p:nvSpPr>
          <p:cNvPr id="3" name="Tijdelijke aanduiding voor inhoud 2"/>
          <p:cNvSpPr>
            <a:spLocks noGrp="1"/>
          </p:cNvSpPr>
          <p:nvPr>
            <p:ph idx="1"/>
          </p:nvPr>
        </p:nvSpPr>
        <p:spPr/>
        <p:txBody>
          <a:bodyPr/>
          <a:lstStyle/>
          <a:p>
            <a:pPr lvl="0" fontAlgn="base" hangingPunct="0"/>
            <a:r>
              <a:rPr lang="nl-NL" b="1" dirty="0">
                <a:solidFill>
                  <a:srgbClr val="92D050"/>
                </a:solidFill>
              </a:rPr>
              <a:t>Empathische vragen</a:t>
            </a:r>
            <a:endParaRPr lang="nl-NL" dirty="0">
              <a:solidFill>
                <a:srgbClr val="92D050"/>
              </a:solidFill>
            </a:endParaRPr>
          </a:p>
          <a:p>
            <a:r>
              <a:rPr lang="nl-NL" dirty="0" smtClean="0"/>
              <a:t>Je </a:t>
            </a:r>
            <a:r>
              <a:rPr lang="nl-NL" dirty="0"/>
              <a:t>wilt weten wat het effect is voor de ander op een </a:t>
            </a:r>
            <a:r>
              <a:rPr lang="nl-NL" dirty="0" smtClean="0"/>
              <a:t>gebeurtenis. Je </a:t>
            </a:r>
            <a:r>
              <a:rPr lang="nl-NL" dirty="0"/>
              <a:t>vraagt dan</a:t>
            </a:r>
            <a:r>
              <a:rPr lang="nl-NL" dirty="0" smtClean="0"/>
              <a:t>:</a:t>
            </a:r>
          </a:p>
          <a:p>
            <a:pPr marL="444500" lvl="0" indent="-444500">
              <a:buFont typeface="Wingdings" panose="05000000000000000000" pitchFamily="2" charset="2"/>
              <a:buChar char="Ø"/>
            </a:pPr>
            <a:r>
              <a:rPr lang="nl-NL" dirty="0" smtClean="0"/>
              <a:t>hoe </a:t>
            </a:r>
            <a:r>
              <a:rPr lang="nl-NL" dirty="0"/>
              <a:t>voelde je je toen dat gebeurde?</a:t>
            </a:r>
          </a:p>
          <a:p>
            <a:pPr marL="444500" lvl="0" indent="-444500">
              <a:buFont typeface="Wingdings" panose="05000000000000000000" pitchFamily="2" charset="2"/>
              <a:buChar char="Ø"/>
            </a:pPr>
            <a:r>
              <a:rPr lang="nl-NL" dirty="0"/>
              <a:t>kun je het aan denk je?</a:t>
            </a:r>
          </a:p>
          <a:p>
            <a:pPr marL="444500" lvl="0" indent="-444500">
              <a:buFont typeface="Wingdings" panose="05000000000000000000" pitchFamily="2" charset="2"/>
              <a:buChar char="Ø"/>
            </a:pPr>
            <a:r>
              <a:rPr lang="nl-NL" dirty="0"/>
              <a:t>wil je erover praten?</a:t>
            </a:r>
          </a:p>
          <a:p>
            <a:pPr marL="444500" lvl="0" indent="-444500">
              <a:buFont typeface="Wingdings" panose="05000000000000000000" pitchFamily="2" charset="2"/>
              <a:buChar char="Ø"/>
            </a:pPr>
            <a:r>
              <a:rPr lang="nl-NL" dirty="0"/>
              <a:t>wat zou je het liefst willen?</a:t>
            </a:r>
          </a:p>
          <a:p>
            <a:endParaRPr lang="nl-NL" dirty="0"/>
          </a:p>
        </p:txBody>
      </p:sp>
    </p:spTree>
    <p:extLst>
      <p:ext uri="{BB962C8B-B14F-4D97-AF65-F5344CB8AC3E}">
        <p14:creationId xmlns:p14="http://schemas.microsoft.com/office/powerpoint/2010/main" val="419210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bij het voeren van gesprekken</a:t>
            </a:r>
            <a:endParaRPr lang="nl-NL"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68098" y="2464858"/>
            <a:ext cx="3825976" cy="2708275"/>
          </a:xfrm>
        </p:spPr>
      </p:pic>
      <p:sp>
        <p:nvSpPr>
          <p:cNvPr id="3" name="Tijdelijke aanduiding voor inhoud 2"/>
          <p:cNvSpPr>
            <a:spLocks noGrp="1"/>
          </p:cNvSpPr>
          <p:nvPr>
            <p:ph sz="half" idx="2"/>
          </p:nvPr>
        </p:nvSpPr>
        <p:spPr>
          <a:xfrm>
            <a:off x="5884333" y="2285999"/>
            <a:ext cx="4859867" cy="1693333"/>
          </a:xfrm>
        </p:spPr>
        <p:txBody>
          <a:bodyPr>
            <a:normAutofit/>
          </a:bodyPr>
          <a:lstStyle/>
          <a:p>
            <a:pPr algn="ctr"/>
            <a:r>
              <a:rPr lang="nl-NL" sz="2800" dirty="0" smtClean="0">
                <a:solidFill>
                  <a:srgbClr val="00B050"/>
                </a:solidFill>
              </a:rPr>
              <a:t>Gebruik LSD!</a:t>
            </a:r>
          </a:p>
          <a:p>
            <a:r>
              <a:rPr lang="nl-NL" sz="2000" dirty="0" smtClean="0">
                <a:solidFill>
                  <a:srgbClr val="00B050"/>
                </a:solidFill>
              </a:rPr>
              <a:t>Luister naar het verhaal en vat het samen. Laat de ander reageren, zodat je weet dat je samenvatting klopt. Stel een doorvraag.</a:t>
            </a:r>
          </a:p>
          <a:p>
            <a:endParaRPr lang="nl-NL" dirty="0"/>
          </a:p>
        </p:txBody>
      </p:sp>
      <p:sp>
        <p:nvSpPr>
          <p:cNvPr id="5" name="Afgeronde rechthoek 4"/>
          <p:cNvSpPr/>
          <p:nvPr/>
        </p:nvSpPr>
        <p:spPr>
          <a:xfrm>
            <a:off x="5935133" y="4538133"/>
            <a:ext cx="4809067" cy="15578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B050"/>
                </a:solidFill>
              </a:rPr>
              <a:t>Luisteren Samenvatten Doorvragen</a:t>
            </a:r>
          </a:p>
          <a:p>
            <a:pPr algn="ctr"/>
            <a:r>
              <a:rPr lang="nl-NL" dirty="0" smtClean="0">
                <a:solidFill>
                  <a:srgbClr val="00B050"/>
                </a:solidFill>
              </a:rPr>
              <a:t>80% van de tijd luisteren</a:t>
            </a:r>
          </a:p>
          <a:p>
            <a:pPr algn="ctr"/>
            <a:r>
              <a:rPr lang="nl-NL" dirty="0" smtClean="0">
                <a:solidFill>
                  <a:srgbClr val="00B050"/>
                </a:solidFill>
              </a:rPr>
              <a:t>15% van de tijd samenvatten</a:t>
            </a:r>
          </a:p>
          <a:p>
            <a:pPr algn="ctr"/>
            <a:r>
              <a:rPr lang="nl-NL" dirty="0" smtClean="0">
                <a:solidFill>
                  <a:srgbClr val="00B050"/>
                </a:solidFill>
              </a:rPr>
              <a:t>5% van de tijd doorvragen</a:t>
            </a:r>
            <a:endParaRPr lang="nl-NL" dirty="0">
              <a:solidFill>
                <a:srgbClr val="00B050"/>
              </a:solidFill>
            </a:endParaRPr>
          </a:p>
        </p:txBody>
      </p:sp>
    </p:spTree>
    <p:extLst>
      <p:ext uri="{BB962C8B-B14F-4D97-AF65-F5344CB8AC3E}">
        <p14:creationId xmlns:p14="http://schemas.microsoft.com/office/powerpoint/2010/main" val="3690331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4532" y="585216"/>
            <a:ext cx="2047875" cy="1824158"/>
          </a:xfrm>
          <a:prstGeom prst="rect">
            <a:avLst/>
          </a:prstGeom>
        </p:spPr>
      </p:pic>
      <p:sp>
        <p:nvSpPr>
          <p:cNvPr id="2" name="Titel 1"/>
          <p:cNvSpPr>
            <a:spLocks noGrp="1"/>
          </p:cNvSpPr>
          <p:nvPr>
            <p:ph type="title"/>
          </p:nvPr>
        </p:nvSpPr>
        <p:spPr/>
        <p:txBody>
          <a:bodyPr/>
          <a:lstStyle/>
          <a:p>
            <a:r>
              <a:rPr lang="nl-NL" dirty="0" smtClean="0"/>
              <a:t>Tips bij het voeren van gesprekken</a:t>
            </a:r>
            <a:endParaRPr lang="nl-NL" dirty="0"/>
          </a:p>
        </p:txBody>
      </p:sp>
      <p:sp>
        <p:nvSpPr>
          <p:cNvPr id="3" name="Tijdelijke aanduiding voor inhoud 2"/>
          <p:cNvSpPr>
            <a:spLocks noGrp="1"/>
          </p:cNvSpPr>
          <p:nvPr>
            <p:ph sz="half" idx="2"/>
          </p:nvPr>
        </p:nvSpPr>
        <p:spPr>
          <a:xfrm>
            <a:off x="745066" y="2311399"/>
            <a:ext cx="4859867" cy="3826934"/>
          </a:xfrm>
        </p:spPr>
        <p:txBody>
          <a:bodyPr>
            <a:normAutofit/>
          </a:bodyPr>
          <a:lstStyle/>
          <a:p>
            <a:r>
              <a:rPr lang="nl-NL" sz="2800" dirty="0" smtClean="0">
                <a:solidFill>
                  <a:srgbClr val="00B050"/>
                </a:solidFill>
              </a:rPr>
              <a:t>LSD</a:t>
            </a:r>
          </a:p>
          <a:p>
            <a:r>
              <a:rPr lang="nl-NL" sz="2000" dirty="0" smtClean="0">
                <a:solidFill>
                  <a:srgbClr val="00B050"/>
                </a:solidFill>
              </a:rPr>
              <a:t>LSD is een gesprekstechniek die ingezet wordt om een situatie helder te krijgen. Je kan het inzetten als je wilt weten hoe het met iemand gaat, als je vermoed dat er een probleem is of als iemand zijn hart bij je lucht. Door LSD in te zetten voelt iemand zich gehoord, kun je aansluiten bij de ander en kun je gericht vragen stellen en dus ook gericht oplossingen bieden.</a:t>
            </a:r>
          </a:p>
          <a:p>
            <a:endParaRPr lang="nl-NL" dirty="0"/>
          </a:p>
        </p:txBody>
      </p:sp>
      <p:sp>
        <p:nvSpPr>
          <p:cNvPr id="5" name="Afgeronde rechthoek 4"/>
          <p:cNvSpPr/>
          <p:nvPr/>
        </p:nvSpPr>
        <p:spPr>
          <a:xfrm>
            <a:off x="6112933" y="2218267"/>
            <a:ext cx="4809067" cy="37846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smtClean="0">
                <a:solidFill>
                  <a:srgbClr val="00B050"/>
                </a:solidFill>
              </a:rPr>
              <a:t>Een groetenboer heeft nog één kistje sinaasappels. Er komen twee klanten de groentewinkel binnen en beiden klanten hebben één kist sinaasappels nodig, dus geen halve kist. Er ontstaat een gevecht tussen beide klanten. Dan vraagt de groenteboer waarvoor ze de sinaasappels nodig hebben. Klant 1 heeft de sinaasappels nodig vanwege het sap (</a:t>
            </a:r>
            <a:r>
              <a:rPr lang="nl-NL" dirty="0" err="1" smtClean="0">
                <a:solidFill>
                  <a:srgbClr val="00B050"/>
                </a:solidFill>
              </a:rPr>
              <a:t>smoothie</a:t>
            </a:r>
            <a:r>
              <a:rPr lang="nl-NL" dirty="0" smtClean="0">
                <a:solidFill>
                  <a:srgbClr val="00B050"/>
                </a:solidFill>
              </a:rPr>
              <a:t>). De andere klant heeft de sinaasappels nodig om de schil te verwerken (taart).</a:t>
            </a:r>
            <a:endParaRPr lang="nl-NL" dirty="0">
              <a:solidFill>
                <a:srgbClr val="00B050"/>
              </a:solidFill>
            </a:endParaRPr>
          </a:p>
        </p:txBody>
      </p:sp>
    </p:spTree>
    <p:extLst>
      <p:ext uri="{BB962C8B-B14F-4D97-AF65-F5344CB8AC3E}">
        <p14:creationId xmlns:p14="http://schemas.microsoft.com/office/powerpoint/2010/main" val="2688411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Notitie" ma:contentTypeID="0x01010017365A5101520A438DD863F27B42112403002A009C17EB269E479B39AE41E6EF9D18" ma:contentTypeVersion="0" ma:contentTypeDescription="" ma:contentTypeScope="" ma:versionID="aea63bb62e21fdcb0655960f4f9317bd">
  <xsd:schema xmlns:xsd="http://www.w3.org/2001/XMLSchema" xmlns:xs="http://www.w3.org/2001/XMLSchema" xmlns:p="http://schemas.microsoft.com/office/2006/metadata/properties" xmlns:ns3="aa831eb6-632a-43e4-abbe-443b63d9d438" targetNamespace="http://schemas.microsoft.com/office/2006/metadata/properties" ma:root="true" ma:fieldsID="73b23558dd779e1ab9f5506e0f618ee6" ns3:_="">
    <xsd:import namespace="aa831eb6-632a-43e4-abbe-443b63d9d438"/>
    <xsd:element name="properties">
      <xsd:complexType>
        <xsd:sequence>
          <xsd:element name="documentManagement">
            <xsd:complexType>
              <xsd:all>
                <xsd:element ref="ns3:Kenmerk" minOccurs="0"/>
                <xsd:element ref="ns3:Rubriek" minOccurs="0"/>
                <xsd:element ref="ns3:Projectnummer" minOccurs="0"/>
                <xsd:element ref="ns3:Projecttitel" minOccurs="0"/>
                <xsd:element ref="ns3:_dlc_DocId" minOccurs="0"/>
                <xsd:element ref="ns3:_dlc_DocIdUrl" minOccurs="0"/>
                <xsd:element ref="ns3:_dlc_DocIdPersistId" minOccurs="0"/>
                <xsd:element ref="ns3:Beschikbaar_x0020_voor_x0020_extern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31eb6-632a-43e4-abbe-443b63d9d438" elementFormDefault="qualified">
    <xsd:import namespace="http://schemas.microsoft.com/office/2006/documentManagement/types"/>
    <xsd:import namespace="http://schemas.microsoft.com/office/infopath/2007/PartnerControls"/>
    <xsd:element name="Kenmerk" ma:index="4" nillable="true" ma:displayName="Kenmerk" ma:internalName="Kenmerk">
      <xsd:simpleType>
        <xsd:restriction base="dms:Text">
          <xsd:maxLength value="50"/>
        </xsd:restriction>
      </xsd:simpleType>
    </xsd:element>
    <xsd:element name="Rubriek" ma:index="5" nillable="true" ma:displayName="Rubriek" ma:internalName="Rubriek">
      <xsd:simpleType>
        <xsd:restriction base="dms:Text">
          <xsd:maxLength value="255"/>
        </xsd:restriction>
      </xsd:simpleType>
    </xsd:element>
    <xsd:element name="Projectnummer" ma:index="6" nillable="true" ma:displayName="Projectnummer" ma:internalName="Projectnummer">
      <xsd:simpleType>
        <xsd:restriction base="dms:Unknown"/>
      </xsd:simpleType>
    </xsd:element>
    <xsd:element name="Projecttitel" ma:index="7" nillable="true" ma:displayName="Projecttitel" ma:internalName="Projecttitel">
      <xsd:simpleType>
        <xsd:restriction base="dms:Unknown"/>
      </xsd:simpleType>
    </xsd:element>
    <xsd:element name="_dlc_DocId" ma:index="14" nillable="true" ma:displayName="Waarde van de document-id" ma:description="De waarde van de document-id die aan dit item is toegewezen." ma:internalName="_dlc_DocId" ma:readOnly="true">
      <xsd:simpleType>
        <xsd:restriction base="dms:Text"/>
      </xsd:simpleType>
    </xsd:element>
    <xsd:element name="_dlc_DocIdUrl" ma:index="15"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Id blijven behouden" ma:description="Id behouden tijdens toevoegen." ma:hidden="true" ma:internalName="_dlc_DocIdPersistId" ma:readOnly="true">
      <xsd:simpleType>
        <xsd:restriction base="dms:Boolean"/>
      </xsd:simpleType>
    </xsd:element>
    <xsd:element name="Beschikbaar_x0020_voor_x0020_externen" ma:index="17" nillable="true" ma:displayName="Beschikbaar voor externen" ma:default="0" ma:description="Zet hier een vinkje als externen dit document ook mogen bekijken." ma:internalName="Beschikbaar_x0020_voor_x0020_externe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eur"/>
        <xsd:element ref="dcterms:created" minOccurs="0" maxOccurs="1"/>
        <xsd:element ref="dc:identifier" minOccurs="0" maxOccurs="1"/>
        <xsd:element name="contentType" minOccurs="0" maxOccurs="1" type="xsd:string" ma:index="11" ma:displayName="Inhoudstype"/>
        <xsd:element ref="dc:title" minOccurs="0" maxOccurs="1" ma:index="1" ma:displayName="Titel"/>
        <xsd:element ref="dc:subject" minOccurs="0" maxOccurs="1" ma:index="3" ma:displayName="Onderwerp"/>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ojectnummer xmlns="aa831eb6-632a-43e4-abbe-443b63d9d438">13849.01</Projectnummer>
    <_dlc_DocId xmlns="aa831eb6-632a-43e4-abbe-443b63d9d438">F4X64SCVDJPT-1533872782-75</_dlc_DocId>
    <_dlc_DocIdUrl xmlns="aa831eb6-632a-43e4-abbe-443b63d9d438">
      <Url>https://projects.stichtingcinop.nl/advies/intro/btntoolb/_layouts/15/DocIdRedir.aspx?ID=F4X64SCVDJPT-1533872782-75</Url>
      <Description>F4X64SCVDJPT-1533872782-75</Description>
    </_dlc_DocIdUrl>
    <Projecttitel xmlns="aa831eb6-632a-43e4-abbe-443b63d9d438">BTN Toolbox zorgprofessionals mantelzorg</Projecttitel>
    <Rubriek xmlns="aa831eb6-632a-43e4-abbe-443b63d9d438" xsi:nil="true"/>
    <Kenmerk xmlns="aa831eb6-632a-43e4-abbe-443b63d9d438" xsi:nil="true"/>
    <Beschikbaar_x0020_voor_x0020_externen xmlns="aa831eb6-632a-43e4-abbe-443b63d9d438">false</Beschikbaar_x0020_voor_x0020_externen>
  </documentManagement>
</p:properties>
</file>

<file path=customXml/itemProps1.xml><?xml version="1.0" encoding="utf-8"?>
<ds:datastoreItem xmlns:ds="http://schemas.openxmlformats.org/officeDocument/2006/customXml" ds:itemID="{79CD7BF8-DF7E-4CD3-BE62-BC91BEF024EE}">
  <ds:schemaRefs>
    <ds:schemaRef ds:uri="http://schemas.microsoft.com/sharepoint/v3/contenttype/forms"/>
  </ds:schemaRefs>
</ds:datastoreItem>
</file>

<file path=customXml/itemProps2.xml><?xml version="1.0" encoding="utf-8"?>
<ds:datastoreItem xmlns:ds="http://schemas.openxmlformats.org/officeDocument/2006/customXml" ds:itemID="{4C99499F-4FC7-4BAF-9B07-0AD1567E6C31}">
  <ds:schemaRefs>
    <ds:schemaRef ds:uri="http://schemas.microsoft.com/sharepoint/events"/>
  </ds:schemaRefs>
</ds:datastoreItem>
</file>

<file path=customXml/itemProps3.xml><?xml version="1.0" encoding="utf-8"?>
<ds:datastoreItem xmlns:ds="http://schemas.openxmlformats.org/officeDocument/2006/customXml" ds:itemID="{81DCB091-DCE0-4649-A029-2F2870DF3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831eb6-632a-43e4-abbe-443b63d9d4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15475AC-43BA-48D9-B94F-294028B61E56}">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 ds:uri="http://purl.org/dc/dcmitype/"/>
    <ds:schemaRef ds:uri="http://www.w3.org/XML/1998/namespace"/>
    <ds:schemaRef ds:uri="aa831eb6-632a-43e4-abbe-443b63d9d438"/>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Integral</Template>
  <TotalTime>282</TotalTime>
  <Words>907</Words>
  <Application>Microsoft Office PowerPoint</Application>
  <PresentationFormat>Breedbeeld</PresentationFormat>
  <Paragraphs>134</Paragraphs>
  <Slides>18</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18</vt:i4>
      </vt:variant>
    </vt:vector>
  </HeadingPairs>
  <TitlesOfParts>
    <vt:vector size="25" baseType="lpstr">
      <vt:lpstr>Times New Roman</vt:lpstr>
      <vt:lpstr>Tw Cen MT</vt:lpstr>
      <vt:lpstr>Tw Cen MT Condensed</vt:lpstr>
      <vt:lpstr>Verdana</vt:lpstr>
      <vt:lpstr>Wingdings</vt:lpstr>
      <vt:lpstr>Wingdings 3</vt:lpstr>
      <vt:lpstr>Integraal</vt:lpstr>
      <vt:lpstr>Module 3</vt:lpstr>
      <vt:lpstr>Inhoud</vt:lpstr>
      <vt:lpstr>Open vragen</vt:lpstr>
      <vt:lpstr>Soorten open vragen</vt:lpstr>
      <vt:lpstr>Soorten open vragen</vt:lpstr>
      <vt:lpstr>Soorten open vragen</vt:lpstr>
      <vt:lpstr>Soorten open vragen</vt:lpstr>
      <vt:lpstr>Tips bij het voeren van gesprekken</vt:lpstr>
      <vt:lpstr>Tips bij het voeren van gesprekken</vt:lpstr>
      <vt:lpstr>Tips bij het voeren van gesprekken</vt:lpstr>
      <vt:lpstr>Tips bij het voeren van gesprekken</vt:lpstr>
      <vt:lpstr>Tips bij het voeren van gesprekken</vt:lpstr>
      <vt:lpstr>Tips bij het voeren van gesprekken</vt:lpstr>
      <vt:lpstr>De regels van Feedback</vt:lpstr>
      <vt:lpstr>De methode: 4 G’s</vt:lpstr>
      <vt:lpstr>Bijvoorbeeld</vt:lpstr>
      <vt:lpstr>Feedback ontvangen</vt:lpstr>
      <vt:lpstr>Valkuilen van de zorgprofessional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gesprekstechnieken</dc:title>
  <dc:creator>Barbara Marcelis</dc:creator>
  <cp:lastModifiedBy>Tillema, Maria</cp:lastModifiedBy>
  <cp:revision>22</cp:revision>
  <dcterms:created xsi:type="dcterms:W3CDTF">2016-03-29T18:49:48Z</dcterms:created>
  <dcterms:modified xsi:type="dcterms:W3CDTF">2016-09-05T11:24:46Z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98698a08-1136-46b9-a406-03205793c10a</vt:lpwstr>
  </property>
  <property fmtid="{D5CDD505-2E9C-101B-9397-08002B2CF9AE}" pid="3" name="ContentTypeId">
    <vt:lpwstr>0x01010017365A5101520A438DD863F27B42112403002A009C17EB269E479B39AE41E6EF9D18</vt:lpwstr>
  </property>
</Properties>
</file>