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0"/>
  </p:notesMasterIdLst>
  <p:sldIdLst>
    <p:sldId id="263" r:id="rId3"/>
    <p:sldId id="258" r:id="rId4"/>
    <p:sldId id="259" r:id="rId5"/>
    <p:sldId id="265" r:id="rId6"/>
    <p:sldId id="267" r:id="rId7"/>
    <p:sldId id="266" r:id="rId8"/>
    <p:sldId id="262" r:id="rId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EDE"/>
    <a:srgbClr val="32B1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04" autoAdjust="0"/>
  </p:normalViewPr>
  <p:slideViewPr>
    <p:cSldViewPr snapToGrid="0" snapToObjects="1">
      <p:cViewPr varScale="1">
        <p:scale>
          <a:sx n="48" d="100"/>
          <a:sy n="48" d="100"/>
        </p:scale>
        <p:origin x="20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FBB46-BFBB-9641-906A-10A6A0640DCF}" type="datetimeFigureOut">
              <a:rPr lang="nl-NL" smtClean="0"/>
              <a:t>6-3-2016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70A46-D2EC-A940-B22E-9A3EA38D21CC}" type="slidenum">
              <a:rPr lang="nl-NL" smtClean="0"/>
              <a:t>‹nr.›</a:t>
            </a:fld>
            <a:endParaRPr lang="nl-NL"/>
          </a:p>
        </p:txBody>
      </p:sp>
    </p:spTree>
    <p:extLst>
      <p:ext uri="{BB962C8B-B14F-4D97-AF65-F5344CB8AC3E}">
        <p14:creationId xmlns:p14="http://schemas.microsoft.com/office/powerpoint/2010/main" val="19807514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ursing.nl/Global/Downloads/Nursing%20Poster%20decubitus%20of%20IAD.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btsg.nl/infobulletin/Bradenschaal.html" TargetMode="External"/><Relationship Id="rId4" Type="http://schemas.openxmlformats.org/officeDocument/2006/relationships/hyperlink" Target="http://www.zorgvoorbeter.nl/ouderenzorg/Vindplaats-Huidletsel.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baseline="0" dirty="0" smtClean="0">
                <a:solidFill>
                  <a:schemeClr val="tx1"/>
                </a:solidFill>
                <a:effectLst/>
                <a:latin typeface="+mn-lt"/>
                <a:ea typeface="+mn-ea"/>
                <a:cs typeface="+mn-cs"/>
              </a:rPr>
              <a:t>Bekijk het filmpje.</a:t>
            </a:r>
            <a:endParaRPr lang="nl-NL" dirty="0"/>
          </a:p>
        </p:txBody>
      </p:sp>
      <p:sp>
        <p:nvSpPr>
          <p:cNvPr id="4" name="Tijdelijke aanduiding voor dianummer 3"/>
          <p:cNvSpPr>
            <a:spLocks noGrp="1"/>
          </p:cNvSpPr>
          <p:nvPr>
            <p:ph type="sldNum" sz="quarter" idx="10"/>
          </p:nvPr>
        </p:nvSpPr>
        <p:spPr/>
        <p:txBody>
          <a:bodyPr/>
          <a:lstStyle/>
          <a:p>
            <a:fld id="{A8970A46-D2EC-A940-B22E-9A3EA38D21CC}" type="slidenum">
              <a:rPr lang="nl-NL" smtClean="0"/>
              <a:t>2</a:t>
            </a:fld>
            <a:endParaRPr lang="nl-NL"/>
          </a:p>
        </p:txBody>
      </p:sp>
    </p:spTree>
    <p:extLst>
      <p:ext uri="{BB962C8B-B14F-4D97-AF65-F5344CB8AC3E}">
        <p14:creationId xmlns:p14="http://schemas.microsoft.com/office/powerpoint/2010/main" val="191721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nl-NL" b="1" dirty="0" smtClean="0"/>
              <a:t>Welke</a:t>
            </a:r>
            <a:r>
              <a:rPr lang="nl-NL" b="1" baseline="0" dirty="0" smtClean="0"/>
              <a:t> soorten huidletsel zijn er?</a:t>
            </a:r>
            <a:endParaRPr lang="nl-NL" b="1" dirty="0" smtClean="0"/>
          </a:p>
          <a:p>
            <a:pPr marL="171450" indent="-171450">
              <a:buFont typeface="Wingdings" panose="05000000000000000000" pitchFamily="2" charset="2"/>
              <a:buChar char="v"/>
            </a:pPr>
            <a:endParaRPr lang="nl-NL" dirty="0" smtClean="0"/>
          </a:p>
          <a:p>
            <a:pPr marL="171450" indent="-171450">
              <a:buFont typeface="Wingdings" panose="05000000000000000000" pitchFamily="2" charset="2"/>
              <a:buChar char="v"/>
            </a:pPr>
            <a:r>
              <a:rPr lang="nl-NL" dirty="0" smtClean="0"/>
              <a:t>Decubitus (doorligwonden) wordt veroorzaakt door druk- en schuifkrachten. Decubitus wordt ingedeeld in vier categorieën (I, II, III en IV).</a:t>
            </a:r>
          </a:p>
          <a:p>
            <a:pPr marL="628650" lvl="1" indent="-171450">
              <a:buFont typeface="Arial" panose="020B0604020202020204" pitchFamily="34" charset="0"/>
              <a:buChar char="•"/>
            </a:pPr>
            <a:r>
              <a:rPr lang="nl-NL" b="1" dirty="0" smtClean="0"/>
              <a:t>Categorie I: niet-wegdrukbare roodheid</a:t>
            </a:r>
          </a:p>
          <a:p>
            <a:pPr marL="628650" lvl="1" indent="-171450">
              <a:buFont typeface="Arial" panose="020B0604020202020204" pitchFamily="34" charset="0"/>
              <a:buChar char="•"/>
            </a:pPr>
            <a:r>
              <a:rPr lang="nl-NL" b="1" dirty="0" smtClean="0"/>
              <a:t>Categorie II: blaar (met gesprongen </a:t>
            </a:r>
            <a:r>
              <a:rPr lang="nl-NL" b="1" dirty="0" err="1" smtClean="0"/>
              <a:t>blaardak</a:t>
            </a:r>
            <a:r>
              <a:rPr lang="nl-NL" b="1" dirty="0" smtClean="0"/>
              <a:t>), ontvelling</a:t>
            </a:r>
          </a:p>
          <a:p>
            <a:pPr marL="628650" lvl="1" indent="-171450">
              <a:buFont typeface="Arial" panose="020B0604020202020204" pitchFamily="34" charset="0"/>
              <a:buChar char="•"/>
            </a:pPr>
            <a:r>
              <a:rPr lang="nl-NL" b="1" dirty="0" smtClean="0"/>
              <a:t>Categorie III: decubitus zonder necrose, verlies volledig huidlaag (vet is zichtbaar, wondbeslag kan aanwezig zijn)</a:t>
            </a:r>
          </a:p>
          <a:p>
            <a:pPr marL="628650" lvl="1" indent="-171450">
              <a:buFont typeface="Arial" panose="020B0604020202020204" pitchFamily="34" charset="0"/>
              <a:buChar char="•"/>
            </a:pPr>
            <a:r>
              <a:rPr lang="nl-NL" b="1" dirty="0" smtClean="0"/>
              <a:t>Categorie IV: decubitus met necrose, verlies volledige</a:t>
            </a:r>
            <a:r>
              <a:rPr lang="nl-NL" b="1" baseline="0" dirty="0" smtClean="0"/>
              <a:t> weefsel laag (spieren, pezen en/of bot zichtbaar, wondbeslag of necrose kan aanwezig zijn)</a:t>
            </a:r>
          </a:p>
          <a:p>
            <a:pPr marL="457200" lvl="1" indent="0">
              <a:buFont typeface="Arial" panose="020B0604020202020204" pitchFamily="34" charset="0"/>
              <a:buNone/>
            </a:pPr>
            <a:endParaRPr lang="nl-NL" b="1" dirty="0" smtClean="0"/>
          </a:p>
          <a:p>
            <a:pPr marL="171450" indent="-171450">
              <a:buFont typeface="Wingdings" panose="05000000000000000000" pitchFamily="2" charset="2"/>
              <a:buChar char="v"/>
            </a:pPr>
            <a:r>
              <a:rPr lang="nl-NL" dirty="0" smtClean="0"/>
              <a:t>Letsel door incontinentie (incontinentie dermatitis) wordt veroorzaakt door urine en/of feces. Het bijtende (etsende) effect van bijvoorbeeld urine en feces kan de huid verweken. Er ontstaat roodheid en de oppervlakkige huidlagen kunnen stuk gaan.</a:t>
            </a:r>
          </a:p>
          <a:p>
            <a:pPr marL="0" indent="0">
              <a:buFont typeface="Wingdings" panose="05000000000000000000" pitchFamily="2" charset="2"/>
              <a:buNone/>
            </a:pPr>
            <a:endParaRPr lang="nl-NL" dirty="0" smtClean="0"/>
          </a:p>
          <a:p>
            <a:pPr marL="171450" indent="-171450">
              <a:buFont typeface="Wingdings" panose="05000000000000000000" pitchFamily="2" charset="2"/>
              <a:buChar char="v"/>
            </a:pPr>
            <a:r>
              <a:rPr lang="nl-NL" dirty="0" smtClean="0"/>
              <a:t>Smetten (intertrigo) wordt veroorzaakt door huid op huid contact in de plooien, de aanwezigheid van warmte en vocht en onvoldoende luchtcirculatie.</a:t>
            </a:r>
            <a:r>
              <a:rPr lang="nl-NL" baseline="0" dirty="0" smtClean="0"/>
              <a:t> </a:t>
            </a:r>
            <a:r>
              <a:rPr lang="nl-NL" dirty="0" smtClean="0"/>
              <a:t>Smetten wordt ingedeeld naar verschijningsvorm:</a:t>
            </a:r>
          </a:p>
          <a:p>
            <a:pPr marL="628650" lvl="1" indent="-171450">
              <a:buFont typeface="Arial" panose="020B0604020202020204" pitchFamily="34" charset="0"/>
              <a:buChar char="•"/>
            </a:pPr>
            <a:r>
              <a:rPr lang="nl-NL" b="1" u="none" dirty="0" smtClean="0"/>
              <a:t>Smetten</a:t>
            </a:r>
            <a:r>
              <a:rPr lang="nl-NL" dirty="0" smtClean="0"/>
              <a:t/>
            </a:r>
            <a:br>
              <a:rPr lang="nl-NL" dirty="0" smtClean="0"/>
            </a:br>
            <a:r>
              <a:rPr lang="nl-NL" dirty="0" smtClean="0"/>
              <a:t>Kenmerkt zich door een licht rode, intacte huid tot een felrode, glanzende, intacte huid. De zorgvrager kan klagen over jeuk en een schrijnend/branderig gevoel. </a:t>
            </a:r>
          </a:p>
          <a:p>
            <a:pPr marL="628650" lvl="1" indent="-171450">
              <a:buFont typeface="Arial" panose="020B0604020202020204" pitchFamily="34" charset="0"/>
              <a:buChar char="•"/>
            </a:pPr>
            <a:r>
              <a:rPr lang="nl-NL" b="1" u="none" dirty="0" smtClean="0"/>
              <a:t>Smetten met een nattende huid</a:t>
            </a:r>
            <a:r>
              <a:rPr lang="nl-NL" dirty="0" smtClean="0"/>
              <a:t/>
            </a:r>
            <a:br>
              <a:rPr lang="nl-NL" dirty="0" smtClean="0"/>
            </a:br>
            <a:r>
              <a:rPr lang="nl-NL" dirty="0" smtClean="0"/>
              <a:t>Kenmerkt zich door een felrode, nattende en kapotte (</a:t>
            </a:r>
            <a:r>
              <a:rPr lang="nl-NL" dirty="0" err="1" smtClean="0"/>
              <a:t>erosieve</a:t>
            </a:r>
            <a:r>
              <a:rPr lang="nl-NL" dirty="0" smtClean="0"/>
              <a:t>) huid en verweking (maceratie). De zorgvrager kan klagen over jeuk en een schrijnend/branderig gevoel. Er kan een scherpe rode </a:t>
            </a:r>
            <a:r>
              <a:rPr lang="nl-NL" dirty="0" err="1" smtClean="0"/>
              <a:t>wondlijn</a:t>
            </a:r>
            <a:r>
              <a:rPr lang="nl-NL" dirty="0" smtClean="0"/>
              <a:t> (fissuur) zichtbaar zijn op de breuklijn van de ene helft van de huidplooi en de andere helft. </a:t>
            </a:r>
          </a:p>
          <a:p>
            <a:pPr marL="628650" lvl="1" indent="-171450">
              <a:buFont typeface="Arial" panose="020B0604020202020204" pitchFamily="34" charset="0"/>
              <a:buChar char="•"/>
            </a:pPr>
            <a:r>
              <a:rPr lang="nl-NL" b="1" u="none" dirty="0" smtClean="0"/>
              <a:t>Smetten met een geïnfecteerde huid</a:t>
            </a:r>
            <a:r>
              <a:rPr lang="nl-NL" dirty="0" smtClean="0"/>
              <a:t/>
            </a:r>
            <a:br>
              <a:rPr lang="nl-NL" dirty="0" smtClean="0"/>
            </a:br>
            <a:r>
              <a:rPr lang="nl-NL" dirty="0" smtClean="0"/>
              <a:t>Naast de kenmerken van smetten zoals hiervoor beschreven kunnen een of meerdere van de volgende klinische verschijnselen zichtbaar zijn: pustels (puistjes), natten, geel/groen exsudaat, randschilfering, satelliet laesies (‘eilandjes voor de kust), felrode huid, pus, korstvorming en een onaangename geur.</a:t>
            </a:r>
          </a:p>
          <a:p>
            <a:pPr marL="628650" lvl="1" indent="-171450">
              <a:buFont typeface="Arial" panose="020B0604020202020204" pitchFamily="34" charset="0"/>
              <a:buChar char="•"/>
            </a:pPr>
            <a:endParaRPr lang="nl-NL" dirty="0" smtClean="0"/>
          </a:p>
          <a:p>
            <a:pPr marL="171450" indent="-171450">
              <a:buFont typeface="Wingdings" panose="05000000000000000000" pitchFamily="2" charset="2"/>
              <a:buChar char="v"/>
            </a:pPr>
            <a:r>
              <a:rPr lang="nl-NL" dirty="0" smtClean="0"/>
              <a:t>Skin </a:t>
            </a:r>
            <a:r>
              <a:rPr lang="nl-NL" dirty="0" err="1" smtClean="0"/>
              <a:t>tears</a:t>
            </a:r>
            <a:r>
              <a:rPr lang="nl-NL" dirty="0" smtClean="0"/>
              <a:t> worden veroorzaakt door wrijving of wrijving in combinatie met schuifkrachten. Skin </a:t>
            </a:r>
            <a:r>
              <a:rPr lang="nl-NL" dirty="0" err="1" smtClean="0"/>
              <a:t>tears</a:t>
            </a:r>
            <a:r>
              <a:rPr lang="nl-NL" dirty="0" smtClean="0"/>
              <a:t> zijn wonden die meestal op armen en benen van oudere volwassenen ontstaan als gevolg van wrijving of wrijving in combinatie met schuifkrachten. De bovenlaag van de huid (epidermis) komt los van de onderlaag van de huid (dermis), of zowel de bovenlaag als onderlaag komt los van de onderliggende structuren. </a:t>
            </a:r>
            <a:br>
              <a:rPr lang="nl-NL" dirty="0" smtClean="0"/>
            </a:br>
            <a:r>
              <a:rPr lang="nl-NL" dirty="0" smtClean="0"/>
              <a:t>Oudere volwassenen hebben vaak een dunne kwetsbare huid, maar ook door medicijnen kan de huid kwetsbaar worden.</a:t>
            </a:r>
            <a:r>
              <a:rPr lang="nl-NL" baseline="0" dirty="0" smtClean="0"/>
              <a:t> Er zijn drie categorieën: </a:t>
            </a:r>
          </a:p>
          <a:p>
            <a:pPr marL="628650" lvl="1" indent="-171450">
              <a:buFont typeface="Arial" panose="020B0604020202020204" pitchFamily="34" charset="0"/>
              <a:buChar char="•"/>
            </a:pPr>
            <a:r>
              <a:rPr lang="nl-NL" b="1" dirty="0" smtClean="0"/>
              <a:t>Categorie 1 </a:t>
            </a:r>
            <a:r>
              <a:rPr lang="nl-NL" dirty="0" smtClean="0"/>
              <a:t>Skin </a:t>
            </a:r>
            <a:r>
              <a:rPr lang="nl-NL" dirty="0" err="1" smtClean="0"/>
              <a:t>tears</a:t>
            </a:r>
            <a:r>
              <a:rPr lang="nl-NL" dirty="0" smtClean="0"/>
              <a:t> zonder weefselverlies. Er is geen huid verloren gegaan. De wondranden kunnen nog tegen elkaar aangelegd worden.</a:t>
            </a:r>
          </a:p>
          <a:p>
            <a:pPr marL="628650" lvl="1" indent="-171450">
              <a:buFont typeface="Arial" panose="020B0604020202020204" pitchFamily="34" charset="0"/>
              <a:buChar char="•"/>
            </a:pPr>
            <a:r>
              <a:rPr lang="nl-NL" b="1" dirty="0" smtClean="0"/>
              <a:t>Categorie 2 </a:t>
            </a:r>
            <a:r>
              <a:rPr lang="nl-NL" dirty="0" smtClean="0"/>
              <a:t>Skin </a:t>
            </a:r>
            <a:r>
              <a:rPr lang="nl-NL" dirty="0" err="1" smtClean="0"/>
              <a:t>tears</a:t>
            </a:r>
            <a:r>
              <a:rPr lang="nl-NL" dirty="0" smtClean="0"/>
              <a:t> met gedeeltelijk weefselverlies. Er is huid verloren gegaan. De wondranden sluiten niet meer aan.</a:t>
            </a:r>
          </a:p>
          <a:p>
            <a:pPr marL="628650" lvl="1" indent="-171450">
              <a:buFont typeface="Arial" panose="020B0604020202020204" pitchFamily="34" charset="0"/>
              <a:buChar char="•"/>
            </a:pPr>
            <a:r>
              <a:rPr lang="nl-NL" b="1" dirty="0" smtClean="0"/>
              <a:t>Categorie 3 </a:t>
            </a:r>
            <a:r>
              <a:rPr lang="nl-NL" dirty="0" smtClean="0"/>
              <a:t>Skin </a:t>
            </a:r>
            <a:r>
              <a:rPr lang="nl-NL" dirty="0" err="1" smtClean="0"/>
              <a:t>tears</a:t>
            </a:r>
            <a:r>
              <a:rPr lang="nl-NL" dirty="0" smtClean="0"/>
              <a:t> waarbij de volledige epidermale (opperhuid) flap is verdwenen. De losse huid is er helemaal af.</a:t>
            </a:r>
            <a:br>
              <a:rPr lang="nl-NL" dirty="0" smtClean="0"/>
            </a:br>
            <a:endParaRPr lang="nl-NL" dirty="0" smtClean="0"/>
          </a:p>
          <a:p>
            <a:pPr marL="0" indent="0">
              <a:buFont typeface="Wingdings" panose="05000000000000000000" pitchFamily="2" charset="2"/>
              <a:buNone/>
            </a:pPr>
            <a:endParaRPr lang="nl-NL"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dirty="0" smtClean="0"/>
              <a:t>Bron:</a:t>
            </a:r>
            <a:r>
              <a:rPr lang="nl-NL" baseline="0" dirty="0" smtClean="0"/>
              <a:t> Kennisplein Zorg voor Beter (</a:t>
            </a:r>
            <a:r>
              <a:rPr lang="nl-NL" baseline="0" dirty="0" err="1" smtClean="0"/>
              <a:t>www.zorgvoorbeter.nl</a:t>
            </a:r>
            <a:r>
              <a:rPr lang="nl-NL" baseline="0" dirty="0" smtClean="0"/>
              <a:t>) </a:t>
            </a:r>
            <a:endParaRPr lang="nl-NL" dirty="0" smtClean="0"/>
          </a:p>
          <a:p>
            <a:pPr marL="0" indent="0">
              <a:buFont typeface="Wingdings" panose="05000000000000000000" pitchFamily="2" charset="2"/>
              <a:buNone/>
            </a:pPr>
            <a:endParaRPr lang="nl-NL" dirty="0"/>
          </a:p>
        </p:txBody>
      </p:sp>
      <p:sp>
        <p:nvSpPr>
          <p:cNvPr id="4" name="Tijdelijke aanduiding voor dianummer 3"/>
          <p:cNvSpPr>
            <a:spLocks noGrp="1"/>
          </p:cNvSpPr>
          <p:nvPr>
            <p:ph type="sldNum" sz="quarter" idx="10"/>
          </p:nvPr>
        </p:nvSpPr>
        <p:spPr/>
        <p:txBody>
          <a:bodyPr/>
          <a:lstStyle/>
          <a:p>
            <a:fld id="{A8970A46-D2EC-A940-B22E-9A3EA38D21CC}" type="slidenum">
              <a:rPr lang="nl-NL" smtClean="0"/>
              <a:t>3</a:t>
            </a:fld>
            <a:endParaRPr lang="nl-NL"/>
          </a:p>
        </p:txBody>
      </p:sp>
    </p:spTree>
    <p:extLst>
      <p:ext uri="{BB962C8B-B14F-4D97-AF65-F5344CB8AC3E}">
        <p14:creationId xmlns:p14="http://schemas.microsoft.com/office/powerpoint/2010/main" val="184478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Decubitus, letsel door incontinentie en smetten komen op verschillende plaatsen voor. Op een aantal plaatsen kunnen meerdere vormen van huidletsel voorkomen. Geef aan welk</a:t>
            </a:r>
            <a:r>
              <a:rPr lang="nl-NL" baseline="0" dirty="0" smtClean="0"/>
              <a:t> soort letsel op de volgende plekken voorkomt en in </a:t>
            </a:r>
            <a:r>
              <a:rPr lang="nl-NL" baseline="0" dirty="0" smtClean="0"/>
              <a:t>welke houding. </a:t>
            </a: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Bron:</a:t>
            </a:r>
            <a:r>
              <a:rPr lang="nl-NL" baseline="0" dirty="0" smtClean="0"/>
              <a:t> Kennisplein Zorg voor Beter (</a:t>
            </a:r>
            <a:r>
              <a:rPr lang="nl-NL" baseline="0" dirty="0" err="1" smtClean="0"/>
              <a:t>www.zorgvoorbeter.nl</a:t>
            </a:r>
            <a:r>
              <a:rPr lang="nl-NL" baseline="0" dirty="0" smtClean="0"/>
              <a:t>) </a:t>
            </a:r>
            <a:endParaRPr lang="nl-NL" dirty="0" smtClean="0"/>
          </a:p>
          <a:p>
            <a:r>
              <a:rPr lang="nl-NL" baseline="0" dirty="0" smtClean="0"/>
              <a:t>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8970A46-D2EC-A940-B22E-9A3EA38D21CC}" type="slidenum">
              <a:rPr lang="nl-NL" smtClean="0"/>
              <a:t>4</a:t>
            </a:fld>
            <a:endParaRPr lang="nl-NL"/>
          </a:p>
        </p:txBody>
      </p:sp>
    </p:spTree>
    <p:extLst>
      <p:ext uri="{BB962C8B-B14F-4D97-AF65-F5344CB8AC3E}">
        <p14:creationId xmlns:p14="http://schemas.microsoft.com/office/powerpoint/2010/main" val="158442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Decubitus, letsel door incontinentie en smetten komen op verschillende plaatsen voor. Op een aantal plaatsen kunnen meerdere vormen van huidletsel voorkomen. Geef aan welk</a:t>
            </a:r>
            <a:r>
              <a:rPr lang="nl-NL" baseline="0" dirty="0" smtClean="0"/>
              <a:t> soort letsel op de volgende plekken voorkomt en in </a:t>
            </a:r>
            <a:r>
              <a:rPr lang="nl-NL" baseline="0" smtClean="0"/>
              <a:t>welke </a:t>
            </a:r>
            <a:r>
              <a:rPr lang="nl-NL" baseline="0" smtClean="0"/>
              <a:t>houding. </a:t>
            </a: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Bron:</a:t>
            </a:r>
            <a:r>
              <a:rPr lang="nl-NL" baseline="0" dirty="0" smtClean="0"/>
              <a:t> Kennisplein Zorg voor Beter (</a:t>
            </a:r>
            <a:r>
              <a:rPr lang="nl-NL" baseline="0" dirty="0" err="1" smtClean="0"/>
              <a:t>www.zorgvoorbeter.nl</a:t>
            </a:r>
            <a:r>
              <a:rPr lang="nl-NL" baseline="0" dirty="0" smtClean="0"/>
              <a:t>) </a:t>
            </a:r>
            <a:endParaRPr lang="nl-NL" dirty="0" smtClean="0"/>
          </a:p>
          <a:p>
            <a:r>
              <a:rPr lang="nl-NL" baseline="0" dirty="0" smtClean="0"/>
              <a:t>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8970A46-D2EC-A940-B22E-9A3EA38D21CC}" type="slidenum">
              <a:rPr lang="nl-NL" smtClean="0"/>
              <a:t>5</a:t>
            </a:fld>
            <a:endParaRPr lang="nl-NL"/>
          </a:p>
        </p:txBody>
      </p:sp>
    </p:spTree>
    <p:extLst>
      <p:ext uri="{BB962C8B-B14F-4D97-AF65-F5344CB8AC3E}">
        <p14:creationId xmlns:p14="http://schemas.microsoft.com/office/powerpoint/2010/main" val="158442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filmpje dat jullie eerder bekeken gaf</a:t>
            </a:r>
            <a:r>
              <a:rPr lang="nl-NL" baseline="0" dirty="0" smtClean="0"/>
              <a:t> een aantal aanknopingspunten waar je op kunt letten voor het risico op huidletsel. Welke waren dat? Wat kunnen jullie nog meer bedenken? En waarom zijn dit risicofactoren?</a:t>
            </a:r>
          </a:p>
          <a:p>
            <a:pPr marL="0" indent="0">
              <a:buFont typeface="Arial" panose="020B0604020202020204" pitchFamily="34" charset="0"/>
              <a:buNone/>
            </a:pPr>
            <a:endParaRPr lang="nl-NL" b="0" baseline="0" dirty="0" smtClean="0"/>
          </a:p>
          <a:p>
            <a:pPr marL="0" indent="0">
              <a:buFont typeface="Arial" panose="020B0604020202020204" pitchFamily="34" charset="0"/>
              <a:buNone/>
            </a:pPr>
            <a:r>
              <a:rPr lang="nl-NL" b="1" dirty="0" smtClean="0"/>
              <a:t>Risico bij verminderde mobiliteit, activiteit en/of sensibiliteit </a:t>
            </a:r>
          </a:p>
          <a:p>
            <a:pPr marL="171450" indent="-171450">
              <a:buFont typeface="Arial" panose="020B0604020202020204" pitchFamily="34" charset="0"/>
              <a:buChar char="•"/>
            </a:pPr>
            <a:r>
              <a:rPr lang="nl-NL" dirty="0" smtClean="0"/>
              <a:t>Door te lang dezelfde houding aan te nemen kunnen drukplekken ontstaan op risicoplaatsen. </a:t>
            </a:r>
          </a:p>
          <a:p>
            <a:pPr marL="171450" indent="-171450">
              <a:buFont typeface="Arial" panose="020B0604020202020204" pitchFamily="34" charset="0"/>
              <a:buChar char="•"/>
            </a:pPr>
            <a:r>
              <a:rPr lang="nl-NL" dirty="0" smtClean="0"/>
              <a:t>Bij verminderde mobiliteit kan oedeem aan voeten en benen ontstaan waardoor bijvoorbeeld schoeisel gaat knellen en er drukplekken kunnen ontstaan. </a:t>
            </a:r>
          </a:p>
          <a:p>
            <a:pPr marL="171450" indent="-171450">
              <a:buFont typeface="Arial" panose="020B0604020202020204" pitchFamily="34" charset="0"/>
              <a:buChar char="•"/>
            </a:pPr>
            <a:r>
              <a:rPr lang="nl-NL" dirty="0" smtClean="0"/>
              <a:t>Bij verminderde sensibiliteit kan iemand niet zelf voelen of er drukplekken zijn, bijvoorbeeld bij een dwarslaesie of neuropathie.</a:t>
            </a:r>
          </a:p>
          <a:p>
            <a:endParaRPr lang="nl-NL" b="1" dirty="0" smtClean="0"/>
          </a:p>
          <a:p>
            <a:r>
              <a:rPr lang="nl-NL" b="1" dirty="0" smtClean="0"/>
              <a:t>Risico bij verminderde huidconditie</a:t>
            </a:r>
          </a:p>
          <a:p>
            <a:pPr marL="0" indent="0">
              <a:buFont typeface="Arial" panose="020B0604020202020204" pitchFamily="34" charset="0"/>
              <a:buNone/>
            </a:pPr>
            <a:r>
              <a:rPr lang="nl-NL" dirty="0" smtClean="0"/>
              <a:t>Een verminderde conditie van de huid is een risicofactor en kan komen door:</a:t>
            </a:r>
          </a:p>
          <a:p>
            <a:pPr marL="171450" indent="-171450">
              <a:buFont typeface="Arial" panose="020B0604020202020204" pitchFamily="34" charset="0"/>
              <a:buChar char="•"/>
            </a:pPr>
            <a:r>
              <a:rPr lang="nl-NL" dirty="0" smtClean="0"/>
              <a:t>Een te droge of te vochtige huid, een droge of te vochtige huid is kwetsbaarder, daardoor is de kans op het ontstaan van huiddefecten en/of infecties groter. </a:t>
            </a:r>
          </a:p>
          <a:p>
            <a:pPr marL="171450" indent="-171450">
              <a:buFont typeface="Arial" panose="020B0604020202020204" pitchFamily="34" charset="0"/>
              <a:buChar char="•"/>
            </a:pPr>
            <a:r>
              <a:rPr lang="nl-NL" dirty="0" smtClean="0"/>
              <a:t>Ouderdom, bij ouderen is de huid dunner en minder soepel. Daardoor ontstaan er vaker doorbloedingsstoornissen. </a:t>
            </a:r>
          </a:p>
          <a:p>
            <a:pPr marL="171450" indent="-171450">
              <a:buFont typeface="Arial" panose="020B0604020202020204" pitchFamily="34" charset="0"/>
              <a:buChar char="•"/>
            </a:pPr>
            <a:r>
              <a:rPr lang="nl-NL" dirty="0" smtClean="0"/>
              <a:t>Medicijnen (zoals corticosteroïden en chemotherapie), deze medicijnen maken de huid dunner en kwetsbaarder.</a:t>
            </a:r>
          </a:p>
          <a:p>
            <a:endParaRPr lang="nl-NL" b="1" dirty="0" smtClean="0"/>
          </a:p>
          <a:p>
            <a:r>
              <a:rPr lang="nl-NL" b="1" dirty="0" smtClean="0"/>
              <a:t>Risico bij verminderd bewustzijn en/of verwardheid</a:t>
            </a:r>
          </a:p>
          <a:p>
            <a:pPr marL="171450" indent="-171450">
              <a:buFont typeface="Arial" panose="020B0604020202020204" pitchFamily="34" charset="0"/>
              <a:buChar char="•"/>
            </a:pPr>
            <a:r>
              <a:rPr lang="nl-NL" dirty="0" smtClean="0"/>
              <a:t>De cliënt de kan adviezen niet (goed) uitvoeren. </a:t>
            </a:r>
          </a:p>
          <a:p>
            <a:pPr marL="171450" indent="-171450">
              <a:buFont typeface="Arial" panose="020B0604020202020204" pitchFamily="34" charset="0"/>
              <a:buChar char="•"/>
            </a:pPr>
            <a:r>
              <a:rPr lang="nl-NL" dirty="0" smtClean="0"/>
              <a:t>De cliënt kan mogelijk geen (pijn)klachten aangeven. </a:t>
            </a:r>
          </a:p>
          <a:p>
            <a:pPr marL="171450" indent="-171450">
              <a:buFont typeface="Arial" panose="020B0604020202020204" pitchFamily="34" charset="0"/>
              <a:buChar char="•"/>
            </a:pPr>
            <a:r>
              <a:rPr lang="nl-NL" dirty="0" smtClean="0"/>
              <a:t>De cliënt kan niet (goed/tijdig) zelfstandig van houding veranderen.</a:t>
            </a:r>
          </a:p>
          <a:p>
            <a:endParaRPr lang="nl-NL" b="1" dirty="0" smtClean="0"/>
          </a:p>
          <a:p>
            <a:r>
              <a:rPr lang="nl-NL" b="1" dirty="0" smtClean="0"/>
              <a:t>Risico bij slechte voedingstoestand</a:t>
            </a:r>
          </a:p>
          <a:p>
            <a:pPr marL="171450" indent="-171450">
              <a:buFont typeface="Arial" panose="020B0604020202020204" pitchFamily="34" charset="0"/>
              <a:buChar char="•"/>
            </a:pPr>
            <a:r>
              <a:rPr lang="nl-NL" dirty="0" smtClean="0"/>
              <a:t>Een slechte voedingstoestand is een risicofactor voor decubitus.</a:t>
            </a:r>
          </a:p>
          <a:p>
            <a:pPr marL="171450" indent="-171450">
              <a:buFont typeface="Arial" panose="020B0604020202020204" pitchFamily="34" charset="0"/>
              <a:buChar char="•"/>
            </a:pPr>
            <a:r>
              <a:rPr lang="nl-NL" dirty="0" smtClean="0"/>
              <a:t>Een tekort aan calorieën en/of voedingstoffen vergroot, door een verminderde weerstand, de kans op infecties en huiddefecten en op een vertraagde wondgenezing. </a:t>
            </a:r>
          </a:p>
          <a:p>
            <a:pPr marL="171450" indent="-171450">
              <a:buFont typeface="Arial" panose="020B0604020202020204" pitchFamily="34" charset="0"/>
              <a:buChar char="•"/>
            </a:pPr>
            <a:r>
              <a:rPr lang="nl-NL" dirty="0" smtClean="0"/>
              <a:t>Bij ernstige vermagering ontstaat bovendien ter plaatse van benige uitsteeksels (heupen, staartbeen, </a:t>
            </a:r>
            <a:r>
              <a:rPr lang="nl-NL" dirty="0" err="1" smtClean="0"/>
              <a:t>ellebogen</a:t>
            </a:r>
            <a:r>
              <a:rPr lang="nl-NL" dirty="0" smtClean="0"/>
              <a:t>) extra risico op huidletsel.</a:t>
            </a:r>
          </a:p>
          <a:p>
            <a:endParaRPr lang="nl-NL" b="1" dirty="0" smtClean="0"/>
          </a:p>
          <a:p>
            <a:r>
              <a:rPr lang="nl-NL" b="1" dirty="0" smtClean="0"/>
              <a:t>Risico bij neurologische stoornissen</a:t>
            </a:r>
          </a:p>
          <a:p>
            <a:pPr marL="171450" indent="-171450">
              <a:buFont typeface="Arial" panose="020B0604020202020204" pitchFamily="34" charset="0"/>
              <a:buChar char="•"/>
            </a:pPr>
            <a:r>
              <a:rPr lang="nl-NL" dirty="0" smtClean="0"/>
              <a:t>Cliënten met verlammingen kunnen niet zelfstandig van houding veranderen en/of </a:t>
            </a:r>
          </a:p>
          <a:p>
            <a:pPr marL="171450" indent="-171450">
              <a:buFont typeface="Arial" panose="020B0604020202020204" pitchFamily="34" charset="0"/>
              <a:buChar char="•"/>
            </a:pPr>
            <a:r>
              <a:rPr lang="nl-NL" dirty="0" smtClean="0"/>
              <a:t>Door gevoelsstoornissen vallen waarschuwingssignalen (zoals pijn of een verkeerde houding) weg. </a:t>
            </a:r>
          </a:p>
          <a:p>
            <a:pPr marL="171450" indent="-171450">
              <a:buFont typeface="Arial" panose="020B0604020202020204" pitchFamily="34" charset="0"/>
              <a:buChar char="•"/>
            </a:pPr>
            <a:r>
              <a:rPr lang="nl-NL" dirty="0" smtClean="0"/>
              <a:t>Bij spasticiteit ontstaat plaatselijk een te hoge druk en herhaalde bewegingen veroorzaken schuif- en/of wrijvingskrachten. Ook op onverwachte plekken.</a:t>
            </a:r>
          </a:p>
          <a:p>
            <a:endParaRPr lang="nl-NL" b="1" dirty="0" smtClean="0"/>
          </a:p>
          <a:p>
            <a:r>
              <a:rPr lang="nl-NL" b="1" dirty="0" smtClean="0"/>
              <a:t>Risico bij afwijkende lichaamstemperatuur</a:t>
            </a:r>
          </a:p>
          <a:p>
            <a:pPr marL="171450" indent="-171450">
              <a:buFont typeface="Arial" panose="020B0604020202020204" pitchFamily="34" charset="0"/>
              <a:buChar char="•"/>
            </a:pPr>
            <a:r>
              <a:rPr lang="nl-NL" dirty="0" smtClean="0"/>
              <a:t>Bij koorts wordt de huid vochtig en week door transpiratie. </a:t>
            </a:r>
          </a:p>
          <a:p>
            <a:pPr marL="171450" indent="-171450">
              <a:buFont typeface="Arial" panose="020B0604020202020204" pitchFamily="34" charset="0"/>
              <a:buChar char="•"/>
            </a:pPr>
            <a:r>
              <a:rPr lang="nl-NL" dirty="0" smtClean="0"/>
              <a:t>Bij ondertemperatuur vernauwen de haarvaten zich waardoor de stofwisseling van de huid vermindert en deze kwetsbaar wordt.</a:t>
            </a:r>
          </a:p>
          <a:p>
            <a:endParaRPr lang="nl-NL" b="1" dirty="0" smtClean="0"/>
          </a:p>
          <a:p>
            <a:r>
              <a:rPr lang="nl-NL" b="1" dirty="0" smtClean="0"/>
              <a:t>Risico bij incontinentie</a:t>
            </a:r>
          </a:p>
          <a:p>
            <a:pPr marL="171450" indent="-171450">
              <a:buFont typeface="Arial" panose="020B0604020202020204" pitchFamily="34" charset="0"/>
              <a:buChar char="•"/>
            </a:pPr>
            <a:r>
              <a:rPr lang="nl-NL" dirty="0" smtClean="0"/>
              <a:t>Urine en feces beschadigen de huid doordat deze o.a. zouten en zuren bevatten. </a:t>
            </a:r>
          </a:p>
          <a:p>
            <a:pPr marL="171450" indent="-171450">
              <a:buFont typeface="Arial" panose="020B0604020202020204" pitchFamily="34" charset="0"/>
              <a:buChar char="•"/>
            </a:pPr>
            <a:r>
              <a:rPr lang="nl-NL" dirty="0" smtClean="0"/>
              <a:t>Het vocht maakt de huid week en daardoor kwetsbaar. </a:t>
            </a:r>
          </a:p>
          <a:p>
            <a:pPr marL="171450" indent="-171450">
              <a:buFont typeface="Arial" panose="020B0604020202020204" pitchFamily="34" charset="0"/>
              <a:buChar char="•"/>
            </a:pPr>
            <a:r>
              <a:rPr lang="nl-NL" dirty="0" smtClean="0"/>
              <a:t>Er ontstaat roodheid en de oppervlakkige huidlagen gaan stuk. </a:t>
            </a:r>
          </a:p>
          <a:p>
            <a:pPr marL="171450" indent="-171450">
              <a:buFont typeface="Arial" panose="020B0604020202020204" pitchFamily="34" charset="0"/>
              <a:buChar char="•"/>
            </a:pPr>
            <a:r>
              <a:rPr lang="nl-NL" dirty="0" smtClean="0"/>
              <a:t>Op de lange termijn is er een risico op een infectie door bacteriën.</a:t>
            </a:r>
          </a:p>
          <a:p>
            <a:endParaRPr lang="nl-NL" b="1" dirty="0" smtClean="0"/>
          </a:p>
          <a:p>
            <a:r>
              <a:rPr lang="nl-NL" b="1" dirty="0" smtClean="0"/>
              <a:t>Risico bij huid-op-huid-contact</a:t>
            </a:r>
          </a:p>
          <a:p>
            <a:pPr marL="171450" indent="-171450">
              <a:buFont typeface="Arial" panose="020B0604020202020204" pitchFamily="34" charset="0"/>
              <a:buChar char="•"/>
            </a:pPr>
            <a:r>
              <a:rPr lang="nl-NL" dirty="0" smtClean="0"/>
              <a:t>Een vochtige omgeving</a:t>
            </a:r>
            <a:r>
              <a:rPr lang="nl-NL" baseline="0" dirty="0" smtClean="0"/>
              <a:t> </a:t>
            </a:r>
            <a:r>
              <a:rPr lang="nl-NL" dirty="0" smtClean="0"/>
              <a:t>maakt de huid week en kwetsbaar. p de lange termijn kan de huid gaan scheuren en kunnen er infecties ontstaan.</a:t>
            </a:r>
          </a:p>
          <a:p>
            <a:pPr marL="171450" indent="-171450">
              <a:buFont typeface="Arial" panose="020B0604020202020204" pitchFamily="34" charset="0"/>
              <a:buChar char="•"/>
            </a:pPr>
            <a:endParaRPr lang="nl-NL"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smtClean="0"/>
              <a:t>Bron:</a:t>
            </a:r>
            <a:r>
              <a:rPr lang="nl-NL" baseline="0" dirty="0" smtClean="0"/>
              <a:t> Kennisplein Zorg voor Beter (</a:t>
            </a:r>
            <a:r>
              <a:rPr lang="nl-NL" baseline="0" dirty="0" err="1" smtClean="0"/>
              <a:t>www.zorgvoorbeter.nl</a:t>
            </a:r>
            <a:r>
              <a:rPr lang="nl-NL" baseline="0" dirty="0" smtClean="0"/>
              <a:t>) </a:t>
            </a:r>
            <a:endParaRPr lang="nl-NL" dirty="0" smtClean="0"/>
          </a:p>
          <a:p>
            <a:pPr marL="0" indent="0">
              <a:buFont typeface="Arial" panose="020B0604020202020204" pitchFamily="34" charset="0"/>
              <a:buNone/>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8970A46-D2EC-A940-B22E-9A3EA38D21CC}" type="slidenum">
              <a:rPr lang="nl-NL" smtClean="0"/>
              <a:t>6</a:t>
            </a:fld>
            <a:endParaRPr lang="nl-NL"/>
          </a:p>
        </p:txBody>
      </p:sp>
    </p:spTree>
    <p:extLst>
      <p:ext uri="{BB962C8B-B14F-4D97-AF65-F5344CB8AC3E}">
        <p14:creationId xmlns:p14="http://schemas.microsoft.com/office/powerpoint/2010/main" val="184478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Link naar de tips:</a:t>
            </a:r>
          </a:p>
          <a:p>
            <a:pPr marL="171450" indent="-171450">
              <a:buFont typeface="Wingdings" panose="05000000000000000000" pitchFamily="2" charset="2"/>
              <a:buChar char="v"/>
            </a:pPr>
            <a:r>
              <a:rPr lang="nl-NL" dirty="0" smtClean="0"/>
              <a:t>Verschil decubitus</a:t>
            </a:r>
            <a:r>
              <a:rPr lang="nl-NL" baseline="0" dirty="0" smtClean="0"/>
              <a:t> en letsel door incontinentie: </a:t>
            </a:r>
            <a:r>
              <a:rPr lang="nl-NL" dirty="0" smtClean="0">
                <a:hlinkClick r:id="rId3"/>
              </a:rPr>
              <a:t>http://www.nursing.nl/Global/Downloads/Nursing Poster decubitus of IAD.pdf</a:t>
            </a:r>
            <a:endParaRPr lang="nl-NL" baseline="0" dirty="0" smtClean="0"/>
          </a:p>
          <a:p>
            <a:pPr marL="171450" indent="-171450">
              <a:buFont typeface="Wingdings" panose="05000000000000000000" pitchFamily="2" charset="2"/>
              <a:buChar char="v"/>
            </a:pPr>
            <a:r>
              <a:rPr lang="nl-NL" baseline="0" dirty="0" smtClean="0"/>
              <a:t>Thema huidletsel op het Kennisplein Zorg voor Beter: </a:t>
            </a:r>
            <a:r>
              <a:rPr lang="nl-NL" dirty="0" smtClean="0">
                <a:hlinkClick r:id="rId4"/>
              </a:rPr>
              <a:t>http://www.zorgvoorbeter.nl/ouderenzorg/Vindplaats-Huidletsel.html</a:t>
            </a:r>
            <a:endParaRPr lang="nl-NL" baseline="0" dirty="0" smtClean="0"/>
          </a:p>
          <a:p>
            <a:pPr marL="171450" indent="-171450">
              <a:buFont typeface="Wingdings" panose="05000000000000000000" pitchFamily="2" charset="2"/>
              <a:buChar char="v"/>
            </a:pPr>
            <a:r>
              <a:rPr lang="nl-NL" baseline="0" dirty="0" smtClean="0"/>
              <a:t>De Bradenschaal: </a:t>
            </a:r>
            <a:r>
              <a:rPr lang="nl-NL" dirty="0" smtClean="0">
                <a:hlinkClick r:id="rId5"/>
              </a:rPr>
              <a:t>http://www.btsg.nl/infobulletin/Bradenschaal.html</a:t>
            </a:r>
            <a:endParaRPr lang="nl-NL" baseline="0" dirty="0" smtClean="0"/>
          </a:p>
        </p:txBody>
      </p:sp>
      <p:sp>
        <p:nvSpPr>
          <p:cNvPr id="4" name="Tijdelijke aanduiding voor dianummer 3"/>
          <p:cNvSpPr>
            <a:spLocks noGrp="1"/>
          </p:cNvSpPr>
          <p:nvPr>
            <p:ph type="sldNum" sz="quarter" idx="10"/>
          </p:nvPr>
        </p:nvSpPr>
        <p:spPr/>
        <p:txBody>
          <a:bodyPr/>
          <a:lstStyle/>
          <a:p>
            <a:fld id="{A8970A46-D2EC-A940-B22E-9A3EA38D21CC}" type="slidenum">
              <a:rPr lang="nl-NL" smtClean="0"/>
              <a:t>7</a:t>
            </a:fld>
            <a:endParaRPr lang="nl-NL"/>
          </a:p>
        </p:txBody>
      </p:sp>
    </p:spTree>
    <p:extLst>
      <p:ext uri="{BB962C8B-B14F-4D97-AF65-F5344CB8AC3E}">
        <p14:creationId xmlns:p14="http://schemas.microsoft.com/office/powerpoint/2010/main" val="278236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217726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155748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143103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tretch>
            <a:fillRect/>
          </a:stretch>
        </p:blipFill>
        <p:spPr>
          <a:xfrm>
            <a:off x="110114" y="1247216"/>
            <a:ext cx="8904504" cy="5151240"/>
          </a:xfrm>
          <a:prstGeom prst="rect">
            <a:avLst/>
          </a:prstGeom>
        </p:spPr>
      </p:pic>
      <p:pic>
        <p:nvPicPr>
          <p:cNvPr id="6" name="Afbeelding 5"/>
          <p:cNvPicPr>
            <a:picLocks noChangeAspect="1"/>
          </p:cNvPicPr>
          <p:nvPr userDrawn="1"/>
        </p:nvPicPr>
        <p:blipFill>
          <a:blip r:embed="rId3"/>
          <a:stretch>
            <a:fillRect/>
          </a:stretch>
        </p:blipFill>
        <p:spPr>
          <a:xfrm>
            <a:off x="25400" y="0"/>
            <a:ext cx="9070258" cy="6858000"/>
          </a:xfrm>
          <a:prstGeom prst="rect">
            <a:avLst/>
          </a:prstGeom>
        </p:spPr>
      </p:pic>
      <p:sp>
        <p:nvSpPr>
          <p:cNvPr id="2" name="Titel 1"/>
          <p:cNvSpPr>
            <a:spLocks noGrp="1"/>
          </p:cNvSpPr>
          <p:nvPr>
            <p:ph type="title"/>
          </p:nvPr>
        </p:nvSpPr>
        <p:spPr>
          <a:xfrm>
            <a:off x="457200" y="1258281"/>
            <a:ext cx="8229600" cy="1143000"/>
          </a:xfrm>
        </p:spPr>
        <p:txBody>
          <a:bodyPr/>
          <a:lstStyle>
            <a:lvl1pPr>
              <a:defRPr>
                <a:solidFill>
                  <a:srgbClr val="32B1A8"/>
                </a:solidFill>
              </a:defRPr>
            </a:lvl1pPr>
          </a:lstStyle>
          <a:p>
            <a:r>
              <a:rPr lang="en-US" dirty="0" err="1" smtClean="0"/>
              <a:t>Titelstijl</a:t>
            </a:r>
            <a:r>
              <a:rPr lang="en-US" dirty="0" smtClean="0"/>
              <a:t> van model </a:t>
            </a:r>
            <a:r>
              <a:rPr lang="en-US" dirty="0" err="1" smtClean="0"/>
              <a:t>bewerken</a:t>
            </a:r>
            <a:endParaRPr lang="nl-NL" dirty="0"/>
          </a:p>
        </p:txBody>
      </p:sp>
    </p:spTree>
    <p:extLst>
      <p:ext uri="{BB962C8B-B14F-4D97-AF65-F5344CB8AC3E}">
        <p14:creationId xmlns:p14="http://schemas.microsoft.com/office/powerpoint/2010/main" val="3353419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C083F38-A0F4-FC49-B467-4F4B679E353C}" type="datetimeFigureOut">
              <a:rPr lang="nl-NL" smtClean="0"/>
              <a:t>6-3-2016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300752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7C083F38-A0F4-FC49-B467-4F4B679E353C}" type="datetimeFigureOut">
              <a:rPr lang="nl-NL" smtClean="0"/>
              <a:t>6-3-2016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1391617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7C083F38-A0F4-FC49-B467-4F4B679E353C}" type="datetimeFigureOut">
              <a:rPr lang="nl-NL" smtClean="0"/>
              <a:t>6-3-2016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208501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7C083F38-A0F4-FC49-B467-4F4B679E353C}" type="datetimeFigureOut">
              <a:rPr lang="nl-NL" smtClean="0"/>
              <a:t>6-3-2016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2761353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7C083F38-A0F4-FC49-B467-4F4B679E353C}" type="datetimeFigureOut">
              <a:rPr lang="nl-NL" smtClean="0"/>
              <a:t>6-3-2016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1710150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7C083F38-A0F4-FC49-B467-4F4B679E353C}" type="datetimeFigureOut">
              <a:rPr lang="nl-NL" smtClean="0"/>
              <a:t>6-3-2016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367506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083F38-A0F4-FC49-B467-4F4B679E353C}" type="datetimeFigureOut">
              <a:rPr lang="nl-NL" smtClean="0"/>
              <a:t>6-3-2016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74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290994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7C083F38-A0F4-FC49-B467-4F4B679E353C}" type="datetimeFigureOut">
              <a:rPr lang="nl-NL" smtClean="0"/>
              <a:t>6-3-2016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354656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7C083F38-A0F4-FC49-B467-4F4B679E353C}" type="datetimeFigureOut">
              <a:rPr lang="nl-NL" smtClean="0"/>
              <a:t>6-3-2016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1319096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7C083F38-A0F4-FC49-B467-4F4B679E353C}" type="datetimeFigureOut">
              <a:rPr lang="nl-NL" smtClean="0"/>
              <a:t>6-3-2016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1850155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7C083F38-A0F4-FC49-B467-4F4B679E353C}" type="datetimeFigureOut">
              <a:rPr lang="nl-NL" smtClean="0"/>
              <a:t>6-3-2016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9D2472-9920-1047-BD2E-B1D7483D5697}" type="slidenum">
              <a:rPr lang="nl-NL" smtClean="0"/>
              <a:t>‹nr.›</a:t>
            </a:fld>
            <a:endParaRPr lang="nl-NL"/>
          </a:p>
        </p:txBody>
      </p:sp>
    </p:spTree>
    <p:extLst>
      <p:ext uri="{BB962C8B-B14F-4D97-AF65-F5344CB8AC3E}">
        <p14:creationId xmlns:p14="http://schemas.microsoft.com/office/powerpoint/2010/main" val="279389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25205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316514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262316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320795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18050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94361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07D8953E-D833-4C40-A8FC-06405D436C43}" type="datetimeFigureOut">
              <a:rPr lang="nl-NL" smtClean="0"/>
              <a:t>6-3-2016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66B8286-2558-6E46-A5E7-1B1BC60BA99B}" type="slidenum">
              <a:rPr lang="nl-NL" smtClean="0"/>
              <a:t>‹nr.›</a:t>
            </a:fld>
            <a:endParaRPr lang="nl-NL"/>
          </a:p>
        </p:txBody>
      </p:sp>
    </p:spTree>
    <p:extLst>
      <p:ext uri="{BB962C8B-B14F-4D97-AF65-F5344CB8AC3E}">
        <p14:creationId xmlns:p14="http://schemas.microsoft.com/office/powerpoint/2010/main" val="26074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4"/>
          <a:stretch>
            <a:fillRect/>
          </a:stretch>
        </p:blipFill>
        <p:spPr>
          <a:xfrm>
            <a:off x="29535" y="0"/>
            <a:ext cx="9123657" cy="6858000"/>
          </a:xfrm>
          <a:prstGeom prst="rect">
            <a:avLst/>
          </a:prstGeom>
        </p:spPr>
      </p:pic>
      <p:sp>
        <p:nvSpPr>
          <p:cNvPr id="2" name="Tijdelijke aanduiding voor titel 1"/>
          <p:cNvSpPr>
            <a:spLocks noGrp="1"/>
          </p:cNvSpPr>
          <p:nvPr>
            <p:ph type="title"/>
          </p:nvPr>
        </p:nvSpPr>
        <p:spPr>
          <a:xfrm>
            <a:off x="457200" y="1420672"/>
            <a:ext cx="8229600" cy="1143000"/>
          </a:xfrm>
          <a:prstGeom prst="rect">
            <a:avLst/>
          </a:prstGeom>
        </p:spPr>
        <p:txBody>
          <a:bodyPr vert="horz" lIns="91440" tIns="45720" rIns="91440" bIns="45720" rtlCol="0" anchor="ctr">
            <a:normAutofit/>
          </a:bodyPr>
          <a:lstStyle/>
          <a:p>
            <a:r>
              <a:rPr lang="en-US" dirty="0" err="1" smtClean="0"/>
              <a:t>Titelstijl</a:t>
            </a:r>
            <a:r>
              <a:rPr lang="en-US" dirty="0" smtClean="0"/>
              <a:t> van model </a:t>
            </a:r>
            <a:r>
              <a:rPr lang="en-US" dirty="0" err="1" smtClean="0"/>
              <a:t>bewerken</a:t>
            </a:r>
            <a:endParaRPr lang="nl-NL" dirty="0"/>
          </a:p>
        </p:txBody>
      </p:sp>
      <p:sp>
        <p:nvSpPr>
          <p:cNvPr id="3" name="Tijdelijke aanduiding voor tekst 2"/>
          <p:cNvSpPr>
            <a:spLocks noGrp="1"/>
          </p:cNvSpPr>
          <p:nvPr>
            <p:ph type="body" idx="1"/>
          </p:nvPr>
        </p:nvSpPr>
        <p:spPr>
          <a:xfrm>
            <a:off x="457200" y="2921578"/>
            <a:ext cx="8229600" cy="3204585"/>
          </a:xfrm>
          <a:prstGeom prst="rect">
            <a:avLst/>
          </a:prstGeom>
        </p:spPr>
        <p:txBody>
          <a:bodyPr vert="horz" lIns="91440" tIns="45720" rIns="91440" bIns="45720" rtlCol="0">
            <a:normAutofit/>
          </a:bodyPr>
          <a:lstStyle/>
          <a:p>
            <a:pPr lvl="0"/>
            <a:r>
              <a:rPr lang="en-US" dirty="0" err="1" smtClean="0"/>
              <a:t>Klik</a:t>
            </a:r>
            <a:r>
              <a:rPr lang="en-US" dirty="0" smtClean="0"/>
              <a:t> </a:t>
            </a:r>
            <a:r>
              <a:rPr lang="en-US" dirty="0" err="1" smtClean="0"/>
              <a:t>om</a:t>
            </a:r>
            <a:r>
              <a:rPr lang="en-US" dirty="0" smtClean="0"/>
              <a:t> de </a:t>
            </a:r>
            <a:r>
              <a:rPr lang="en-US" dirty="0" err="1" smtClean="0"/>
              <a:t>tekststijl</a:t>
            </a:r>
            <a:r>
              <a:rPr lang="en-US" dirty="0" smtClean="0"/>
              <a:t> van het model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smtClean="0"/>
              <a:t>niveau</a:t>
            </a:r>
            <a:endParaRPr lang="nl-NL" dirty="0"/>
          </a:p>
        </p:txBody>
      </p:sp>
    </p:spTree>
    <p:extLst>
      <p:ext uri="{BB962C8B-B14F-4D97-AF65-F5344CB8AC3E}">
        <p14:creationId xmlns:p14="http://schemas.microsoft.com/office/powerpoint/2010/main" val="2649064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000" b="1" i="0" kern="1200">
          <a:solidFill>
            <a:srgbClr val="32B1A8"/>
          </a:solidFill>
          <a:latin typeface="Calibri"/>
          <a:ea typeface="+mj-ea"/>
          <a:cs typeface="Calibri"/>
        </a:defRPr>
      </a:lvl1pPr>
    </p:titleStyle>
    <p:bodyStyle>
      <a:lvl1pPr marL="342900" indent="-342900" algn="ctr"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83F38-A0F4-FC49-B467-4F4B679E353C}" type="datetimeFigureOut">
              <a:rPr lang="nl-NL" smtClean="0"/>
              <a:t>6-3-2016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2472-9920-1047-BD2E-B1D7483D5697}" type="slidenum">
              <a:rPr lang="nl-NL" smtClean="0"/>
              <a:t>‹nr.›</a:t>
            </a:fld>
            <a:endParaRPr lang="nl-NL"/>
          </a:p>
        </p:txBody>
      </p:sp>
    </p:spTree>
    <p:extLst>
      <p:ext uri="{BB962C8B-B14F-4D97-AF65-F5344CB8AC3E}">
        <p14:creationId xmlns:p14="http://schemas.microsoft.com/office/powerpoint/2010/main" val="27611703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3zjdzjEAw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hyperlink" Target="http://www.nursing.nl/Global/Downloads/Nursing%20Poster%20decubitus%20of%20IAD.pdf" TargetMode="External"/><Relationship Id="rId7" Type="http://schemas.openxmlformats.org/officeDocument/2006/relationships/hyperlink" Target="http://www.btsg.nl/infobulletin/Bradenschaal.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hyperlink" Target="http://www.zorgvoorbeter.nl/ouderenzorg/Vindplaats-Huidletsel.html" TargetMode="Externa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hyperlink" Target="http://www.zorgvoorbeter.nl/ouderenzorg/Huidletsel-Leren-Acties-Risicosco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Sub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stretch>
            <a:fillRect/>
          </a:stretch>
        </p:blipFill>
        <p:spPr>
          <a:xfrm>
            <a:off x="44564" y="0"/>
            <a:ext cx="9123657" cy="6858000"/>
          </a:xfrm>
          <a:prstGeom prst="rect">
            <a:avLst/>
          </a:prstGeom>
        </p:spPr>
      </p:pic>
    </p:spTree>
    <p:extLst>
      <p:ext uri="{BB962C8B-B14F-4D97-AF65-F5344CB8AC3E}">
        <p14:creationId xmlns:p14="http://schemas.microsoft.com/office/powerpoint/2010/main" val="383330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6CAC1"/>
                </a:solidFill>
              </a:rPr>
              <a:t>Filmpje</a:t>
            </a:r>
            <a:endParaRPr lang="nl-NL" dirty="0"/>
          </a:p>
        </p:txBody>
      </p:sp>
      <p:sp>
        <p:nvSpPr>
          <p:cNvPr id="6" name="Tijdelijke aanduiding voor inhoud 5"/>
          <p:cNvSpPr>
            <a:spLocks noGrp="1"/>
          </p:cNvSpPr>
          <p:nvPr>
            <p:ph idx="1"/>
          </p:nvPr>
        </p:nvSpPr>
        <p:spPr>
          <a:xfrm>
            <a:off x="457200" y="5331837"/>
            <a:ext cx="8229600" cy="794326"/>
          </a:xfrm>
        </p:spPr>
        <p:txBody>
          <a:bodyPr>
            <a:normAutofit lnSpcReduction="10000"/>
          </a:bodyPr>
          <a:lstStyle/>
          <a:p>
            <a:pPr marL="0" indent="0" algn="r">
              <a:buNone/>
            </a:pPr>
            <a:r>
              <a:rPr lang="nl-NL" sz="1400" dirty="0"/>
              <a:t>Bron: </a:t>
            </a:r>
            <a:r>
              <a:rPr lang="nl-NL" sz="1400" dirty="0" err="1"/>
              <a:t>Youtube</a:t>
            </a:r>
            <a:r>
              <a:rPr lang="nl-NL" sz="1400" dirty="0"/>
              <a:t>. Gezondheidsrisico’s Huidletsel. Meander, 2014</a:t>
            </a:r>
            <a:r>
              <a:rPr lang="nl-NL" sz="1400" dirty="0" smtClean="0"/>
              <a:t>.</a:t>
            </a:r>
          </a:p>
          <a:p>
            <a:pPr marL="0" indent="0">
              <a:buNone/>
            </a:pPr>
            <a:r>
              <a:rPr lang="nl-NL" dirty="0" smtClean="0">
                <a:hlinkClick r:id="rId3"/>
              </a:rPr>
              <a:t>Bekijk het filmpje</a:t>
            </a:r>
            <a:endParaRPr lang="nl-NL" dirty="0" smtClean="0"/>
          </a:p>
          <a:p>
            <a:pPr marL="0" indent="0">
              <a:buNone/>
            </a:pPr>
            <a:endParaRPr lang="nl-NL" dirty="0"/>
          </a:p>
        </p:txBody>
      </p:sp>
      <p:pic>
        <p:nvPicPr>
          <p:cNvPr id="5" name="Afbeelding 4" descr="decubit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269" y="2431875"/>
            <a:ext cx="4907116" cy="2767920"/>
          </a:xfrm>
          <a:prstGeom prst="rect">
            <a:avLst/>
          </a:prstGeom>
        </p:spPr>
      </p:pic>
      <p:pic>
        <p:nvPicPr>
          <p:cNvPr id="8" name="Afbeelding 7"/>
          <p:cNvPicPr>
            <a:picLocks noChangeAspect="1"/>
          </p:cNvPicPr>
          <p:nvPr/>
        </p:nvPicPr>
        <p:blipFill>
          <a:blip r:embed="rId5"/>
          <a:stretch>
            <a:fillRect/>
          </a:stretch>
        </p:blipFill>
        <p:spPr>
          <a:xfrm>
            <a:off x="2734092" y="5704509"/>
            <a:ext cx="437126" cy="437126"/>
          </a:xfrm>
          <a:prstGeom prst="rect">
            <a:avLst/>
          </a:prstGeom>
        </p:spPr>
      </p:pic>
    </p:spTree>
    <p:extLst>
      <p:ext uri="{BB962C8B-B14F-4D97-AF65-F5344CB8AC3E}">
        <p14:creationId xmlns:p14="http://schemas.microsoft.com/office/powerpoint/2010/main" val="81273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6CAC1"/>
                </a:solidFill>
              </a:rPr>
              <a:t>Welke soorten huidletsel?</a:t>
            </a:r>
            <a:endParaRPr lang="nl-NL" dirty="0"/>
          </a:p>
        </p:txBody>
      </p:sp>
      <p:sp>
        <p:nvSpPr>
          <p:cNvPr id="3" name="Tijdelijke aanduiding voor inhoud 2"/>
          <p:cNvSpPr>
            <a:spLocks noGrp="1"/>
          </p:cNvSpPr>
          <p:nvPr>
            <p:ph idx="1"/>
          </p:nvPr>
        </p:nvSpPr>
        <p:spPr>
          <a:xfrm>
            <a:off x="457200" y="3023027"/>
            <a:ext cx="8229600" cy="3198544"/>
          </a:xfrm>
        </p:spPr>
        <p:txBody>
          <a:bodyPr>
            <a:normAutofit/>
          </a:bodyPr>
          <a:lstStyle/>
          <a:p>
            <a:pPr algn="l">
              <a:buClr>
                <a:srgbClr val="06CAC1"/>
              </a:buClr>
            </a:pPr>
            <a:r>
              <a:rPr lang="nl-NL" dirty="0"/>
              <a:t>Decubitus </a:t>
            </a:r>
          </a:p>
          <a:p>
            <a:pPr algn="l">
              <a:buClr>
                <a:srgbClr val="06CAC1"/>
              </a:buClr>
            </a:pPr>
            <a:r>
              <a:rPr lang="nl-NL" dirty="0"/>
              <a:t>Letsel door incontinentie </a:t>
            </a:r>
          </a:p>
          <a:p>
            <a:pPr algn="l">
              <a:buClr>
                <a:srgbClr val="06CAC1"/>
              </a:buClr>
            </a:pPr>
            <a:r>
              <a:rPr lang="nl-NL" dirty="0"/>
              <a:t>Smetten (intertrigo) </a:t>
            </a:r>
          </a:p>
          <a:p>
            <a:pPr algn="l">
              <a:buClr>
                <a:srgbClr val="06CAC1"/>
              </a:buClr>
            </a:pPr>
            <a:r>
              <a:rPr lang="nl-NL" dirty="0"/>
              <a:t>Skin </a:t>
            </a:r>
            <a:r>
              <a:rPr lang="nl-NL" dirty="0" err="1"/>
              <a:t>tears</a:t>
            </a:r>
            <a:r>
              <a:rPr lang="nl-NL" dirty="0"/>
              <a:t> (scheur in de huid, ook wel huidflapje)</a:t>
            </a:r>
          </a:p>
        </p:txBody>
      </p:sp>
      <p:pic>
        <p:nvPicPr>
          <p:cNvPr id="4" name="Afbeelding 3"/>
          <p:cNvPicPr>
            <a:picLocks noChangeAspect="1"/>
          </p:cNvPicPr>
          <p:nvPr/>
        </p:nvPicPr>
        <p:blipFill>
          <a:blip r:embed="rId3"/>
          <a:stretch>
            <a:fillRect/>
          </a:stretch>
        </p:blipFill>
        <p:spPr>
          <a:xfrm>
            <a:off x="457200" y="2193128"/>
            <a:ext cx="741088" cy="741088"/>
          </a:xfrm>
          <a:prstGeom prst="rect">
            <a:avLst/>
          </a:prstGeom>
        </p:spPr>
      </p:pic>
    </p:spTree>
    <p:extLst>
      <p:ext uri="{BB962C8B-B14F-4D97-AF65-F5344CB8AC3E}">
        <p14:creationId xmlns:p14="http://schemas.microsoft.com/office/powerpoint/2010/main" val="164240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6CAC1"/>
                </a:solidFill>
              </a:rPr>
              <a:t>Risicoplaatsen?</a:t>
            </a:r>
            <a:endParaRPr lang="nl-NL" dirty="0"/>
          </a:p>
        </p:txBody>
      </p:sp>
      <p:sp>
        <p:nvSpPr>
          <p:cNvPr id="4" name="Tijdelijke aanduiding voor inhoud 3"/>
          <p:cNvSpPr>
            <a:spLocks noGrp="1"/>
          </p:cNvSpPr>
          <p:nvPr>
            <p:ph sz="half" idx="2"/>
          </p:nvPr>
        </p:nvSpPr>
        <p:spPr>
          <a:xfrm>
            <a:off x="457201" y="2334761"/>
            <a:ext cx="2310260" cy="3813704"/>
          </a:xfrm>
        </p:spPr>
        <p:txBody>
          <a:bodyPr>
            <a:noAutofit/>
          </a:bodyPr>
          <a:lstStyle/>
          <a:p>
            <a:pPr marL="0" indent="0" algn="r">
              <a:buNone/>
            </a:pPr>
            <a:r>
              <a:rPr lang="nl-NL" sz="2000" dirty="0"/>
              <a:t>Achterhoofd</a:t>
            </a:r>
          </a:p>
          <a:p>
            <a:pPr marL="0" indent="0" algn="r">
              <a:buNone/>
            </a:pPr>
            <a:r>
              <a:rPr lang="nl-NL" sz="2000" dirty="0" smtClean="0">
                <a:solidFill>
                  <a:srgbClr val="32B1A8"/>
                </a:solidFill>
              </a:rPr>
              <a:t>Stuit</a:t>
            </a:r>
          </a:p>
          <a:p>
            <a:pPr marL="0" indent="0" algn="r">
              <a:buNone/>
            </a:pPr>
            <a:r>
              <a:rPr lang="nl-NL" sz="2000" dirty="0" smtClean="0"/>
              <a:t>Billen</a:t>
            </a:r>
          </a:p>
          <a:p>
            <a:pPr marL="0" indent="0" algn="r">
              <a:buNone/>
            </a:pPr>
            <a:r>
              <a:rPr lang="nl-NL" sz="2000" dirty="0" smtClean="0">
                <a:solidFill>
                  <a:srgbClr val="32B1A8"/>
                </a:solidFill>
              </a:rPr>
              <a:t>Bilnaad</a:t>
            </a:r>
          </a:p>
          <a:p>
            <a:pPr marL="0" indent="0" algn="r">
              <a:buNone/>
            </a:pPr>
            <a:r>
              <a:rPr lang="nl-NL" sz="2000" dirty="0" smtClean="0"/>
              <a:t>De buikplooi</a:t>
            </a:r>
          </a:p>
          <a:p>
            <a:pPr marL="0" indent="0" algn="r">
              <a:buNone/>
            </a:pPr>
            <a:r>
              <a:rPr lang="nl-NL" sz="2000" dirty="0" smtClean="0">
                <a:solidFill>
                  <a:srgbClr val="32B1A8"/>
                </a:solidFill>
              </a:rPr>
              <a:t>Ellebogen</a:t>
            </a:r>
          </a:p>
          <a:p>
            <a:pPr marL="0" indent="0" algn="r">
              <a:buNone/>
            </a:pPr>
            <a:r>
              <a:rPr lang="nl-NL" sz="2000" dirty="0" smtClean="0"/>
              <a:t>Ribben</a:t>
            </a:r>
          </a:p>
          <a:p>
            <a:pPr marL="0" indent="0" algn="r">
              <a:buNone/>
            </a:pPr>
            <a:r>
              <a:rPr lang="nl-NL" sz="2000" dirty="0" smtClean="0">
                <a:solidFill>
                  <a:srgbClr val="32B1A8"/>
                </a:solidFill>
              </a:rPr>
              <a:t>Oksel</a:t>
            </a:r>
          </a:p>
          <a:p>
            <a:pPr marL="0" indent="0" algn="r">
              <a:buNone/>
            </a:pPr>
            <a:r>
              <a:rPr lang="nl-NL" sz="2000" dirty="0" smtClean="0"/>
              <a:t>Heupen</a:t>
            </a:r>
          </a:p>
          <a:p>
            <a:pPr marL="0" indent="0" algn="r">
              <a:buNone/>
            </a:pPr>
            <a:r>
              <a:rPr lang="nl-NL" sz="2000" dirty="0">
                <a:solidFill>
                  <a:srgbClr val="32B1A8"/>
                </a:solidFill>
              </a:rPr>
              <a:t>Knieën (buiten- en binnenkant) </a:t>
            </a:r>
          </a:p>
        </p:txBody>
      </p:sp>
      <p:sp>
        <p:nvSpPr>
          <p:cNvPr id="6" name="Tijdelijke aanduiding voor inhoud 5"/>
          <p:cNvSpPr>
            <a:spLocks noGrp="1"/>
          </p:cNvSpPr>
          <p:nvPr>
            <p:ph sz="quarter" idx="4"/>
          </p:nvPr>
        </p:nvSpPr>
        <p:spPr>
          <a:xfrm>
            <a:off x="2851323" y="2312459"/>
            <a:ext cx="6145918" cy="3813704"/>
          </a:xfrm>
        </p:spPr>
        <p:txBody>
          <a:bodyPr>
            <a:noAutofit/>
          </a:bodyPr>
          <a:lstStyle/>
          <a:p>
            <a:pPr marL="0" indent="0" algn="l">
              <a:buNone/>
            </a:pPr>
            <a:endParaRPr lang="nl-NL" sz="2000" dirty="0">
              <a:solidFill>
                <a:srgbClr val="32B1A8"/>
              </a:solidFill>
            </a:endParaRPr>
          </a:p>
        </p:txBody>
      </p:sp>
      <p:cxnSp>
        <p:nvCxnSpPr>
          <p:cNvPr id="8" name="Rechte verbindingslijn 7"/>
          <p:cNvCxnSpPr/>
          <p:nvPr/>
        </p:nvCxnSpPr>
        <p:spPr>
          <a:xfrm>
            <a:off x="131783" y="2719836"/>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2" name="Rechte verbindingslijn 21"/>
          <p:cNvCxnSpPr/>
          <p:nvPr/>
        </p:nvCxnSpPr>
        <p:spPr>
          <a:xfrm>
            <a:off x="131783" y="3091267"/>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3" name="Rechte verbindingslijn 22"/>
          <p:cNvCxnSpPr/>
          <p:nvPr/>
        </p:nvCxnSpPr>
        <p:spPr>
          <a:xfrm>
            <a:off x="131783" y="3438735"/>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4" name="Rechte verbindingslijn 23"/>
          <p:cNvCxnSpPr/>
          <p:nvPr/>
        </p:nvCxnSpPr>
        <p:spPr>
          <a:xfrm>
            <a:off x="131783" y="3798185"/>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5" name="Rechte verbindingslijn 24"/>
          <p:cNvCxnSpPr/>
          <p:nvPr/>
        </p:nvCxnSpPr>
        <p:spPr>
          <a:xfrm>
            <a:off x="131783" y="4193579"/>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6" name="Rechte verbindingslijn 25"/>
          <p:cNvCxnSpPr/>
          <p:nvPr/>
        </p:nvCxnSpPr>
        <p:spPr>
          <a:xfrm>
            <a:off x="131783" y="4565010"/>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7" name="Rechte verbindingslijn 26"/>
          <p:cNvCxnSpPr/>
          <p:nvPr/>
        </p:nvCxnSpPr>
        <p:spPr>
          <a:xfrm>
            <a:off x="131783" y="4924460"/>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8" name="Rechte verbindingslijn 27"/>
          <p:cNvCxnSpPr/>
          <p:nvPr/>
        </p:nvCxnSpPr>
        <p:spPr>
          <a:xfrm>
            <a:off x="131783" y="5259946"/>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9" name="Rechte verbindingslijn 28"/>
          <p:cNvCxnSpPr/>
          <p:nvPr/>
        </p:nvCxnSpPr>
        <p:spPr>
          <a:xfrm>
            <a:off x="131783" y="5643359"/>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30" name="Rechte verbindingslijn 29"/>
          <p:cNvCxnSpPr/>
          <p:nvPr/>
        </p:nvCxnSpPr>
        <p:spPr>
          <a:xfrm>
            <a:off x="131783" y="6290368"/>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4470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6CAC1"/>
                </a:solidFill>
              </a:rPr>
              <a:t>Risicoplaatsen?</a:t>
            </a:r>
            <a:endParaRPr lang="nl-NL" dirty="0"/>
          </a:p>
        </p:txBody>
      </p:sp>
      <p:sp>
        <p:nvSpPr>
          <p:cNvPr id="4" name="Tijdelijke aanduiding voor inhoud 3"/>
          <p:cNvSpPr>
            <a:spLocks noGrp="1"/>
          </p:cNvSpPr>
          <p:nvPr>
            <p:ph sz="half" idx="2"/>
          </p:nvPr>
        </p:nvSpPr>
        <p:spPr>
          <a:xfrm>
            <a:off x="457201" y="2312459"/>
            <a:ext cx="2310260" cy="3813704"/>
          </a:xfrm>
        </p:spPr>
        <p:txBody>
          <a:bodyPr>
            <a:noAutofit/>
          </a:bodyPr>
          <a:lstStyle/>
          <a:p>
            <a:pPr marL="0" indent="0" algn="r">
              <a:buNone/>
            </a:pPr>
            <a:r>
              <a:rPr lang="nl-NL" sz="2000" dirty="0" smtClean="0"/>
              <a:t>Achterhoofd</a:t>
            </a:r>
          </a:p>
          <a:p>
            <a:pPr marL="0" indent="0" algn="r">
              <a:buNone/>
            </a:pPr>
            <a:r>
              <a:rPr lang="nl-NL" sz="2000" dirty="0" smtClean="0">
                <a:solidFill>
                  <a:srgbClr val="32B1A8"/>
                </a:solidFill>
              </a:rPr>
              <a:t>Stuit</a:t>
            </a:r>
          </a:p>
          <a:p>
            <a:pPr marL="0" indent="0" algn="r">
              <a:buNone/>
            </a:pPr>
            <a:r>
              <a:rPr lang="nl-NL" sz="2000" dirty="0" smtClean="0"/>
              <a:t>Billen</a:t>
            </a:r>
          </a:p>
          <a:p>
            <a:pPr marL="0" indent="0" algn="r">
              <a:buNone/>
            </a:pPr>
            <a:r>
              <a:rPr lang="nl-NL" sz="2000" dirty="0" smtClean="0">
                <a:solidFill>
                  <a:srgbClr val="32B1A8"/>
                </a:solidFill>
              </a:rPr>
              <a:t>Bilnaad</a:t>
            </a:r>
          </a:p>
          <a:p>
            <a:pPr marL="0" indent="0" algn="r">
              <a:buNone/>
            </a:pPr>
            <a:r>
              <a:rPr lang="nl-NL" sz="2000" dirty="0"/>
              <a:t>De </a:t>
            </a:r>
            <a:r>
              <a:rPr lang="nl-NL" sz="2000" dirty="0" smtClean="0"/>
              <a:t>buikplooi</a:t>
            </a:r>
          </a:p>
          <a:p>
            <a:pPr marL="0" indent="0" algn="r">
              <a:buNone/>
            </a:pPr>
            <a:r>
              <a:rPr lang="nl-NL" sz="2000" dirty="0" smtClean="0">
                <a:solidFill>
                  <a:srgbClr val="32B1A8"/>
                </a:solidFill>
              </a:rPr>
              <a:t>Ellebogen</a:t>
            </a:r>
          </a:p>
          <a:p>
            <a:pPr marL="0" indent="0" algn="r">
              <a:buNone/>
            </a:pPr>
            <a:r>
              <a:rPr lang="nl-NL" sz="2000" dirty="0" smtClean="0"/>
              <a:t>Ribben</a:t>
            </a:r>
          </a:p>
          <a:p>
            <a:pPr marL="0" indent="0" algn="r">
              <a:buNone/>
            </a:pPr>
            <a:r>
              <a:rPr lang="nl-NL" sz="2000" dirty="0" smtClean="0">
                <a:solidFill>
                  <a:srgbClr val="32B1A8"/>
                </a:solidFill>
              </a:rPr>
              <a:t>Oksel</a:t>
            </a:r>
          </a:p>
          <a:p>
            <a:pPr marL="0" indent="0" algn="r">
              <a:buNone/>
            </a:pPr>
            <a:r>
              <a:rPr lang="nl-NL" sz="2000" dirty="0" smtClean="0"/>
              <a:t>Heupen</a:t>
            </a:r>
          </a:p>
          <a:p>
            <a:pPr marL="0" indent="0" algn="r">
              <a:buNone/>
            </a:pPr>
            <a:r>
              <a:rPr lang="nl-NL" sz="2000" dirty="0" smtClean="0">
                <a:solidFill>
                  <a:srgbClr val="32B1A8"/>
                </a:solidFill>
              </a:rPr>
              <a:t>Knieën (buiten- </a:t>
            </a:r>
            <a:r>
              <a:rPr lang="nl-NL" sz="2000" dirty="0">
                <a:solidFill>
                  <a:srgbClr val="32B1A8"/>
                </a:solidFill>
              </a:rPr>
              <a:t>en </a:t>
            </a:r>
            <a:r>
              <a:rPr lang="nl-NL" sz="2000" dirty="0" smtClean="0">
                <a:solidFill>
                  <a:srgbClr val="32B1A8"/>
                </a:solidFill>
              </a:rPr>
              <a:t>binnenkant)    </a:t>
            </a:r>
            <a:endParaRPr lang="nl-NL" sz="2000" dirty="0">
              <a:solidFill>
                <a:srgbClr val="32B1A8"/>
              </a:solidFill>
            </a:endParaRPr>
          </a:p>
        </p:txBody>
      </p:sp>
      <p:sp>
        <p:nvSpPr>
          <p:cNvPr id="6" name="Tijdelijke aanduiding voor inhoud 5"/>
          <p:cNvSpPr>
            <a:spLocks noGrp="1"/>
          </p:cNvSpPr>
          <p:nvPr>
            <p:ph sz="quarter" idx="4"/>
          </p:nvPr>
        </p:nvSpPr>
        <p:spPr>
          <a:xfrm>
            <a:off x="2851323" y="2312459"/>
            <a:ext cx="6145918" cy="3813704"/>
          </a:xfrm>
        </p:spPr>
        <p:txBody>
          <a:bodyPr>
            <a:noAutofit/>
          </a:bodyPr>
          <a:lstStyle/>
          <a:p>
            <a:pPr marL="0" indent="0" algn="l">
              <a:buNone/>
            </a:pPr>
            <a:r>
              <a:rPr lang="nl-NL" sz="2000" dirty="0"/>
              <a:t>decubitus, </a:t>
            </a:r>
            <a:r>
              <a:rPr lang="nl-NL" sz="2000" dirty="0" smtClean="0"/>
              <a:t>rugligging</a:t>
            </a:r>
          </a:p>
          <a:p>
            <a:pPr marL="0" indent="0" algn="l">
              <a:buNone/>
            </a:pPr>
            <a:r>
              <a:rPr lang="nl-NL" sz="2000" dirty="0">
                <a:solidFill>
                  <a:srgbClr val="32B1A8"/>
                </a:solidFill>
              </a:rPr>
              <a:t>incontinentieletsel/decubitus, rugligging, </a:t>
            </a:r>
            <a:r>
              <a:rPr lang="nl-NL" sz="2000" dirty="0" smtClean="0">
                <a:solidFill>
                  <a:srgbClr val="32B1A8"/>
                </a:solidFill>
              </a:rPr>
              <a:t>zithouding</a:t>
            </a:r>
          </a:p>
          <a:p>
            <a:pPr marL="0" indent="0" algn="l">
              <a:buNone/>
            </a:pPr>
            <a:r>
              <a:rPr lang="nl-NL" sz="2000" dirty="0" smtClean="0"/>
              <a:t>incontinentieletsel</a:t>
            </a:r>
          </a:p>
          <a:p>
            <a:pPr marL="0" indent="0" algn="l">
              <a:buNone/>
            </a:pPr>
            <a:r>
              <a:rPr lang="nl-NL" sz="2000" dirty="0">
                <a:solidFill>
                  <a:srgbClr val="32B1A8"/>
                </a:solidFill>
              </a:rPr>
              <a:t>incontinentieletsel en </a:t>
            </a:r>
            <a:r>
              <a:rPr lang="nl-NL" sz="2000" dirty="0" smtClean="0">
                <a:solidFill>
                  <a:srgbClr val="32B1A8"/>
                </a:solidFill>
              </a:rPr>
              <a:t>smetten</a:t>
            </a:r>
          </a:p>
          <a:p>
            <a:pPr marL="0" indent="0" algn="l">
              <a:buNone/>
            </a:pPr>
            <a:r>
              <a:rPr lang="nl-NL" sz="2000" dirty="0" smtClean="0"/>
              <a:t>smetten</a:t>
            </a:r>
          </a:p>
          <a:p>
            <a:pPr marL="0" indent="0" algn="l">
              <a:buNone/>
            </a:pPr>
            <a:r>
              <a:rPr lang="nl-NL" sz="2000" dirty="0">
                <a:solidFill>
                  <a:srgbClr val="32B1A8"/>
                </a:solidFill>
              </a:rPr>
              <a:t>decubitus, rugligging/buikligging/zijligging/</a:t>
            </a:r>
            <a:r>
              <a:rPr lang="nl-NL" sz="2000" dirty="0" smtClean="0">
                <a:solidFill>
                  <a:srgbClr val="32B1A8"/>
                </a:solidFill>
              </a:rPr>
              <a:t>zithouding</a:t>
            </a:r>
          </a:p>
          <a:p>
            <a:pPr marL="0" indent="0" algn="l">
              <a:buNone/>
            </a:pPr>
            <a:r>
              <a:rPr lang="nl-NL" sz="2000" dirty="0"/>
              <a:t>decubitus, zijligging/</a:t>
            </a:r>
            <a:r>
              <a:rPr lang="nl-NL" sz="2000" dirty="0" smtClean="0"/>
              <a:t>buikligging</a:t>
            </a:r>
          </a:p>
          <a:p>
            <a:pPr marL="0" indent="0" algn="l">
              <a:buNone/>
            </a:pPr>
            <a:r>
              <a:rPr lang="nl-NL" sz="2000" dirty="0" smtClean="0">
                <a:solidFill>
                  <a:srgbClr val="32B1A8"/>
                </a:solidFill>
              </a:rPr>
              <a:t>smetten</a:t>
            </a:r>
          </a:p>
          <a:p>
            <a:pPr marL="0" indent="0" algn="l">
              <a:buNone/>
            </a:pPr>
            <a:r>
              <a:rPr lang="nl-NL" sz="2000" dirty="0"/>
              <a:t>decubitus, </a:t>
            </a:r>
            <a:r>
              <a:rPr lang="nl-NL" sz="2000" dirty="0" smtClean="0"/>
              <a:t>zijligging</a:t>
            </a:r>
          </a:p>
          <a:p>
            <a:pPr marL="0" indent="0" algn="l">
              <a:buNone/>
            </a:pPr>
            <a:r>
              <a:rPr lang="nl-NL" sz="2000" dirty="0">
                <a:solidFill>
                  <a:srgbClr val="32B1A8"/>
                </a:solidFill>
              </a:rPr>
              <a:t>decubitus, zijligging</a:t>
            </a:r>
          </a:p>
        </p:txBody>
      </p:sp>
      <p:cxnSp>
        <p:nvCxnSpPr>
          <p:cNvPr id="8" name="Rechte verbindingslijn 7"/>
          <p:cNvCxnSpPr/>
          <p:nvPr/>
        </p:nvCxnSpPr>
        <p:spPr>
          <a:xfrm>
            <a:off x="131783" y="2719836"/>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2" name="Rechte verbindingslijn 21"/>
          <p:cNvCxnSpPr/>
          <p:nvPr/>
        </p:nvCxnSpPr>
        <p:spPr>
          <a:xfrm>
            <a:off x="131783" y="3091267"/>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3" name="Rechte verbindingslijn 22"/>
          <p:cNvCxnSpPr/>
          <p:nvPr/>
        </p:nvCxnSpPr>
        <p:spPr>
          <a:xfrm>
            <a:off x="131783" y="3438735"/>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4" name="Rechte verbindingslijn 23"/>
          <p:cNvCxnSpPr/>
          <p:nvPr/>
        </p:nvCxnSpPr>
        <p:spPr>
          <a:xfrm>
            <a:off x="131783" y="3798185"/>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5" name="Rechte verbindingslijn 24"/>
          <p:cNvCxnSpPr/>
          <p:nvPr/>
        </p:nvCxnSpPr>
        <p:spPr>
          <a:xfrm>
            <a:off x="131783" y="4193579"/>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6" name="Rechte verbindingslijn 25"/>
          <p:cNvCxnSpPr/>
          <p:nvPr/>
        </p:nvCxnSpPr>
        <p:spPr>
          <a:xfrm>
            <a:off x="131783" y="4565010"/>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7" name="Rechte verbindingslijn 26"/>
          <p:cNvCxnSpPr/>
          <p:nvPr/>
        </p:nvCxnSpPr>
        <p:spPr>
          <a:xfrm>
            <a:off x="131783" y="4924460"/>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8" name="Rechte verbindingslijn 27"/>
          <p:cNvCxnSpPr/>
          <p:nvPr/>
        </p:nvCxnSpPr>
        <p:spPr>
          <a:xfrm>
            <a:off x="131783" y="5259946"/>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29" name="Rechte verbindingslijn 28"/>
          <p:cNvCxnSpPr/>
          <p:nvPr/>
        </p:nvCxnSpPr>
        <p:spPr>
          <a:xfrm>
            <a:off x="131783" y="5643359"/>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cxnSp>
        <p:nvCxnSpPr>
          <p:cNvPr id="30" name="Rechte verbindingslijn 29"/>
          <p:cNvCxnSpPr/>
          <p:nvPr/>
        </p:nvCxnSpPr>
        <p:spPr>
          <a:xfrm>
            <a:off x="131783" y="6290368"/>
            <a:ext cx="8889418" cy="0"/>
          </a:xfrm>
          <a:prstGeom prst="line">
            <a:avLst/>
          </a:prstGeom>
          <a:ln w="12700" cmpd="sng">
            <a:prstDash val="dot"/>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5957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6CAC1"/>
                </a:solidFill>
              </a:rPr>
              <a:t>Waar moet je alert op zijn?</a:t>
            </a:r>
            <a:endParaRPr lang="nl-NL" dirty="0"/>
          </a:p>
        </p:txBody>
      </p:sp>
      <p:sp>
        <p:nvSpPr>
          <p:cNvPr id="3" name="Tijdelijke aanduiding voor inhoud 2"/>
          <p:cNvSpPr>
            <a:spLocks noGrp="1"/>
          </p:cNvSpPr>
          <p:nvPr>
            <p:ph idx="1"/>
          </p:nvPr>
        </p:nvSpPr>
        <p:spPr>
          <a:xfrm>
            <a:off x="457200" y="3080310"/>
            <a:ext cx="8229600" cy="3437740"/>
          </a:xfrm>
        </p:spPr>
        <p:txBody>
          <a:bodyPr>
            <a:normAutofit fontScale="92500" lnSpcReduction="20000"/>
          </a:bodyPr>
          <a:lstStyle/>
          <a:p>
            <a:pPr algn="l">
              <a:buClr>
                <a:srgbClr val="06CAC1"/>
              </a:buClr>
            </a:pPr>
            <a:r>
              <a:rPr lang="nl-NL" dirty="0"/>
              <a:t>Verminderde mobiliteit, activiteit, sensibiliteit</a:t>
            </a:r>
          </a:p>
          <a:p>
            <a:pPr algn="l">
              <a:buClr>
                <a:srgbClr val="06CAC1"/>
              </a:buClr>
            </a:pPr>
            <a:r>
              <a:rPr lang="nl-NL" dirty="0"/>
              <a:t>Verminderde huidconditie</a:t>
            </a:r>
          </a:p>
          <a:p>
            <a:pPr algn="l">
              <a:buClr>
                <a:srgbClr val="06CAC1"/>
              </a:buClr>
            </a:pPr>
            <a:r>
              <a:rPr lang="nl-NL" dirty="0"/>
              <a:t>Verminderd bewustzijn of verwardheid</a:t>
            </a:r>
          </a:p>
          <a:p>
            <a:pPr algn="l">
              <a:buClr>
                <a:srgbClr val="06CAC1"/>
              </a:buClr>
            </a:pPr>
            <a:r>
              <a:rPr lang="nl-NL" dirty="0"/>
              <a:t>Slechte voedingstoestand </a:t>
            </a:r>
          </a:p>
          <a:p>
            <a:pPr algn="l">
              <a:buClr>
                <a:srgbClr val="06CAC1"/>
              </a:buClr>
            </a:pPr>
            <a:r>
              <a:rPr lang="nl-NL" dirty="0"/>
              <a:t>Neurologische stoornissen</a:t>
            </a:r>
          </a:p>
          <a:p>
            <a:pPr algn="l">
              <a:buClr>
                <a:srgbClr val="06CAC1"/>
              </a:buClr>
            </a:pPr>
            <a:r>
              <a:rPr lang="nl-NL" dirty="0"/>
              <a:t>Afwijkende lichaamstemperatuur </a:t>
            </a:r>
          </a:p>
          <a:p>
            <a:pPr algn="l">
              <a:buClr>
                <a:srgbClr val="06CAC1"/>
              </a:buClr>
            </a:pPr>
            <a:r>
              <a:rPr lang="nl-NL" dirty="0"/>
              <a:t>Incontinentie</a:t>
            </a:r>
          </a:p>
          <a:p>
            <a:pPr algn="l">
              <a:buClr>
                <a:srgbClr val="06CAC1"/>
              </a:buClr>
            </a:pPr>
            <a:r>
              <a:rPr lang="nl-NL" dirty="0"/>
              <a:t>Huid-op-huid-contact </a:t>
            </a:r>
          </a:p>
        </p:txBody>
      </p:sp>
      <p:pic>
        <p:nvPicPr>
          <p:cNvPr id="4" name="Afbeelding 3"/>
          <p:cNvPicPr>
            <a:picLocks noChangeAspect="1"/>
          </p:cNvPicPr>
          <p:nvPr/>
        </p:nvPicPr>
        <p:blipFill>
          <a:blip r:embed="rId3"/>
          <a:stretch>
            <a:fillRect/>
          </a:stretch>
        </p:blipFill>
        <p:spPr>
          <a:xfrm>
            <a:off x="457200" y="2193128"/>
            <a:ext cx="741088" cy="741088"/>
          </a:xfrm>
          <a:prstGeom prst="rect">
            <a:avLst/>
          </a:prstGeom>
        </p:spPr>
      </p:pic>
    </p:spTree>
    <p:extLst>
      <p:ext uri="{BB962C8B-B14F-4D97-AF65-F5344CB8AC3E}">
        <p14:creationId xmlns:p14="http://schemas.microsoft.com/office/powerpoint/2010/main" val="472931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a:t>
            </a:r>
            <a:endParaRPr lang="nl-NL" dirty="0"/>
          </a:p>
        </p:txBody>
      </p:sp>
      <p:pic>
        <p:nvPicPr>
          <p:cNvPr id="7" name="Afbeelding 6">
            <a:hlinkClick r:id="rId3"/>
          </p:cNvPr>
          <p:cNvPicPr>
            <a:picLocks noChangeAspect="1"/>
          </p:cNvPicPr>
          <p:nvPr/>
        </p:nvPicPr>
        <p:blipFill>
          <a:blip r:embed="rId4"/>
          <a:stretch>
            <a:fillRect/>
          </a:stretch>
        </p:blipFill>
        <p:spPr>
          <a:xfrm>
            <a:off x="171997" y="2563672"/>
            <a:ext cx="2105188" cy="3671031"/>
          </a:xfrm>
          <a:prstGeom prst="rect">
            <a:avLst/>
          </a:prstGeom>
        </p:spPr>
      </p:pic>
      <p:pic>
        <p:nvPicPr>
          <p:cNvPr id="8" name="Afbeelding 7">
            <a:hlinkClick r:id="rId5"/>
          </p:cNvPr>
          <p:cNvPicPr>
            <a:picLocks noChangeAspect="1"/>
          </p:cNvPicPr>
          <p:nvPr/>
        </p:nvPicPr>
        <p:blipFill>
          <a:blip r:embed="rId6"/>
          <a:stretch>
            <a:fillRect/>
          </a:stretch>
        </p:blipFill>
        <p:spPr>
          <a:xfrm>
            <a:off x="2408969" y="2563672"/>
            <a:ext cx="2105188" cy="3671031"/>
          </a:xfrm>
          <a:prstGeom prst="rect">
            <a:avLst/>
          </a:prstGeom>
        </p:spPr>
      </p:pic>
      <p:pic>
        <p:nvPicPr>
          <p:cNvPr id="9" name="Afbeelding 8">
            <a:hlinkClick r:id="rId7"/>
          </p:cNvPr>
          <p:cNvPicPr>
            <a:picLocks noChangeAspect="1"/>
          </p:cNvPicPr>
          <p:nvPr/>
        </p:nvPicPr>
        <p:blipFill>
          <a:blip r:embed="rId8"/>
          <a:stretch>
            <a:fillRect/>
          </a:stretch>
        </p:blipFill>
        <p:spPr>
          <a:xfrm>
            <a:off x="4650967" y="2563672"/>
            <a:ext cx="2105188" cy="3671031"/>
          </a:xfrm>
          <a:prstGeom prst="rect">
            <a:avLst/>
          </a:prstGeom>
        </p:spPr>
      </p:pic>
      <p:pic>
        <p:nvPicPr>
          <p:cNvPr id="10" name="Afbeelding 9">
            <a:hlinkClick r:id="rId9"/>
          </p:cNvPr>
          <p:cNvPicPr>
            <a:picLocks noChangeAspect="1"/>
          </p:cNvPicPr>
          <p:nvPr/>
        </p:nvPicPr>
        <p:blipFill>
          <a:blip r:embed="rId10"/>
          <a:stretch>
            <a:fillRect/>
          </a:stretch>
        </p:blipFill>
        <p:spPr>
          <a:xfrm>
            <a:off x="6867334" y="2563672"/>
            <a:ext cx="2105189" cy="3845014"/>
          </a:xfrm>
          <a:prstGeom prst="rect">
            <a:avLst/>
          </a:prstGeom>
        </p:spPr>
      </p:pic>
    </p:spTree>
    <p:extLst>
      <p:ext uri="{BB962C8B-B14F-4D97-AF65-F5344CB8AC3E}">
        <p14:creationId xmlns:p14="http://schemas.microsoft.com/office/powerpoint/2010/main" val="102696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TotalTime>
  <Words>892</Words>
  <Application>Microsoft Office PowerPoint</Application>
  <PresentationFormat>Diavoorstelling (4:3)</PresentationFormat>
  <Paragraphs>132</Paragraphs>
  <Slides>7</Slides>
  <Notes>6</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7</vt:i4>
      </vt:variant>
    </vt:vector>
  </HeadingPairs>
  <TitlesOfParts>
    <vt:vector size="12" baseType="lpstr">
      <vt:lpstr>Arial</vt:lpstr>
      <vt:lpstr>Calibri</vt:lpstr>
      <vt:lpstr>Wingdings</vt:lpstr>
      <vt:lpstr>Office-thema</vt:lpstr>
      <vt:lpstr>Aangepast ontwerp</vt:lpstr>
      <vt:lpstr>PowerPoint-presentatie</vt:lpstr>
      <vt:lpstr>Filmpje</vt:lpstr>
      <vt:lpstr>Welke soorten huidletsel?</vt:lpstr>
      <vt:lpstr>Risicoplaatsen?</vt:lpstr>
      <vt:lpstr>Risicoplaatsen?</vt:lpstr>
      <vt:lpstr>Waar moet je alert op zijn?</vt:lpstr>
      <vt:lpstr>Tips</vt:lpstr>
    </vt:vector>
  </TitlesOfParts>
  <Company>Jenny Lindhout illustratie &amp; grafisch ontwerp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Jenny Lindhout</dc:creator>
  <cp:lastModifiedBy>Metselaar, Manon</cp:lastModifiedBy>
  <cp:revision>36</cp:revision>
  <dcterms:created xsi:type="dcterms:W3CDTF">2015-11-11T11:10:49Z</dcterms:created>
  <dcterms:modified xsi:type="dcterms:W3CDTF">2016-03-06T11:08:26Z</dcterms:modified>
</cp:coreProperties>
</file>