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2" r:id="rId6"/>
    <p:sldMasterId id="2147483693" r:id="rId7"/>
    <p:sldMasterId id="2147483704" r:id="rId8"/>
    <p:sldMasterId id="2147483715" r:id="rId9"/>
    <p:sldMasterId id="2147483726" r:id="rId10"/>
    <p:sldMasterId id="2147483737" r:id="rId11"/>
    <p:sldMasterId id="2147483748" r:id="rId12"/>
  </p:sldMasterIdLst>
  <p:notesMasterIdLst>
    <p:notesMasterId r:id="rId59"/>
  </p:notesMasterIdLst>
  <p:sldIdLst>
    <p:sldId id="256" r:id="rId13"/>
    <p:sldId id="274" r:id="rId14"/>
    <p:sldId id="275" r:id="rId15"/>
    <p:sldId id="276" r:id="rId16"/>
    <p:sldId id="257" r:id="rId17"/>
    <p:sldId id="264" r:id="rId18"/>
    <p:sldId id="265" r:id="rId19"/>
    <p:sldId id="285" r:id="rId20"/>
    <p:sldId id="282" r:id="rId21"/>
    <p:sldId id="322" r:id="rId22"/>
    <p:sldId id="324" r:id="rId23"/>
    <p:sldId id="284" r:id="rId24"/>
    <p:sldId id="283" r:id="rId25"/>
    <p:sldId id="325" r:id="rId26"/>
    <p:sldId id="327" r:id="rId27"/>
    <p:sldId id="315" r:id="rId28"/>
    <p:sldId id="280" r:id="rId29"/>
    <p:sldId id="266" r:id="rId30"/>
    <p:sldId id="287" r:id="rId31"/>
    <p:sldId id="288" r:id="rId32"/>
    <p:sldId id="304" r:id="rId33"/>
    <p:sldId id="305" r:id="rId34"/>
    <p:sldId id="306" r:id="rId35"/>
    <p:sldId id="310" r:id="rId36"/>
    <p:sldId id="307" r:id="rId37"/>
    <p:sldId id="312" r:id="rId38"/>
    <p:sldId id="308" r:id="rId39"/>
    <p:sldId id="313" r:id="rId40"/>
    <p:sldId id="309" r:id="rId41"/>
    <p:sldId id="314" r:id="rId42"/>
    <p:sldId id="258" r:id="rId43"/>
    <p:sldId id="267" r:id="rId44"/>
    <p:sldId id="268" r:id="rId45"/>
    <p:sldId id="318" r:id="rId46"/>
    <p:sldId id="319" r:id="rId47"/>
    <p:sldId id="329" r:id="rId48"/>
    <p:sldId id="289" r:id="rId49"/>
    <p:sldId id="301" r:id="rId50"/>
    <p:sldId id="300" r:id="rId51"/>
    <p:sldId id="302" r:id="rId52"/>
    <p:sldId id="321" r:id="rId53"/>
    <p:sldId id="320" r:id="rId54"/>
    <p:sldId id="303" r:id="rId55"/>
    <p:sldId id="316" r:id="rId56"/>
    <p:sldId id="277" r:id="rId57"/>
    <p:sldId id="27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847254-2057-4057-9E57-712241E9F9CD}">
          <p14:sldIdLst>
            <p14:sldId id="256"/>
            <p14:sldId id="274"/>
            <p14:sldId id="275"/>
            <p14:sldId id="276"/>
            <p14:sldId id="257"/>
            <p14:sldId id="264"/>
            <p14:sldId id="265"/>
            <p14:sldId id="285"/>
            <p14:sldId id="282"/>
            <p14:sldId id="322"/>
            <p14:sldId id="324"/>
            <p14:sldId id="284"/>
            <p14:sldId id="283"/>
            <p14:sldId id="325"/>
            <p14:sldId id="327"/>
            <p14:sldId id="315"/>
            <p14:sldId id="280"/>
            <p14:sldId id="266"/>
            <p14:sldId id="287"/>
            <p14:sldId id="288"/>
            <p14:sldId id="304"/>
            <p14:sldId id="305"/>
            <p14:sldId id="306"/>
            <p14:sldId id="310"/>
            <p14:sldId id="307"/>
            <p14:sldId id="312"/>
            <p14:sldId id="308"/>
            <p14:sldId id="313"/>
            <p14:sldId id="309"/>
            <p14:sldId id="314"/>
            <p14:sldId id="258"/>
            <p14:sldId id="267"/>
            <p14:sldId id="268"/>
            <p14:sldId id="318"/>
            <p14:sldId id="319"/>
            <p14:sldId id="329"/>
            <p14:sldId id="289"/>
            <p14:sldId id="301"/>
            <p14:sldId id="300"/>
            <p14:sldId id="302"/>
            <p14:sldId id="321"/>
            <p14:sldId id="320"/>
            <p14:sldId id="303"/>
            <p14:sldId id="316"/>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9" autoAdjust="0"/>
    <p:restoredTop sz="68664" autoAdjust="0"/>
  </p:normalViewPr>
  <p:slideViewPr>
    <p:cSldViewPr snapToGrid="0">
      <p:cViewPr>
        <p:scale>
          <a:sx n="33" d="100"/>
          <a:sy n="33" d="100"/>
        </p:scale>
        <p:origin x="117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F3EF6-03A2-41C9-B890-10D3EE443C52}" type="datetimeFigureOut">
              <a:rPr lang="nl-NL" smtClean="0"/>
              <a:t>9-4-2020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4B24E-62AE-4296-A24E-C03828C29BFA}" type="slidenum">
              <a:rPr lang="nl-NL" smtClean="0"/>
              <a:t>‹nr.›</a:t>
            </a:fld>
            <a:endParaRPr lang="nl-NL"/>
          </a:p>
        </p:txBody>
      </p:sp>
    </p:spTree>
    <p:extLst>
      <p:ext uri="{BB962C8B-B14F-4D97-AF65-F5344CB8AC3E}">
        <p14:creationId xmlns:p14="http://schemas.microsoft.com/office/powerpoint/2010/main" val="393114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zorgvoorbeter.nl/zorgvoorbeter/media/documents/thema/hygiene/persoonlijke-hygiene-beeld.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ilanskickprotocollen.nl/Portaal/Tijdelijk_Openbaar_Portaal_Vilans/Zoeken/?Query=basisz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ulpmiddelenwijzer.nl/hulpmiddelen/kousaantrekker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ouderen die niet ziek genoeg zijn voor het ziekenhuis maar ook niet thuis kunnen verblijven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ouderen waarvan zorg thuis niet meer gaat vanwege het wegvallen van mantelzorg/thuiszorg </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ouderen die ontslagen worden uit het ziekenhuis maar nog niet naar huis kunnen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ouderen die ziek zijn maar niet in het ziekenhuis verzorgt willen worden (palliatief)</a:t>
            </a:r>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6</a:t>
            </a:fld>
            <a:endParaRPr lang="nl-NL"/>
          </a:p>
        </p:txBody>
      </p:sp>
    </p:spTree>
    <p:extLst>
      <p:ext uri="{BB962C8B-B14F-4D97-AF65-F5344CB8AC3E}">
        <p14:creationId xmlns:p14="http://schemas.microsoft.com/office/powerpoint/2010/main" val="242279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Leg kleren van te voren klaar in juiste volgorde</a:t>
            </a:r>
          </a:p>
          <a:p>
            <a:pPr marL="171450" indent="-171450">
              <a:buFont typeface="Arial" panose="020B0604020202020204" pitchFamily="34" charset="0"/>
              <a:buChar char="•"/>
            </a:pPr>
            <a:r>
              <a:rPr lang="nl-NL" dirty="0"/>
              <a:t>Vertel cliënt voortdurend wat je doet of gaat doen</a:t>
            </a:r>
          </a:p>
          <a:p>
            <a:pPr marL="171450" indent="-171450">
              <a:buFont typeface="Arial" panose="020B0604020202020204" pitchFamily="34" charset="0"/>
              <a:buChar char="•"/>
            </a:pPr>
            <a:r>
              <a:rPr lang="nl-NL" dirty="0"/>
              <a:t>Bij aan- en uitkleden op een stoel; laat cliënt goed rechtop zitten</a:t>
            </a:r>
          </a:p>
          <a:p>
            <a:pPr marL="171450" indent="-171450">
              <a:buFont typeface="Arial" panose="020B0604020202020204" pitchFamily="34" charset="0"/>
              <a:buChar char="•"/>
            </a:pPr>
            <a:r>
              <a:rPr lang="nl-NL" dirty="0"/>
              <a:t>Let bij alles wat je doet goed op je eigen rug! Til met techniek en gezond verstand</a:t>
            </a:r>
          </a:p>
          <a:p>
            <a:pPr marL="171450" indent="-171450">
              <a:buFont typeface="Arial" panose="020B0604020202020204" pitchFamily="34" charset="0"/>
              <a:buChar char="•"/>
            </a:pPr>
            <a:r>
              <a:rPr lang="nl-NL" dirty="0"/>
              <a:t>Gebruik hulpmiddel (hulpkous/ Easy Slide/</a:t>
            </a:r>
            <a:r>
              <a:rPr lang="nl-NL" dirty="0" err="1"/>
              <a:t>Doff</a:t>
            </a:r>
            <a:r>
              <a:rPr lang="nl-NL" dirty="0"/>
              <a:t> </a:t>
            </a:r>
            <a:r>
              <a:rPr lang="nl-NL" dirty="0" err="1"/>
              <a:t>N’Donner</a:t>
            </a:r>
            <a:r>
              <a:rPr lang="nl-NL" dirty="0"/>
              <a:t>) bij aantrekken steunkousen</a:t>
            </a:r>
            <a:endParaRPr lang="en-US" dirty="0"/>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22</a:t>
            </a:fld>
            <a:endParaRPr lang="nl-NL"/>
          </a:p>
        </p:txBody>
      </p:sp>
    </p:spTree>
    <p:extLst>
      <p:ext uri="{BB962C8B-B14F-4D97-AF65-F5344CB8AC3E}">
        <p14:creationId xmlns:p14="http://schemas.microsoft.com/office/powerpoint/2010/main" val="162315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afbeelding en “Filmpje”  link naar filmpje 10min over wassen met disposable washandjes (droge washandjes)</a:t>
            </a:r>
          </a:p>
          <a:p>
            <a:r>
              <a:rPr lang="nl-NL" dirty="0"/>
              <a:t>Link: https://</a:t>
            </a:r>
            <a:r>
              <a:rPr lang="nl-NL" dirty="0" err="1"/>
              <a:t>www.zorgvoorbeter.nl</a:t>
            </a:r>
            <a:r>
              <a:rPr lang="nl-NL" dirty="0"/>
              <a:t>/verzorgend-wassen/wat-is-verzorgend-wassen</a:t>
            </a: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23</a:t>
            </a:fld>
            <a:endParaRPr lang="nl-NL"/>
          </a:p>
        </p:txBody>
      </p:sp>
    </p:spTree>
    <p:extLst>
      <p:ext uri="{BB962C8B-B14F-4D97-AF65-F5344CB8AC3E}">
        <p14:creationId xmlns:p14="http://schemas.microsoft.com/office/powerpoint/2010/main" val="327530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a:t>
            </a:r>
            <a:r>
              <a:rPr lang="nl-NL" dirty="0" err="1"/>
              <a:t>clienten</a:t>
            </a:r>
            <a:r>
              <a:rPr lang="nl-NL" dirty="0"/>
              <a:t> met ernstige COPD hebben vaak extra voedingsstoffen nodig. Ze verbruiken veel extra energie doordat ze moeite hebben met ademhalen. </a:t>
            </a: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27</a:t>
            </a:fld>
            <a:endParaRPr lang="nl-NL"/>
          </a:p>
        </p:txBody>
      </p:sp>
    </p:spTree>
    <p:extLst>
      <p:ext uri="{BB962C8B-B14F-4D97-AF65-F5344CB8AC3E}">
        <p14:creationId xmlns:p14="http://schemas.microsoft.com/office/powerpoint/2010/main" val="4261404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Bewegingsoefeningen: stimuleert bloedsomloop, ademhaling en spieren</a:t>
            </a:r>
          </a:p>
          <a:p>
            <a:r>
              <a:rPr lang="nl-NL" dirty="0"/>
              <a:t>Wisseling van houding: voorkomt doorligplekken en stimuleert ademhaling</a:t>
            </a:r>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32</a:t>
            </a:fld>
            <a:endParaRPr lang="nl-NL"/>
          </a:p>
        </p:txBody>
      </p:sp>
    </p:spTree>
    <p:extLst>
      <p:ext uri="{BB962C8B-B14F-4D97-AF65-F5344CB8AC3E}">
        <p14:creationId xmlns:p14="http://schemas.microsoft.com/office/powerpoint/2010/main" val="173932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Zitten, liggen en gaan staan: bewegingsapparaat</a:t>
            </a:r>
          </a:p>
          <a:p>
            <a:r>
              <a:rPr lang="nl-NL" dirty="0" err="1"/>
              <a:t>Ipv</a:t>
            </a:r>
            <a:r>
              <a:rPr lang="nl-NL" dirty="0"/>
              <a:t> tillen: probeer te duwen of te trekken</a:t>
            </a: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33</a:t>
            </a:fld>
            <a:endParaRPr lang="nl-NL"/>
          </a:p>
        </p:txBody>
      </p:sp>
    </p:spTree>
    <p:extLst>
      <p:ext uri="{BB962C8B-B14F-4D97-AF65-F5344CB8AC3E}">
        <p14:creationId xmlns:p14="http://schemas.microsoft.com/office/powerpoint/2010/main" val="357490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37</a:t>
            </a:fld>
            <a:endParaRPr lang="nl-NL"/>
          </a:p>
        </p:txBody>
      </p:sp>
    </p:spTree>
    <p:extLst>
      <p:ext uri="{BB962C8B-B14F-4D97-AF65-F5344CB8AC3E}">
        <p14:creationId xmlns:p14="http://schemas.microsoft.com/office/powerpoint/2010/main" val="534975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Uitleggen dat rechtop of glooiend liggen de voorkeur heeft boven plat liggen.</a:t>
            </a: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38</a:t>
            </a:fld>
            <a:endParaRPr lang="nl-NL"/>
          </a:p>
        </p:txBody>
      </p:sp>
    </p:spTree>
    <p:extLst>
      <p:ext uri="{BB962C8B-B14F-4D97-AF65-F5344CB8AC3E}">
        <p14:creationId xmlns:p14="http://schemas.microsoft.com/office/powerpoint/2010/main" val="10320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8698-337B-4363-AF71-7324A82A7B8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4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dirty="0">
                <a:solidFill>
                  <a:schemeClr val="tx1"/>
                </a:solidFill>
                <a:effectLst/>
                <a:latin typeface="+mn-lt"/>
                <a:ea typeface="+mn-ea"/>
                <a:cs typeface="+mn-cs"/>
              </a:rPr>
              <a:t>Kwetsbaar:</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Verhoogde kans op complicaties: infectie, ondervoeding, </a:t>
            </a:r>
            <a:r>
              <a:rPr lang="nl-NL" sz="1200" b="1" i="0" u="none" strike="noStrike" kern="1200" dirty="0">
                <a:solidFill>
                  <a:schemeClr val="tx1"/>
                </a:solidFill>
                <a:effectLst/>
                <a:latin typeface="+mn-lt"/>
                <a:ea typeface="+mn-ea"/>
                <a:cs typeface="+mn-cs"/>
              </a:rPr>
              <a:t>delirium </a:t>
            </a:r>
            <a:r>
              <a:rPr lang="nl-NL" sz="1200" b="0" i="0" u="none" strike="noStrike" kern="1200" dirty="0">
                <a:solidFill>
                  <a:schemeClr val="tx1"/>
                </a:solidFill>
                <a:effectLst/>
                <a:latin typeface="+mn-lt"/>
                <a:ea typeface="+mn-ea"/>
                <a:cs typeface="+mn-cs"/>
              </a:rPr>
              <a:t>of vallen.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Ouderdomskwalen: minder mobiel, dementie, incontinentie, gehoorproblemen of slecht zien</a:t>
            </a:r>
          </a:p>
          <a:p>
            <a:r>
              <a:rPr lang="nl-NL" sz="1200" b="1" i="0" u="none" strike="noStrike" kern="1200" dirty="0">
                <a:solidFill>
                  <a:schemeClr val="tx1"/>
                </a:solidFill>
                <a:effectLst/>
                <a:latin typeface="+mn-lt"/>
                <a:ea typeface="+mn-ea"/>
                <a:cs typeface="+mn-cs"/>
              </a:rPr>
              <a:t>Meerdere aandoeningen: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Behalve COVID-19 (corona) ook mogelijk hart- of longpatiënt (COPD), diabetes, </a:t>
            </a:r>
            <a:r>
              <a:rPr lang="nl-NL" sz="1200" b="0" i="0" u="none" strike="noStrike" kern="1200" dirty="0" err="1">
                <a:solidFill>
                  <a:schemeClr val="tx1"/>
                </a:solidFill>
                <a:effectLst/>
                <a:latin typeface="+mn-lt"/>
                <a:ea typeface="+mn-ea"/>
                <a:cs typeface="+mn-cs"/>
              </a:rPr>
              <a:t>etc</a:t>
            </a:r>
            <a:endParaRPr lang="nl-NL"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Waarvoor medicijnen (veiligheid, fouten)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Ook andere symptomen</a:t>
            </a:r>
          </a:p>
          <a:p>
            <a:pPr marL="0" indent="0">
              <a:buFontTx/>
              <a:buNone/>
            </a:pPr>
            <a:r>
              <a:rPr lang="nl-NL" sz="1200" b="1" i="0" u="none" strike="noStrike" kern="1200" dirty="0">
                <a:solidFill>
                  <a:schemeClr val="tx1"/>
                </a:solidFill>
                <a:effectLst/>
                <a:latin typeface="+mn-lt"/>
                <a:ea typeface="+mn-ea"/>
                <a:cs typeface="+mn-cs"/>
              </a:rPr>
              <a:t>ADL-afhankelijk:</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Hulp nodig bij eten, drinken, staan/lopen, toilet, wassen en aankleden</a:t>
            </a:r>
          </a:p>
          <a:p>
            <a:pPr marL="171450" indent="-171450">
              <a:buFont typeface="Arial" panose="020B0604020202020204" pitchFamily="34" charset="0"/>
              <a:buChar char="•"/>
            </a:pPr>
            <a:r>
              <a:rPr lang="nl-NL" sz="1200" b="0" i="0" u="none" strike="noStrike" kern="1200" dirty="0">
                <a:solidFill>
                  <a:schemeClr val="tx1"/>
                </a:solidFill>
                <a:effectLst/>
                <a:latin typeface="+mn-lt"/>
                <a:ea typeface="+mn-ea"/>
                <a:cs typeface="+mn-cs"/>
              </a:rPr>
              <a:t>Toegenomen afhankelijkheid door corona</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7</a:t>
            </a:fld>
            <a:endParaRPr lang="nl-NL"/>
          </a:p>
        </p:txBody>
      </p:sp>
    </p:spTree>
    <p:extLst>
      <p:ext uri="{BB962C8B-B14F-4D97-AF65-F5344CB8AC3E}">
        <p14:creationId xmlns:p14="http://schemas.microsoft.com/office/powerpoint/2010/main" val="187338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Persoonlijke </a:t>
            </a:r>
            <a:r>
              <a:rPr lang="nl-NL" dirty="0" err="1"/>
              <a:t>hygiene</a:t>
            </a:r>
            <a:r>
              <a:rPr lang="nl-NL" dirty="0"/>
              <a:t>: zie </a:t>
            </a:r>
            <a:r>
              <a:rPr lang="nl-NL" dirty="0">
                <a:hlinkClick r:id="rId3"/>
              </a:rPr>
              <a:t>https://www.zorgvoorbeter.nl/zorgvoorbeter/media/documents/thema/hygiene/persoonlijke-hygiene-beeld.pdf</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9</a:t>
            </a:fld>
            <a:endParaRPr lang="nl-NL"/>
          </a:p>
        </p:txBody>
      </p:sp>
    </p:spTree>
    <p:extLst>
      <p:ext uri="{BB962C8B-B14F-4D97-AF65-F5344CB8AC3E}">
        <p14:creationId xmlns:p14="http://schemas.microsoft.com/office/powerpoint/2010/main" val="98537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Gratis </a:t>
            </a:r>
            <a:r>
              <a:rPr lang="nl-NL" dirty="0" err="1"/>
              <a:t>elearning</a:t>
            </a:r>
            <a:r>
              <a:rPr lang="nl-NL" dirty="0"/>
              <a:t> handhygiëne (30. minuten): https://www.free-learning.nl/modules/handhygiene/start.html</a:t>
            </a:r>
          </a:p>
          <a:p>
            <a:endParaRPr lang="nl-NL" dirty="0"/>
          </a:p>
          <a:p>
            <a:r>
              <a:rPr lang="nl-NL" sz="1200" b="0" i="0" kern="1200" dirty="0">
                <a:solidFill>
                  <a:schemeClr val="tx1"/>
                </a:solidFill>
                <a:effectLst/>
                <a:latin typeface="+mn-lt"/>
                <a:ea typeface="+mn-ea"/>
                <a:cs typeface="+mn-cs"/>
              </a:rPr>
              <a:t>Er zijn twee manieren van </a:t>
            </a:r>
            <a:r>
              <a:rPr lang="nl-NL" sz="1200" b="0" i="0" kern="1200" dirty="0" err="1">
                <a:solidFill>
                  <a:schemeClr val="tx1"/>
                </a:solidFill>
                <a:effectLst/>
                <a:latin typeface="+mn-lt"/>
                <a:ea typeface="+mn-ea"/>
                <a:cs typeface="+mn-cs"/>
              </a:rPr>
              <a:t>handhygiene</a:t>
            </a:r>
            <a:r>
              <a:rPr lang="nl-NL" sz="1200" b="0" i="0" kern="1200" dirty="0">
                <a:solidFill>
                  <a:schemeClr val="tx1"/>
                </a:solidFill>
                <a:effectLst/>
                <a:latin typeface="+mn-lt"/>
                <a:ea typeface="+mn-ea"/>
                <a:cs typeface="+mn-cs"/>
              </a:rPr>
              <a:t>: </a:t>
            </a:r>
          </a:p>
          <a:p>
            <a:pPr marL="171450" indent="-171450">
              <a:buFontTx/>
              <a:buChar char="-"/>
            </a:pPr>
            <a:r>
              <a:rPr lang="nl-NL" sz="1200" b="0" i="0" kern="1200" dirty="0">
                <a:solidFill>
                  <a:schemeClr val="tx1"/>
                </a:solidFill>
                <a:effectLst/>
                <a:latin typeface="+mn-lt"/>
                <a:ea typeface="+mn-ea"/>
                <a:cs typeface="+mn-cs"/>
              </a:rPr>
              <a:t>wassen met water en zeep of </a:t>
            </a:r>
          </a:p>
          <a:p>
            <a:pPr marL="171450" indent="-171450">
              <a:buFontTx/>
              <a:buChar char="-"/>
            </a:pPr>
            <a:r>
              <a:rPr lang="nl-NL" sz="1200" b="0" i="0" kern="1200" dirty="0">
                <a:solidFill>
                  <a:schemeClr val="tx1"/>
                </a:solidFill>
                <a:effectLst/>
                <a:latin typeface="+mn-lt"/>
                <a:ea typeface="+mn-ea"/>
                <a:cs typeface="+mn-cs"/>
              </a:rPr>
              <a:t>het gebruik van handalcohol</a:t>
            </a:r>
          </a:p>
          <a:p>
            <a:pPr marL="0" indent="0">
              <a:buFontTx/>
              <a:buNone/>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10</a:t>
            </a:fld>
            <a:endParaRPr lang="nl-NL"/>
          </a:p>
        </p:txBody>
      </p:sp>
    </p:spTree>
    <p:extLst>
      <p:ext uri="{BB962C8B-B14F-4D97-AF65-F5344CB8AC3E}">
        <p14:creationId xmlns:p14="http://schemas.microsoft.com/office/powerpoint/2010/main" val="177401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FILMPJE</a:t>
            </a:r>
            <a:r>
              <a:rPr lang="nl-NL" sz="1200" b="1" i="0" kern="1200" baseline="0" dirty="0">
                <a:solidFill>
                  <a:schemeClr val="tx1"/>
                </a:solidFill>
                <a:effectLst/>
                <a:latin typeface="+mn-lt"/>
                <a:ea typeface="+mn-ea"/>
                <a:cs typeface="+mn-cs"/>
              </a:rPr>
              <a:t> ONDER HET PLAATJE</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manier is het zelfde bij</a:t>
            </a:r>
            <a:r>
              <a:rPr lang="nl-NL" sz="1200" b="0" i="0" kern="1200" baseline="0" dirty="0">
                <a:solidFill>
                  <a:schemeClr val="tx1"/>
                </a:solidFill>
                <a:effectLst/>
                <a:latin typeface="+mn-lt"/>
                <a:ea typeface="+mn-ea"/>
                <a:cs typeface="+mn-cs"/>
              </a:rPr>
              <a:t> water en zeep als bij handalcohol:</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Handen wassen heeft alleen zin als je het op de juiste manier doet:</a:t>
            </a:r>
          </a:p>
          <a:p>
            <a:r>
              <a:rPr lang="nl-NL" sz="1200" b="0" i="0" kern="1200" dirty="0">
                <a:solidFill>
                  <a:schemeClr val="tx1"/>
                </a:solidFill>
                <a:effectLst/>
                <a:latin typeface="+mn-lt"/>
                <a:ea typeface="+mn-ea"/>
                <a:cs typeface="+mn-cs"/>
              </a:rPr>
              <a:t>Gebruik schone materialen: vloeibare zeep (geen stuk zeep) en een wegwerphanddoekje of een stukje keukenpapier.</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Raak de kraan niet aan met je handen als je je handen gewassen hebt: gebruik bij een elleboogkraan je </a:t>
            </a:r>
            <a:r>
              <a:rPr lang="nl-NL" sz="1200" b="0" i="0" kern="1200" dirty="0" err="1">
                <a:solidFill>
                  <a:schemeClr val="tx1"/>
                </a:solidFill>
                <a:effectLst/>
                <a:latin typeface="+mn-lt"/>
                <a:ea typeface="+mn-ea"/>
                <a:cs typeface="+mn-cs"/>
              </a:rPr>
              <a:t>elleboog</a:t>
            </a:r>
            <a:r>
              <a:rPr lang="nl-NL" sz="1200" b="0" i="0" kern="1200" dirty="0">
                <a:solidFill>
                  <a:schemeClr val="tx1"/>
                </a:solidFill>
                <a:effectLst/>
                <a:latin typeface="+mn-lt"/>
                <a:ea typeface="+mn-ea"/>
                <a:cs typeface="+mn-cs"/>
              </a:rPr>
              <a:t> en bij een gewone kraan het wegwerphanddoekje om de kraan dicht te draaien.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Neem voldoende zeep.</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Neem de tijd: was je handen minimaal 10 seconden.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Doe het op de juiste manier (zie afbeelding) en vergeet vingertoppen, duimen, ruimte tussen je vingers en je polsen niet.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Spoel je handen af met flink stromend water.</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Droog ze goed af.</a:t>
            </a:r>
            <a:r>
              <a:rPr lang="nl-NL" sz="1200" b="0" i="0" kern="1200" baseline="0" dirty="0">
                <a:solidFill>
                  <a:schemeClr val="tx1"/>
                </a:solidFill>
                <a:effectLst/>
                <a:latin typeface="+mn-lt"/>
                <a:ea typeface="+mn-ea"/>
                <a:cs typeface="+mn-cs"/>
              </a:rPr>
              <a:t> Deppend met een wegwerp handdoek of papieren doekje. </a:t>
            </a:r>
          </a:p>
          <a:p>
            <a:r>
              <a:rPr lang="nl-NL" sz="1200" b="0" i="0" kern="1200" baseline="0" dirty="0">
                <a:solidFill>
                  <a:schemeClr val="tx1"/>
                </a:solidFill>
                <a:effectLst/>
                <a:latin typeface="+mn-lt"/>
                <a:ea typeface="+mn-ea"/>
                <a:cs typeface="+mn-cs"/>
              </a:rPr>
              <a: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Neem voldoende handalcohol: breng minimaal 3 ml aan op je droge handen.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Neem de tijd: wrijf je handen tot ze droog zijn.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Doe het op de juiste manier (zie afbeelding bij Handen wassen) en vergeet vingertoppen, duimen, ruimte tussen je vingers en je polsen niet.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Er zijn een paar situaties waarin handalcohol niet gebruikt kan worden: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Als je handen zichtbaar verontreinigd zijn of plakkerig aanvoelen.</a:t>
            </a:r>
          </a:p>
          <a:p>
            <a:r>
              <a:rPr lang="nl-NL" sz="1200" b="0" i="0" kern="1200" dirty="0">
                <a:solidFill>
                  <a:schemeClr val="tx1"/>
                </a:solidFill>
                <a:effectLst/>
                <a:latin typeface="+mn-lt"/>
                <a:ea typeface="+mn-ea"/>
                <a:cs typeface="+mn-cs"/>
              </a:rPr>
              <a:t>Bij </a:t>
            </a:r>
            <a:r>
              <a:rPr lang="nl-NL" sz="1200" b="0" i="0" kern="1200" dirty="0" err="1">
                <a:solidFill>
                  <a:schemeClr val="tx1"/>
                </a:solidFill>
                <a:effectLst/>
                <a:latin typeface="+mn-lt"/>
                <a:ea typeface="+mn-ea"/>
                <a:cs typeface="+mn-cs"/>
              </a:rPr>
              <a:t>Clostridium</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difficile</a:t>
            </a:r>
            <a:r>
              <a:rPr lang="nl-NL" sz="1200" b="0" i="0" kern="1200" dirty="0">
                <a:solidFill>
                  <a:schemeClr val="tx1"/>
                </a:solidFill>
                <a:effectLst/>
                <a:latin typeface="+mn-lt"/>
                <a:ea typeface="+mn-ea"/>
                <a:cs typeface="+mn-cs"/>
              </a:rPr>
              <a:t> (bacterie die in de darm voorkomt). Dit micro-organisme is ongevoelig voor alcohol.</a:t>
            </a:r>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13</a:t>
            </a:fld>
            <a:endParaRPr lang="nl-NL"/>
          </a:p>
        </p:txBody>
      </p:sp>
    </p:spTree>
    <p:extLst>
      <p:ext uri="{BB962C8B-B14F-4D97-AF65-F5344CB8AC3E}">
        <p14:creationId xmlns:p14="http://schemas.microsoft.com/office/powerpoint/2010/main" val="86211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onder afbeelding naar </a:t>
            </a:r>
            <a:r>
              <a:rPr lang="nl-NL" dirty="0" err="1"/>
              <a:t>instructiefilpmje</a:t>
            </a:r>
            <a:endParaRPr lang="nl-NL" dirty="0"/>
          </a:p>
          <a:p>
            <a:r>
              <a:rPr lang="nl-NL" dirty="0"/>
              <a:t>Link: https://www.youtube.com/watch?v=C-UsVQOIRQk&amp;feature=youtu.be</a:t>
            </a:r>
          </a:p>
          <a:p>
            <a:r>
              <a:rPr lang="nl-NL" dirty="0">
                <a:solidFill>
                  <a:srgbClr val="FF0000"/>
                </a:solidFill>
              </a:rPr>
              <a:t>NB</a:t>
            </a:r>
          </a:p>
          <a:p>
            <a:endParaRPr lang="nl-NL" dirty="0"/>
          </a:p>
          <a:p>
            <a:r>
              <a:rPr lang="nl-NL" dirty="0"/>
              <a:t>Volg instellingsprotocol op.</a:t>
            </a:r>
          </a:p>
          <a:p>
            <a:endParaRPr lang="nl-NL" dirty="0"/>
          </a:p>
          <a:p>
            <a:r>
              <a:rPr lang="nl-NL" u="sng" dirty="0"/>
              <a:t>Aandachtspunten bij gebruik handschoenen:</a:t>
            </a:r>
          </a:p>
          <a:p>
            <a:r>
              <a:rPr lang="nl-NL" sz="1200" b="0" i="0" kern="1200" dirty="0">
                <a:solidFill>
                  <a:schemeClr val="tx1"/>
                </a:solidFill>
                <a:effectLst/>
                <a:latin typeface="+mn-lt"/>
                <a:ea typeface="+mn-ea"/>
                <a:cs typeface="+mn-cs"/>
              </a:rPr>
              <a:t>- Maak tijdens het dragen van handschoenen geen contact met het eigen gezicht, mondneusmakers en de omgeving (pennen, deurknoppen, telefoon, apparatuur, toetsenborden, enzovoort).</a:t>
            </a:r>
          </a:p>
          <a:p>
            <a:r>
              <a:rPr lang="nl-NL" sz="1200" b="0" i="0" kern="1200" dirty="0">
                <a:solidFill>
                  <a:schemeClr val="tx1"/>
                </a:solidFill>
                <a:effectLst/>
                <a:latin typeface="+mn-lt"/>
                <a:ea typeface="+mn-ea"/>
                <a:cs typeface="+mn-cs"/>
              </a:rPr>
              <a:t>- Werk zo veel mogelijk van ‘schoon’ naar ‘vuil’. Als tijdens de zorg een handeling moet worden uitgevoerd die schoner is dan de voorgaande, moeten de handschoenen worden vervangen. Bijvoorbeeld het wassen van een cliënt na het vervangen van een stomazakje.</a:t>
            </a:r>
          </a:p>
          <a:p>
            <a:r>
              <a:rPr lang="nl-NL" sz="1200" b="0" i="0" kern="1200" dirty="0">
                <a:solidFill>
                  <a:schemeClr val="tx1"/>
                </a:solidFill>
                <a:effectLst/>
                <a:latin typeface="+mn-lt"/>
                <a:ea typeface="+mn-ea"/>
                <a:cs typeface="+mn-cs"/>
              </a:rPr>
              <a:t>- Pas handhygiëne toe na het uittrekken van de handschoenen, ook bij het verwisselen van handschoenen. Bij het uittrekken van de handschoenen kunnen de handen namelijk besmet raken.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14</a:t>
            </a:fld>
            <a:endParaRPr lang="nl-NL"/>
          </a:p>
        </p:txBody>
      </p:sp>
    </p:spTree>
    <p:extLst>
      <p:ext uri="{BB962C8B-B14F-4D97-AF65-F5344CB8AC3E}">
        <p14:creationId xmlns:p14="http://schemas.microsoft.com/office/powerpoint/2010/main" val="276059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Waarborg privacy van de cliënt</a:t>
            </a:r>
          </a:p>
          <a:p>
            <a:pPr marL="171450" indent="-171450">
              <a:buFont typeface="Arial" panose="020B0604020202020204" pitchFamily="34" charset="0"/>
              <a:buChar char="•"/>
            </a:pPr>
            <a:r>
              <a:rPr lang="nl-NL" dirty="0"/>
              <a:t>Toon begrip voor eventuele schaamtegevoelens</a:t>
            </a:r>
          </a:p>
          <a:p>
            <a:pPr marL="171450" indent="-171450">
              <a:buFont typeface="Arial" panose="020B0604020202020204" pitchFamily="34" charset="0"/>
              <a:buChar char="•"/>
            </a:pPr>
            <a:r>
              <a:rPr lang="nl-NL" dirty="0"/>
              <a:t>Laat cliënt zoveel mogelijk zelf doen, met of zonder hulpmiddelen</a:t>
            </a:r>
          </a:p>
          <a:p>
            <a:pPr marL="171450" indent="-171450">
              <a:buFont typeface="Arial" panose="020B0604020202020204" pitchFamily="34" charset="0"/>
              <a:buChar char="•"/>
            </a:pPr>
            <a:r>
              <a:rPr lang="nl-NL" dirty="0"/>
              <a:t>Houdt rekening met mogelijkheden (kan per dag verschillen), (culturele) wensen en gewoonten van de cliënt en naasten</a:t>
            </a:r>
          </a:p>
          <a:p>
            <a:pPr marL="171450" indent="-171450">
              <a:buFont typeface="Arial" panose="020B0604020202020204" pitchFamily="34" charset="0"/>
              <a:buChar char="•"/>
            </a:pPr>
            <a:r>
              <a:rPr lang="nl-NL" dirty="0"/>
              <a:t>Pas je tempo aan; sluit aan bij tempo cliënt</a:t>
            </a:r>
          </a:p>
          <a:p>
            <a:pPr marL="171450" indent="-171450">
              <a:buFont typeface="Arial" panose="020B0604020202020204" pitchFamily="34" charset="0"/>
              <a:buChar char="•"/>
            </a:pPr>
            <a:r>
              <a:rPr lang="nl-NL" dirty="0"/>
              <a:t>Observeer en signaleer veranderingen in gedrag en gezondheid van cliënt en zoek hulp wanneer je maar enigszins twijfelt </a:t>
            </a:r>
          </a:p>
          <a:p>
            <a:pPr marL="171450" indent="-171450">
              <a:buFont typeface="Arial" panose="020B0604020202020204" pitchFamily="34" charset="0"/>
              <a:buChar char="•"/>
            </a:pPr>
            <a:r>
              <a:rPr lang="nl-NL" dirty="0"/>
              <a:t>Denk ook aan gebits- en haarverzorging, scheren + overige uiterlijke verzorging</a:t>
            </a:r>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19</a:t>
            </a:fld>
            <a:endParaRPr lang="nl-NL"/>
          </a:p>
        </p:txBody>
      </p:sp>
    </p:spTree>
    <p:extLst>
      <p:ext uri="{BB962C8B-B14F-4D97-AF65-F5344CB8AC3E}">
        <p14:creationId xmlns:p14="http://schemas.microsoft.com/office/powerpoint/2010/main" val="101007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a:t>
            </a:r>
            <a:r>
              <a:rPr lang="nl-NL" dirty="0" err="1"/>
              <a:t>zonodig</a:t>
            </a:r>
            <a:r>
              <a:rPr lang="nl-NL" dirty="0"/>
              <a:t> gebruik van de werkinstructies over basiszorg van Vilans.</a:t>
            </a:r>
          </a:p>
          <a:p>
            <a:r>
              <a:rPr lang="nl-NL" dirty="0"/>
              <a:t>Zie </a:t>
            </a:r>
            <a:r>
              <a:rPr lang="nl-NL" dirty="0">
                <a:hlinkClick r:id="rId3"/>
              </a:rPr>
              <a:t>https://www.vilanskickprotocollen.nl/Portaal/Tijdelijk_Openbaar_Portaal_Vilans/Zoeken/?Query=basiszorg</a:t>
            </a:r>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20</a:t>
            </a:fld>
            <a:endParaRPr lang="nl-NL"/>
          </a:p>
        </p:txBody>
      </p:sp>
    </p:spTree>
    <p:extLst>
      <p:ext uri="{BB962C8B-B14F-4D97-AF65-F5344CB8AC3E}">
        <p14:creationId xmlns:p14="http://schemas.microsoft.com/office/powerpoint/2010/main" val="106152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Maak </a:t>
            </a:r>
            <a:r>
              <a:rPr lang="nl-NL" dirty="0" err="1"/>
              <a:t>z.n</a:t>
            </a:r>
            <a:r>
              <a:rPr lang="nl-NL" dirty="0"/>
              <a:t>. gebruik van hulpmiddelen (b.v. aankleedstokje, knopenhaakje, panty/kousenaantrekker)</a:t>
            </a:r>
          </a:p>
          <a:p>
            <a:pPr marL="0" indent="0">
              <a:buFont typeface="Arial" panose="020B0604020202020204" pitchFamily="34" charset="0"/>
              <a:buNone/>
            </a:pPr>
            <a:r>
              <a:rPr lang="nl-NL" dirty="0"/>
              <a:t>(zie voor uitleg over het gebruik van hulpmiddelen: </a:t>
            </a:r>
            <a:r>
              <a:rPr lang="nl-NL" dirty="0">
                <a:hlinkClick r:id="rId3"/>
              </a:rPr>
              <a:t>https://www.hulpmiddelenwijzer.nl/hulpmiddelen/kousaantrekkers</a:t>
            </a:r>
            <a:r>
              <a:rPr lang="nl-NL" dirty="0"/>
              <a:t>)</a:t>
            </a:r>
          </a:p>
          <a:p>
            <a:pPr marL="171450" indent="-171450">
              <a:buFont typeface="Arial" panose="020B0604020202020204" pitchFamily="34" charset="0"/>
              <a:buChar char="•"/>
            </a:pPr>
            <a:r>
              <a:rPr lang="nl-NL" dirty="0"/>
              <a:t>Kleding moet makkelijk aan-en uit te trekken zijn en moet comfortabel zitten</a:t>
            </a:r>
          </a:p>
          <a:p>
            <a:pPr marL="171450" indent="-171450">
              <a:buFont typeface="Arial" panose="020B0604020202020204" pitchFamily="34" charset="0"/>
              <a:buChar char="•"/>
            </a:pPr>
            <a:r>
              <a:rPr lang="nl-NL" dirty="0"/>
              <a:t>Kleding moet vocht op kunnen nemen bij koorts en/of hevig transpireren</a:t>
            </a:r>
          </a:p>
          <a:p>
            <a:pPr marL="171450" indent="-171450">
              <a:buFont typeface="Arial" panose="020B0604020202020204" pitchFamily="34" charset="0"/>
              <a:buChar char="•"/>
            </a:pPr>
            <a:r>
              <a:rPr lang="nl-NL" dirty="0"/>
              <a:t>Kleiding moet makkelijk te wassen zijn</a:t>
            </a:r>
          </a:p>
          <a:p>
            <a:pPr marL="171450" indent="-171450">
              <a:buFont typeface="Arial" panose="020B0604020202020204" pitchFamily="34" charset="0"/>
              <a:buChar char="•"/>
            </a:pPr>
            <a:r>
              <a:rPr lang="nl-NL" dirty="0"/>
              <a:t>Extra aandacht voor schoeisel; stroeve zolen i.v.m. veiligheid/valgevaar</a:t>
            </a:r>
            <a:endParaRPr lang="en-US" dirty="0"/>
          </a:p>
          <a:p>
            <a:endParaRPr lang="nl-NL" dirty="0"/>
          </a:p>
        </p:txBody>
      </p:sp>
      <p:sp>
        <p:nvSpPr>
          <p:cNvPr id="4" name="Tijdelijke aanduiding voor dianummer 3"/>
          <p:cNvSpPr>
            <a:spLocks noGrp="1"/>
          </p:cNvSpPr>
          <p:nvPr>
            <p:ph type="sldNum" sz="quarter" idx="5"/>
          </p:nvPr>
        </p:nvSpPr>
        <p:spPr/>
        <p:txBody>
          <a:bodyPr/>
          <a:lstStyle/>
          <a:p>
            <a:fld id="{8C44B24E-62AE-4296-A24E-C03828C29BFA}" type="slidenum">
              <a:rPr lang="nl-NL" smtClean="0"/>
              <a:t>21</a:t>
            </a:fld>
            <a:endParaRPr lang="nl-NL"/>
          </a:p>
        </p:txBody>
      </p:sp>
    </p:spTree>
    <p:extLst>
      <p:ext uri="{BB962C8B-B14F-4D97-AF65-F5344CB8AC3E}">
        <p14:creationId xmlns:p14="http://schemas.microsoft.com/office/powerpoint/2010/main" val="2079747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13" name="Afbeelding 12">
            <a:extLst>
              <a:ext uri="{FF2B5EF4-FFF2-40B4-BE49-F238E27FC236}">
                <a16:creationId xmlns:a16="http://schemas.microsoft.com/office/drawing/2014/main" id="{43513369-5699-4CCE-93DA-0A9354F633C5}"/>
              </a:ext>
            </a:extLst>
          </p:cNvPr>
          <p:cNvPicPr>
            <a:picLocks noChangeAspect="1"/>
          </p:cNvPicPr>
          <p:nvPr/>
        </p:nvPicPr>
        <p:blipFill>
          <a:blip r:embed="rId2"/>
          <a:stretch>
            <a:fillRect/>
          </a:stretch>
        </p:blipFill>
        <p:spPr>
          <a:xfrm>
            <a:off x="324000" y="5443051"/>
            <a:ext cx="2416626" cy="881095"/>
          </a:xfrm>
          <a:prstGeom prst="rect">
            <a:avLst/>
          </a:prstGeom>
        </p:spPr>
      </p:pic>
    </p:spTree>
    <p:extLst>
      <p:ext uri="{BB962C8B-B14F-4D97-AF65-F5344CB8AC3E}">
        <p14:creationId xmlns:p14="http://schemas.microsoft.com/office/powerpoint/2010/main" val="243595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EC08955C-C1E9-4B08-A66E-790BD8E5EB55}"/>
              </a:ext>
            </a:extLst>
          </p:cNvPr>
          <p:cNvPicPr>
            <a:picLocks noChangeAspect="1"/>
          </p:cNvPicPr>
          <p:nvPr/>
        </p:nvPicPr>
        <p:blipFill>
          <a:blip r:embed="rId2"/>
          <a:stretch>
            <a:fillRect/>
          </a:stretch>
        </p:blipFill>
        <p:spPr>
          <a:xfrm>
            <a:off x="324000" y="324000"/>
            <a:ext cx="1384385" cy="504743"/>
          </a:xfrm>
          <a:prstGeom prst="rect">
            <a:avLst/>
          </a:prstGeom>
        </p:spPr>
      </p:pic>
    </p:spTree>
    <p:extLst>
      <p:ext uri="{BB962C8B-B14F-4D97-AF65-F5344CB8AC3E}">
        <p14:creationId xmlns:p14="http://schemas.microsoft.com/office/powerpoint/2010/main" val="403956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342744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39765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9055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76836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3330319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3282804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39403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78047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250198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324000" y="792000"/>
            <a:ext cx="3270100"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324000" y="2073275"/>
            <a:ext cx="3270100"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2010858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1584710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15" name="Afbeelding 14">
            <a:extLst>
              <a:ext uri="{FF2B5EF4-FFF2-40B4-BE49-F238E27FC236}">
                <a16:creationId xmlns:a16="http://schemas.microsoft.com/office/drawing/2014/main" id="{212C8C25-4EA4-4564-85BA-7501FDF55930}"/>
              </a:ext>
            </a:extLst>
          </p:cNvPr>
          <p:cNvPicPr>
            <a:picLocks noChangeAspect="1"/>
          </p:cNvPicPr>
          <p:nvPr/>
        </p:nvPicPr>
        <p:blipFill>
          <a:blip r:embed="rId2"/>
          <a:stretch>
            <a:fillRect/>
          </a:stretch>
        </p:blipFill>
        <p:spPr>
          <a:xfrm>
            <a:off x="0" y="5182286"/>
            <a:ext cx="3334864" cy="1675714"/>
          </a:xfrm>
          <a:prstGeom prst="rect">
            <a:avLst/>
          </a:prstGeom>
        </p:spPr>
      </p:pic>
    </p:spTree>
    <p:extLst>
      <p:ext uri="{BB962C8B-B14F-4D97-AF65-F5344CB8AC3E}">
        <p14:creationId xmlns:p14="http://schemas.microsoft.com/office/powerpoint/2010/main" val="4253160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324000" y="792000"/>
            <a:ext cx="3270100"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324000" y="2073275"/>
            <a:ext cx="3270100" cy="3118157"/>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93398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pic>
        <p:nvPicPr>
          <p:cNvPr id="14" name="Afbeelding 13">
            <a:extLst>
              <a:ext uri="{FF2B5EF4-FFF2-40B4-BE49-F238E27FC236}">
                <a16:creationId xmlns:a16="http://schemas.microsoft.com/office/drawing/2014/main" id="{01AC377B-A65B-441A-A4D3-5A55E9CADBA8}"/>
              </a:ext>
            </a:extLst>
          </p:cNvPr>
          <p:cNvPicPr>
            <a:picLocks noChangeAspect="1"/>
          </p:cNvPicPr>
          <p:nvPr/>
        </p:nvPicPr>
        <p:blipFill>
          <a:blip r:embed="rId2"/>
          <a:stretch>
            <a:fillRect/>
          </a:stretch>
        </p:blipFill>
        <p:spPr>
          <a:xfrm>
            <a:off x="180000" y="5760000"/>
            <a:ext cx="1964389" cy="987073"/>
          </a:xfrm>
          <a:prstGeom prst="rect">
            <a:avLst/>
          </a:prstGeom>
        </p:spPr>
      </p:pic>
      <p:sp>
        <p:nvSpPr>
          <p:cNvPr id="2" name="Titel 1">
            <a:extLst>
              <a:ext uri="{FF2B5EF4-FFF2-40B4-BE49-F238E27FC236}">
                <a16:creationId xmlns:a16="http://schemas.microsoft.com/office/drawing/2014/main" id="{0E42DD1E-B604-4CF9-84C0-92B6A216FB84}"/>
              </a:ext>
            </a:extLst>
          </p:cNvPr>
          <p:cNvSpPr>
            <a:spLocks noGrp="1"/>
          </p:cNvSpPr>
          <p:nvPr>
            <p:ph type="title"/>
          </p:nvPr>
        </p:nvSpPr>
        <p:spPr>
          <a:xfrm>
            <a:off x="540000" y="504000"/>
            <a:ext cx="11102400"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051B81A-12E4-442C-915C-9197F9F2232D}"/>
              </a:ext>
            </a:extLst>
          </p:cNvPr>
          <p:cNvSpPr>
            <a:spLocks noGrp="1"/>
          </p:cNvSpPr>
          <p:nvPr>
            <p:ph type="body" sz="quarter" idx="10"/>
          </p:nvPr>
        </p:nvSpPr>
        <p:spPr>
          <a:xfrm>
            <a:off x="540000" y="2520000"/>
            <a:ext cx="11080800" cy="306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5315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pic>
        <p:nvPicPr>
          <p:cNvPr id="13" name="Afbeelding 12">
            <a:extLst>
              <a:ext uri="{FF2B5EF4-FFF2-40B4-BE49-F238E27FC236}">
                <a16:creationId xmlns:a16="http://schemas.microsoft.com/office/drawing/2014/main" id="{CF7A5EF7-F88C-4DCB-9C39-9F8D0C84435F}"/>
              </a:ext>
            </a:extLst>
          </p:cNvPr>
          <p:cNvPicPr>
            <a:picLocks noChangeAspect="1"/>
          </p:cNvPicPr>
          <p:nvPr/>
        </p:nvPicPr>
        <p:blipFill>
          <a:blip r:embed="rId2"/>
          <a:stretch>
            <a:fillRect/>
          </a:stretch>
        </p:blipFill>
        <p:spPr>
          <a:xfrm>
            <a:off x="180000" y="5760000"/>
            <a:ext cx="1964387" cy="987072"/>
          </a:xfrm>
          <a:prstGeom prst="rect">
            <a:avLst/>
          </a:prstGeom>
        </p:spPr>
      </p:pic>
      <p:sp>
        <p:nvSpPr>
          <p:cNvPr id="2" name="Titel 1">
            <a:extLst>
              <a:ext uri="{FF2B5EF4-FFF2-40B4-BE49-F238E27FC236}">
                <a16:creationId xmlns:a16="http://schemas.microsoft.com/office/drawing/2014/main" id="{033868CC-6BE0-4AB2-A67B-5298DEB5AC4C}"/>
              </a:ext>
            </a:extLst>
          </p:cNvPr>
          <p:cNvSpPr>
            <a:spLocks noGrp="1"/>
          </p:cNvSpPr>
          <p:nvPr>
            <p:ph type="title"/>
          </p:nvPr>
        </p:nvSpPr>
        <p:spPr>
          <a:xfrm>
            <a:off x="540000" y="540000"/>
            <a:ext cx="11142000" cy="1436400"/>
          </a:xfrm>
        </p:spPr>
        <p:txBody>
          <a:bodyPr lIns="540000" anchor="ctr" anchorCtr="0"/>
          <a:lstStyle>
            <a:lvl1pPr>
              <a:defRPr>
                <a:solidFill>
                  <a:schemeClr val="bg1"/>
                </a:solidFill>
              </a:defRPr>
            </a:lvl1pPr>
          </a:lstStyle>
          <a:p>
            <a:r>
              <a:rPr lang="en-US"/>
              <a:t>Click to edit Master title style</a:t>
            </a:r>
            <a:endParaRPr lang="nl-NL" dirty="0"/>
          </a:p>
        </p:txBody>
      </p:sp>
      <p:sp>
        <p:nvSpPr>
          <p:cNvPr id="6" name="Tijdelijke aanduiding voor tekst 5">
            <a:extLst>
              <a:ext uri="{FF2B5EF4-FFF2-40B4-BE49-F238E27FC236}">
                <a16:creationId xmlns:a16="http://schemas.microsoft.com/office/drawing/2014/main" id="{422044AC-C9DC-4068-9615-DF28008338EF}"/>
              </a:ext>
            </a:extLst>
          </p:cNvPr>
          <p:cNvSpPr>
            <a:spLocks noGrp="1"/>
          </p:cNvSpPr>
          <p:nvPr>
            <p:ph type="body" sz="quarter" idx="10"/>
          </p:nvPr>
        </p:nvSpPr>
        <p:spPr>
          <a:xfrm>
            <a:off x="540000" y="2520000"/>
            <a:ext cx="11142000" cy="315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727592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20332"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30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noAutofit/>
          </a:bodyPr>
          <a:lstStyle>
            <a:lvl1pPr marL="0" indent="0">
              <a:buNone/>
              <a:defRPr sz="3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0" name="Afbeelding 9">
            <a:extLst>
              <a:ext uri="{FF2B5EF4-FFF2-40B4-BE49-F238E27FC236}">
                <a16:creationId xmlns:a16="http://schemas.microsoft.com/office/drawing/2014/main" id="{FD73E675-FD77-4D0B-9FD8-BA09CC9CA0A0}"/>
              </a:ext>
            </a:extLst>
          </p:cNvPr>
          <p:cNvPicPr>
            <a:picLocks noChangeAspect="1"/>
          </p:cNvPicPr>
          <p:nvPr/>
        </p:nvPicPr>
        <p:blipFill>
          <a:blip r:embed="rId2"/>
          <a:stretch>
            <a:fillRect/>
          </a:stretch>
        </p:blipFill>
        <p:spPr>
          <a:xfrm>
            <a:off x="180000" y="5760000"/>
            <a:ext cx="1964389" cy="987073"/>
          </a:xfrm>
          <a:prstGeom prst="rect">
            <a:avLst/>
          </a:prstGeom>
        </p:spPr>
      </p:pic>
    </p:spTree>
    <p:extLst>
      <p:ext uri="{BB962C8B-B14F-4D97-AF65-F5344CB8AC3E}">
        <p14:creationId xmlns:p14="http://schemas.microsoft.com/office/powerpoint/2010/main" val="4197035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792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lvl1pPr>
              <a:defRPr>
                <a:solidFill>
                  <a:srgbClr val="009C8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6" name="Afbeelding 15">
            <a:extLst>
              <a:ext uri="{FF2B5EF4-FFF2-40B4-BE49-F238E27FC236}">
                <a16:creationId xmlns:a16="http://schemas.microsoft.com/office/drawing/2014/main" id="{1762ED42-C67E-4919-B2E8-E30110AFCB93}"/>
              </a:ext>
            </a:extLst>
          </p:cNvPr>
          <p:cNvPicPr>
            <a:picLocks noChangeAspect="1"/>
          </p:cNvPicPr>
          <p:nvPr/>
        </p:nvPicPr>
        <p:blipFill>
          <a:blip r:embed="rId2"/>
          <a:stretch>
            <a:fillRect/>
          </a:stretch>
        </p:blipFill>
        <p:spPr>
          <a:xfrm>
            <a:off x="180000" y="5760000"/>
            <a:ext cx="1964387" cy="987072"/>
          </a:xfrm>
          <a:prstGeom prst="rect">
            <a:avLst/>
          </a:prstGeom>
        </p:spPr>
      </p:pic>
    </p:spTree>
    <p:extLst>
      <p:ext uri="{BB962C8B-B14F-4D97-AF65-F5344CB8AC3E}">
        <p14:creationId xmlns:p14="http://schemas.microsoft.com/office/powerpoint/2010/main" val="318519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2" y="0"/>
            <a:ext cx="8111066"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10">
            <a:extLst>
              <a:ext uri="{FF2B5EF4-FFF2-40B4-BE49-F238E27FC236}">
                <a16:creationId xmlns:a16="http://schemas.microsoft.com/office/drawing/2014/main" id="{7D2A9CE5-95E8-458E-9040-B0251FBFAEC9}"/>
              </a:ext>
            </a:extLst>
          </p:cNvPr>
          <p:cNvPicPr>
            <a:picLocks noChangeAspect="1"/>
          </p:cNvPicPr>
          <p:nvPr/>
        </p:nvPicPr>
        <p:blipFill>
          <a:blip r:embed="rId2"/>
          <a:stretch>
            <a:fillRect/>
          </a:stretch>
        </p:blipFill>
        <p:spPr>
          <a:xfrm>
            <a:off x="180000" y="144000"/>
            <a:ext cx="1964389" cy="987073"/>
          </a:xfrm>
          <a:prstGeom prst="rect">
            <a:avLst/>
          </a:prstGeom>
        </p:spPr>
      </p:pic>
      <p:sp>
        <p:nvSpPr>
          <p:cNvPr id="5" name="Rechthoek 4">
            <a:extLst>
              <a:ext uri="{FF2B5EF4-FFF2-40B4-BE49-F238E27FC236}">
                <a16:creationId xmlns:a16="http://schemas.microsoft.com/office/drawing/2014/main" id="{3FFB599D-9511-47E4-8A64-0206C2AAAF47}"/>
              </a:ext>
            </a:extLst>
          </p:cNvPr>
          <p:cNvSpPr/>
          <p:nvPr/>
        </p:nvSpPr>
        <p:spPr>
          <a:xfrm>
            <a:off x="8111067" y="10196"/>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94942CE0-4AC8-4CA7-A53A-36303407B98B}"/>
              </a:ext>
            </a:extLst>
          </p:cNvPr>
          <p:cNvSpPr>
            <a:spLocks noGrp="1"/>
          </p:cNvSpPr>
          <p:nvPr>
            <p:ph type="title"/>
          </p:nvPr>
        </p:nvSpPr>
        <p:spPr>
          <a:xfrm>
            <a:off x="8434800" y="828000"/>
            <a:ext cx="3434400" cy="4320000"/>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264768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3"/>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9" name="Afbeelding 8">
            <a:extLst>
              <a:ext uri="{FF2B5EF4-FFF2-40B4-BE49-F238E27FC236}">
                <a16:creationId xmlns:a16="http://schemas.microsoft.com/office/drawing/2014/main" id="{2A7CE760-6D02-4D82-B473-AF7356A87B09}"/>
              </a:ext>
            </a:extLst>
          </p:cNvPr>
          <p:cNvPicPr>
            <a:picLocks noChangeAspect="1"/>
          </p:cNvPicPr>
          <p:nvPr/>
        </p:nvPicPr>
        <p:blipFill>
          <a:blip r:embed="rId2"/>
          <a:stretch>
            <a:fillRect/>
          </a:stretch>
        </p:blipFill>
        <p:spPr>
          <a:xfrm>
            <a:off x="180000" y="144000"/>
            <a:ext cx="1964387" cy="987072"/>
          </a:xfrm>
          <a:prstGeom prst="rect">
            <a:avLst/>
          </a:prstGeom>
        </p:spPr>
      </p:pic>
    </p:spTree>
    <p:extLst>
      <p:ext uri="{BB962C8B-B14F-4D97-AF65-F5344CB8AC3E}">
        <p14:creationId xmlns:p14="http://schemas.microsoft.com/office/powerpoint/2010/main" val="4090182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6" name="Afbeelding 5">
            <a:extLst>
              <a:ext uri="{FF2B5EF4-FFF2-40B4-BE49-F238E27FC236}">
                <a16:creationId xmlns:a16="http://schemas.microsoft.com/office/drawing/2014/main" id="{0E352236-2EC3-4042-806B-30EA689CAA7C}"/>
              </a:ext>
            </a:extLst>
          </p:cNvPr>
          <p:cNvPicPr>
            <a:picLocks noChangeAspect="1"/>
          </p:cNvPicPr>
          <p:nvPr/>
        </p:nvPicPr>
        <p:blipFill>
          <a:blip r:embed="rId2"/>
          <a:stretch>
            <a:fillRect/>
          </a:stretch>
        </p:blipFill>
        <p:spPr>
          <a:xfrm>
            <a:off x="180000" y="144000"/>
            <a:ext cx="1964389" cy="987073"/>
          </a:xfrm>
          <a:prstGeom prst="rect">
            <a:avLst/>
          </a:prstGeom>
        </p:spPr>
      </p:pic>
    </p:spTree>
    <p:extLst>
      <p:ext uri="{BB962C8B-B14F-4D97-AF65-F5344CB8AC3E}">
        <p14:creationId xmlns:p14="http://schemas.microsoft.com/office/powerpoint/2010/main" val="300259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2" name="Afbeelding 11">
            <a:extLst>
              <a:ext uri="{FF2B5EF4-FFF2-40B4-BE49-F238E27FC236}">
                <a16:creationId xmlns:a16="http://schemas.microsoft.com/office/drawing/2014/main" id="{82D7232F-6567-4478-A980-A756C72F99B5}"/>
              </a:ext>
            </a:extLst>
          </p:cNvPr>
          <p:cNvPicPr>
            <a:picLocks noChangeAspect="1"/>
          </p:cNvPicPr>
          <p:nvPr/>
        </p:nvPicPr>
        <p:blipFill>
          <a:blip r:embed="rId2"/>
          <a:stretch>
            <a:fillRect/>
          </a:stretch>
        </p:blipFill>
        <p:spPr>
          <a:xfrm>
            <a:off x="324000" y="5968800"/>
            <a:ext cx="1384385" cy="504742"/>
          </a:xfrm>
          <a:prstGeom prst="rect">
            <a:avLst/>
          </a:prstGeom>
        </p:spPr>
      </p:pic>
      <p:sp>
        <p:nvSpPr>
          <p:cNvPr id="2" name="Titel 1">
            <a:extLst>
              <a:ext uri="{FF2B5EF4-FFF2-40B4-BE49-F238E27FC236}">
                <a16:creationId xmlns:a16="http://schemas.microsoft.com/office/drawing/2014/main" id="{9B1726F7-A1D1-4F7D-A6A9-F4BE37A8413B}"/>
              </a:ext>
            </a:extLst>
          </p:cNvPr>
          <p:cNvSpPr>
            <a:spLocks noGrp="1"/>
          </p:cNvSpPr>
          <p:nvPr>
            <p:ph type="title"/>
          </p:nvPr>
        </p:nvSpPr>
        <p:spPr>
          <a:xfrm>
            <a:off x="540000" y="500284"/>
            <a:ext cx="11096477"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901B3125-4D60-4C8B-8468-32E19AAC1687}"/>
              </a:ext>
            </a:extLst>
          </p:cNvPr>
          <p:cNvSpPr>
            <a:spLocks noGrp="1"/>
          </p:cNvSpPr>
          <p:nvPr>
            <p:ph type="body" sz="quarter" idx="10"/>
          </p:nvPr>
        </p:nvSpPr>
        <p:spPr>
          <a:xfrm>
            <a:off x="540000" y="2520001"/>
            <a:ext cx="11080750" cy="30643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902378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52BFD4EB-258F-4EA7-8341-D8AAACD56A5E}"/>
              </a:ext>
            </a:extLst>
          </p:cNvPr>
          <p:cNvPicPr>
            <a:picLocks noChangeAspect="1"/>
          </p:cNvPicPr>
          <p:nvPr/>
        </p:nvPicPr>
        <p:blipFill>
          <a:blip r:embed="rId2"/>
          <a:stretch>
            <a:fillRect/>
          </a:stretch>
        </p:blipFill>
        <p:spPr>
          <a:xfrm>
            <a:off x="180000" y="144000"/>
            <a:ext cx="1964387" cy="987072"/>
          </a:xfrm>
          <a:prstGeom prst="rect">
            <a:avLst/>
          </a:prstGeom>
        </p:spPr>
      </p:pic>
    </p:spTree>
    <p:extLst>
      <p:ext uri="{BB962C8B-B14F-4D97-AF65-F5344CB8AC3E}">
        <p14:creationId xmlns:p14="http://schemas.microsoft.com/office/powerpoint/2010/main" val="3743341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14" name="Afbeelding 13">
            <a:extLst>
              <a:ext uri="{FF2B5EF4-FFF2-40B4-BE49-F238E27FC236}">
                <a16:creationId xmlns:a16="http://schemas.microsoft.com/office/drawing/2014/main" id="{8987BC15-5366-430F-95DF-331FDE2F9559}"/>
              </a:ext>
            </a:extLst>
          </p:cNvPr>
          <p:cNvPicPr>
            <a:picLocks noChangeAspect="1"/>
          </p:cNvPicPr>
          <p:nvPr/>
        </p:nvPicPr>
        <p:blipFill>
          <a:blip r:embed="rId2"/>
          <a:stretch>
            <a:fillRect/>
          </a:stretch>
        </p:blipFill>
        <p:spPr>
          <a:xfrm>
            <a:off x="263183" y="5526000"/>
            <a:ext cx="3534445" cy="1332000"/>
          </a:xfrm>
          <a:prstGeom prst="rect">
            <a:avLst/>
          </a:prstGeom>
        </p:spPr>
      </p:pic>
    </p:spTree>
    <p:extLst>
      <p:ext uri="{BB962C8B-B14F-4D97-AF65-F5344CB8AC3E}">
        <p14:creationId xmlns:p14="http://schemas.microsoft.com/office/powerpoint/2010/main" val="991174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2808308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ED8C076B-BBC4-41BA-9B1C-12276C2770D3}"/>
              </a:ext>
            </a:extLst>
          </p:cNvPr>
          <p:cNvPicPr>
            <a:picLocks noChangeAspect="1"/>
          </p:cNvPicPr>
          <p:nvPr/>
        </p:nvPicPr>
        <p:blipFill>
          <a:blip r:embed="rId2"/>
          <a:stretch>
            <a:fillRect/>
          </a:stretch>
        </p:blipFill>
        <p:spPr>
          <a:xfrm>
            <a:off x="336001" y="5760000"/>
            <a:ext cx="2388140" cy="900000"/>
          </a:xfrm>
          <a:prstGeom prst="rect">
            <a:avLst/>
          </a:prstGeom>
        </p:spPr>
      </p:pic>
      <p:sp>
        <p:nvSpPr>
          <p:cNvPr id="2" name="Titel 1">
            <a:extLst>
              <a:ext uri="{FF2B5EF4-FFF2-40B4-BE49-F238E27FC236}">
                <a16:creationId xmlns:a16="http://schemas.microsoft.com/office/drawing/2014/main" id="{F1F1687B-15BB-4F29-B0CF-5C89CF349969}"/>
              </a:ext>
            </a:extLst>
          </p:cNvPr>
          <p:cNvSpPr>
            <a:spLocks noGrp="1"/>
          </p:cNvSpPr>
          <p:nvPr>
            <p:ph type="title"/>
          </p:nvPr>
        </p:nvSpPr>
        <p:spPr>
          <a:xfrm>
            <a:off x="336001" y="500284"/>
            <a:ext cx="11431929"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DB6D3D5C-BBDD-4DCD-968D-F30032B91300}"/>
              </a:ext>
            </a:extLst>
          </p:cNvPr>
          <p:cNvSpPr>
            <a:spLocks noGrp="1"/>
          </p:cNvSpPr>
          <p:nvPr>
            <p:ph type="body" sz="quarter" idx="10"/>
          </p:nvPr>
        </p:nvSpPr>
        <p:spPr>
          <a:xfrm>
            <a:off x="336000" y="2381251"/>
            <a:ext cx="11432667" cy="3070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270195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a:extLst>
              <a:ext uri="{FF2B5EF4-FFF2-40B4-BE49-F238E27FC236}">
                <a16:creationId xmlns:a16="http://schemas.microsoft.com/office/drawing/2014/main" id="{496CF371-D0EC-48FA-94BA-05259D9A01DF}"/>
              </a:ext>
            </a:extLst>
          </p:cNvPr>
          <p:cNvPicPr>
            <a:picLocks noChangeAspect="1"/>
          </p:cNvPicPr>
          <p:nvPr/>
        </p:nvPicPr>
        <p:blipFill>
          <a:blip r:embed="rId2"/>
          <a:stretch>
            <a:fillRect/>
          </a:stretch>
        </p:blipFill>
        <p:spPr>
          <a:xfrm>
            <a:off x="336000" y="5760000"/>
            <a:ext cx="2388141" cy="900000"/>
          </a:xfrm>
          <a:prstGeom prst="rect">
            <a:avLst/>
          </a:prstGeom>
        </p:spPr>
      </p:pic>
      <p:sp>
        <p:nvSpPr>
          <p:cNvPr id="2" name="Titel 1">
            <a:extLst>
              <a:ext uri="{FF2B5EF4-FFF2-40B4-BE49-F238E27FC236}">
                <a16:creationId xmlns:a16="http://schemas.microsoft.com/office/drawing/2014/main" id="{36A7E5A8-B420-4C34-B37F-8C2F907E0734}"/>
              </a:ext>
            </a:extLst>
          </p:cNvPr>
          <p:cNvSpPr>
            <a:spLocks noGrp="1"/>
          </p:cNvSpPr>
          <p:nvPr>
            <p:ph type="title"/>
          </p:nvPr>
        </p:nvSpPr>
        <p:spPr>
          <a:xfrm>
            <a:off x="336001" y="500284"/>
            <a:ext cx="11234897" cy="1435507"/>
          </a:xfrm>
        </p:spPr>
        <p:txBody>
          <a:body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E09FACF6-91CA-48E7-900F-723A3EB07777}"/>
              </a:ext>
            </a:extLst>
          </p:cNvPr>
          <p:cNvSpPr>
            <a:spLocks noGrp="1"/>
          </p:cNvSpPr>
          <p:nvPr>
            <p:ph type="body" sz="quarter" idx="10"/>
          </p:nvPr>
        </p:nvSpPr>
        <p:spPr>
          <a:xfrm>
            <a:off x="335631" y="2436073"/>
            <a:ext cx="11235267" cy="316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821486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2" name="Afbeelding 11">
            <a:extLst>
              <a:ext uri="{FF2B5EF4-FFF2-40B4-BE49-F238E27FC236}">
                <a16:creationId xmlns:a16="http://schemas.microsoft.com/office/drawing/2014/main" id="{86CF5036-6E6B-425D-A177-0362D94C6181}"/>
              </a:ext>
            </a:extLst>
          </p:cNvPr>
          <p:cNvPicPr>
            <a:picLocks noChangeAspect="1"/>
          </p:cNvPicPr>
          <p:nvPr/>
        </p:nvPicPr>
        <p:blipFill>
          <a:blip r:embed="rId2"/>
          <a:stretch>
            <a:fillRect/>
          </a:stretch>
        </p:blipFill>
        <p:spPr>
          <a:xfrm>
            <a:off x="336001" y="5760000"/>
            <a:ext cx="2388140" cy="900000"/>
          </a:xfrm>
          <a:prstGeom prst="rect">
            <a:avLst/>
          </a:prstGeom>
        </p:spPr>
      </p:pic>
    </p:spTree>
    <p:extLst>
      <p:ext uri="{BB962C8B-B14F-4D97-AF65-F5344CB8AC3E}">
        <p14:creationId xmlns:p14="http://schemas.microsoft.com/office/powerpoint/2010/main" val="1032331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lvl1pPr>
              <a:defRPr>
                <a:solidFill>
                  <a:srgbClr val="009C8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6" name="Afbeelding 5">
            <a:extLst>
              <a:ext uri="{FF2B5EF4-FFF2-40B4-BE49-F238E27FC236}">
                <a16:creationId xmlns:a16="http://schemas.microsoft.com/office/drawing/2014/main" id="{4E932056-E861-4A72-A0B4-0311450BA3B4}"/>
              </a:ext>
            </a:extLst>
          </p:cNvPr>
          <p:cNvPicPr>
            <a:picLocks noChangeAspect="1"/>
          </p:cNvPicPr>
          <p:nvPr/>
        </p:nvPicPr>
        <p:blipFill>
          <a:blip r:embed="rId2"/>
          <a:stretch>
            <a:fillRect/>
          </a:stretch>
        </p:blipFill>
        <p:spPr>
          <a:xfrm>
            <a:off x="192000" y="144000"/>
            <a:ext cx="2388141" cy="900000"/>
          </a:xfrm>
          <a:prstGeom prst="rect">
            <a:avLst/>
          </a:prstGeom>
        </p:spPr>
      </p:pic>
    </p:spTree>
    <p:extLst>
      <p:ext uri="{BB962C8B-B14F-4D97-AF65-F5344CB8AC3E}">
        <p14:creationId xmlns:p14="http://schemas.microsoft.com/office/powerpoint/2010/main" val="3390711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0"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8">
            <a:extLst>
              <a:ext uri="{FF2B5EF4-FFF2-40B4-BE49-F238E27FC236}">
                <a16:creationId xmlns:a16="http://schemas.microsoft.com/office/drawing/2014/main" id="{B9F13C75-E27A-42F8-84FC-15F01E35DADD}"/>
              </a:ext>
            </a:extLst>
          </p:cNvPr>
          <p:cNvPicPr>
            <a:picLocks noChangeAspect="1"/>
          </p:cNvPicPr>
          <p:nvPr/>
        </p:nvPicPr>
        <p:blipFill>
          <a:blip r:embed="rId2"/>
          <a:stretch>
            <a:fillRect/>
          </a:stretch>
        </p:blipFill>
        <p:spPr>
          <a:xfrm>
            <a:off x="192001" y="144000"/>
            <a:ext cx="2388140" cy="900000"/>
          </a:xfrm>
          <a:prstGeom prst="rect">
            <a:avLst/>
          </a:prstGeom>
        </p:spPr>
      </p:pic>
      <p:sp>
        <p:nvSpPr>
          <p:cNvPr id="5" name="Rechthoek 4">
            <a:extLst>
              <a:ext uri="{FF2B5EF4-FFF2-40B4-BE49-F238E27FC236}">
                <a16:creationId xmlns:a16="http://schemas.microsoft.com/office/drawing/2014/main" id="{6E6DE912-9050-4798-B226-54E6498F37C6}"/>
              </a:ext>
            </a:extLst>
          </p:cNvPr>
          <p:cNvSpPr/>
          <p:nvPr/>
        </p:nvSpPr>
        <p:spPr>
          <a:xfrm>
            <a:off x="8131200"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BD2AC1C3-6FAF-4B67-ADAF-6A5030BC9B01}"/>
              </a:ext>
            </a:extLst>
          </p:cNvPr>
          <p:cNvSpPr>
            <a:spLocks noGrp="1"/>
          </p:cNvSpPr>
          <p:nvPr>
            <p:ph type="title"/>
          </p:nvPr>
        </p:nvSpPr>
        <p:spPr>
          <a:xfrm>
            <a:off x="8563200" y="500284"/>
            <a:ext cx="3196800" cy="5817600"/>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3048064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10" name="Afbeelding 9">
            <a:extLst>
              <a:ext uri="{FF2B5EF4-FFF2-40B4-BE49-F238E27FC236}">
                <a16:creationId xmlns:a16="http://schemas.microsoft.com/office/drawing/2014/main" id="{BD504EEA-F783-4DFE-A5B9-4729A960927C}"/>
              </a:ext>
            </a:extLst>
          </p:cNvPr>
          <p:cNvPicPr>
            <a:picLocks noChangeAspect="1"/>
          </p:cNvPicPr>
          <p:nvPr/>
        </p:nvPicPr>
        <p:blipFill>
          <a:blip r:embed="rId2"/>
          <a:stretch>
            <a:fillRect/>
          </a:stretch>
        </p:blipFill>
        <p:spPr>
          <a:xfrm>
            <a:off x="192000" y="144000"/>
            <a:ext cx="2388141" cy="900000"/>
          </a:xfrm>
          <a:prstGeom prst="rect">
            <a:avLst/>
          </a:prstGeom>
        </p:spPr>
      </p:pic>
    </p:spTree>
    <p:extLst>
      <p:ext uri="{BB962C8B-B14F-4D97-AF65-F5344CB8AC3E}">
        <p14:creationId xmlns:p14="http://schemas.microsoft.com/office/powerpoint/2010/main" val="3717014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02A2E3D4-38BD-4822-934D-BEF755B87224}"/>
              </a:ext>
            </a:extLst>
          </p:cNvPr>
          <p:cNvPicPr>
            <a:picLocks noChangeAspect="1"/>
          </p:cNvPicPr>
          <p:nvPr/>
        </p:nvPicPr>
        <p:blipFill>
          <a:blip r:embed="rId2"/>
          <a:stretch>
            <a:fillRect/>
          </a:stretch>
        </p:blipFill>
        <p:spPr>
          <a:xfrm>
            <a:off x="192001" y="144000"/>
            <a:ext cx="2388140" cy="900000"/>
          </a:xfrm>
          <a:prstGeom prst="rect">
            <a:avLst/>
          </a:prstGeom>
        </p:spPr>
      </p:pic>
    </p:spTree>
    <p:extLst>
      <p:ext uri="{BB962C8B-B14F-4D97-AF65-F5344CB8AC3E}">
        <p14:creationId xmlns:p14="http://schemas.microsoft.com/office/powerpoint/2010/main" val="429006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2" name="Afbeelding 11">
            <a:extLst>
              <a:ext uri="{FF2B5EF4-FFF2-40B4-BE49-F238E27FC236}">
                <a16:creationId xmlns:a16="http://schemas.microsoft.com/office/drawing/2014/main" id="{F59E5169-77CD-422C-B61A-44FA12564C5A}"/>
              </a:ext>
            </a:extLst>
          </p:cNvPr>
          <p:cNvPicPr>
            <a:picLocks noChangeAspect="1"/>
          </p:cNvPicPr>
          <p:nvPr/>
        </p:nvPicPr>
        <p:blipFill>
          <a:blip r:embed="rId2"/>
          <a:stretch>
            <a:fillRect/>
          </a:stretch>
        </p:blipFill>
        <p:spPr>
          <a:xfrm>
            <a:off x="324000" y="5970195"/>
            <a:ext cx="1384385" cy="504743"/>
          </a:xfrm>
          <a:prstGeom prst="rect">
            <a:avLst/>
          </a:prstGeom>
        </p:spPr>
      </p:pic>
      <p:sp>
        <p:nvSpPr>
          <p:cNvPr id="2" name="Titel 1">
            <a:extLst>
              <a:ext uri="{FF2B5EF4-FFF2-40B4-BE49-F238E27FC236}">
                <a16:creationId xmlns:a16="http://schemas.microsoft.com/office/drawing/2014/main" id="{C814A899-67D6-40BC-8EE2-7F21AD2D624C}"/>
              </a:ext>
            </a:extLst>
          </p:cNvPr>
          <p:cNvSpPr>
            <a:spLocks noGrp="1"/>
          </p:cNvSpPr>
          <p:nvPr>
            <p:ph type="title"/>
          </p:nvPr>
        </p:nvSpPr>
        <p:spPr>
          <a:xfrm>
            <a:off x="540000" y="540000"/>
            <a:ext cx="11142324"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D237381A-A174-44E9-B0E4-503D67E36DC3}"/>
              </a:ext>
            </a:extLst>
          </p:cNvPr>
          <p:cNvSpPr>
            <a:spLocks noGrp="1"/>
          </p:cNvSpPr>
          <p:nvPr>
            <p:ph type="body" sz="quarter" idx="10"/>
          </p:nvPr>
        </p:nvSpPr>
        <p:spPr>
          <a:xfrm>
            <a:off x="540000" y="2520000"/>
            <a:ext cx="11142324" cy="31510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20980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353B2DA-A852-4A4B-8234-49EBE2F0C5DE}"/>
              </a:ext>
            </a:extLst>
          </p:cNvPr>
          <p:cNvPicPr>
            <a:picLocks noChangeAspect="1"/>
          </p:cNvPicPr>
          <p:nvPr/>
        </p:nvPicPr>
        <p:blipFill>
          <a:blip r:embed="rId2"/>
          <a:stretch>
            <a:fillRect/>
          </a:stretch>
        </p:blipFill>
        <p:spPr>
          <a:xfrm>
            <a:off x="192000" y="144000"/>
            <a:ext cx="2388141" cy="900000"/>
          </a:xfrm>
          <a:prstGeom prst="rect">
            <a:avLst/>
          </a:prstGeom>
        </p:spPr>
      </p:pic>
    </p:spTree>
    <p:extLst>
      <p:ext uri="{BB962C8B-B14F-4D97-AF65-F5344CB8AC3E}">
        <p14:creationId xmlns:p14="http://schemas.microsoft.com/office/powerpoint/2010/main" val="3248247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3943664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122608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00972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114251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666890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2552831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2920928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4236701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107643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20332"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30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noAutofit/>
          </a:bodyPr>
          <a:lstStyle>
            <a:lvl1pPr marL="0" indent="0">
              <a:buNone/>
              <a:defRPr sz="3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8">
            <a:extLst>
              <a:ext uri="{FF2B5EF4-FFF2-40B4-BE49-F238E27FC236}">
                <a16:creationId xmlns:a16="http://schemas.microsoft.com/office/drawing/2014/main" id="{D6DC7D93-812A-44EF-8162-A5D520F00F19}"/>
              </a:ext>
            </a:extLst>
          </p:cNvPr>
          <p:cNvPicPr>
            <a:picLocks noChangeAspect="1"/>
          </p:cNvPicPr>
          <p:nvPr/>
        </p:nvPicPr>
        <p:blipFill>
          <a:blip r:embed="rId2"/>
          <a:stretch>
            <a:fillRect/>
          </a:stretch>
        </p:blipFill>
        <p:spPr>
          <a:xfrm>
            <a:off x="324000" y="5968800"/>
            <a:ext cx="1384385" cy="504742"/>
          </a:xfrm>
          <a:prstGeom prst="rect">
            <a:avLst/>
          </a:prstGeom>
        </p:spPr>
      </p:pic>
    </p:spTree>
    <p:extLst>
      <p:ext uri="{BB962C8B-B14F-4D97-AF65-F5344CB8AC3E}">
        <p14:creationId xmlns:p14="http://schemas.microsoft.com/office/powerpoint/2010/main" val="1532125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2891310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197092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940775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798209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526508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2182180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922237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908167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2552179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2039241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792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lvl1pPr>
              <a:defRPr>
                <a:solidFill>
                  <a:srgbClr val="009C8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5" name="Afbeelding 14">
            <a:extLst>
              <a:ext uri="{FF2B5EF4-FFF2-40B4-BE49-F238E27FC236}">
                <a16:creationId xmlns:a16="http://schemas.microsoft.com/office/drawing/2014/main" id="{6659DCAD-DB1A-4352-8836-E929632DDE72}"/>
              </a:ext>
            </a:extLst>
          </p:cNvPr>
          <p:cNvPicPr>
            <a:picLocks noChangeAspect="1"/>
          </p:cNvPicPr>
          <p:nvPr/>
        </p:nvPicPr>
        <p:blipFill>
          <a:blip r:embed="rId2"/>
          <a:stretch>
            <a:fillRect/>
          </a:stretch>
        </p:blipFill>
        <p:spPr>
          <a:xfrm>
            <a:off x="324000" y="5970195"/>
            <a:ext cx="1384385" cy="504743"/>
          </a:xfrm>
          <a:prstGeom prst="rect">
            <a:avLst/>
          </a:prstGeom>
        </p:spPr>
      </p:pic>
    </p:spTree>
    <p:extLst>
      <p:ext uri="{BB962C8B-B14F-4D97-AF65-F5344CB8AC3E}">
        <p14:creationId xmlns:p14="http://schemas.microsoft.com/office/powerpoint/2010/main" val="1076971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1518137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068331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181356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952362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073306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1896525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358143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2546489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3449643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16708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11065"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7" name="Afbeelding 6">
            <a:extLst>
              <a:ext uri="{FF2B5EF4-FFF2-40B4-BE49-F238E27FC236}">
                <a16:creationId xmlns:a16="http://schemas.microsoft.com/office/drawing/2014/main" id="{669C65DB-15A3-40B1-BBEC-ED2A1BA17333}"/>
              </a:ext>
            </a:extLst>
          </p:cNvPr>
          <p:cNvPicPr>
            <a:picLocks noChangeAspect="1"/>
          </p:cNvPicPr>
          <p:nvPr/>
        </p:nvPicPr>
        <p:blipFill>
          <a:blip r:embed="rId2"/>
          <a:stretch>
            <a:fillRect/>
          </a:stretch>
        </p:blipFill>
        <p:spPr>
          <a:xfrm>
            <a:off x="324000" y="324000"/>
            <a:ext cx="1384385" cy="504742"/>
          </a:xfrm>
          <a:prstGeom prst="rect">
            <a:avLst/>
          </a:prstGeom>
        </p:spPr>
      </p:pic>
      <p:sp>
        <p:nvSpPr>
          <p:cNvPr id="8" name="Rechthoek 7">
            <a:extLst>
              <a:ext uri="{FF2B5EF4-FFF2-40B4-BE49-F238E27FC236}">
                <a16:creationId xmlns:a16="http://schemas.microsoft.com/office/drawing/2014/main" id="{6878B443-A221-472B-9B31-D2923602B620}"/>
              </a:ext>
            </a:extLst>
          </p:cNvPr>
          <p:cNvSpPr/>
          <p:nvPr/>
        </p:nvSpPr>
        <p:spPr>
          <a:xfrm>
            <a:off x="8111066"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 name="Titel 4">
            <a:extLst>
              <a:ext uri="{FF2B5EF4-FFF2-40B4-BE49-F238E27FC236}">
                <a16:creationId xmlns:a16="http://schemas.microsoft.com/office/drawing/2014/main" id="{3BC222D1-C306-4567-A343-C722A1158F2B}"/>
              </a:ext>
            </a:extLst>
          </p:cNvPr>
          <p:cNvSpPr>
            <a:spLocks noGrp="1"/>
          </p:cNvSpPr>
          <p:nvPr>
            <p:ph type="title"/>
          </p:nvPr>
        </p:nvSpPr>
        <p:spPr>
          <a:xfrm>
            <a:off x="8435064" y="828742"/>
            <a:ext cx="3432935" cy="4318445"/>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3119470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4079792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688537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762337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411083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99796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780698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1268146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2912868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3678230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12476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3"/>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7" name="Afbeelding 6">
            <a:extLst>
              <a:ext uri="{FF2B5EF4-FFF2-40B4-BE49-F238E27FC236}">
                <a16:creationId xmlns:a16="http://schemas.microsoft.com/office/drawing/2014/main" id="{9BAC8430-1514-4873-ABE5-EA31EA5A0695}"/>
              </a:ext>
            </a:extLst>
          </p:cNvPr>
          <p:cNvPicPr>
            <a:picLocks noChangeAspect="1"/>
          </p:cNvPicPr>
          <p:nvPr/>
        </p:nvPicPr>
        <p:blipFill>
          <a:blip r:embed="rId2"/>
          <a:stretch>
            <a:fillRect/>
          </a:stretch>
        </p:blipFill>
        <p:spPr>
          <a:xfrm>
            <a:off x="324000" y="324000"/>
            <a:ext cx="1384385" cy="504743"/>
          </a:xfrm>
          <a:prstGeom prst="rect">
            <a:avLst/>
          </a:prstGeom>
        </p:spPr>
      </p:pic>
    </p:spTree>
    <p:extLst>
      <p:ext uri="{BB962C8B-B14F-4D97-AF65-F5344CB8AC3E}">
        <p14:creationId xmlns:p14="http://schemas.microsoft.com/office/powerpoint/2010/main" val="17850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3683253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B1E01E7-48D6-40A1-B2AC-0BE7B982918E}"/>
              </a:ext>
            </a:extLst>
          </p:cNvPr>
          <p:cNvSpPr/>
          <p:nvPr/>
        </p:nvSpPr>
        <p:spPr>
          <a:xfrm>
            <a:off x="6" y="0"/>
            <a:ext cx="8137445"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inhoud 8">
            <a:extLst>
              <a:ext uri="{FF2B5EF4-FFF2-40B4-BE49-F238E27FC236}">
                <a16:creationId xmlns:a16="http://schemas.microsoft.com/office/drawing/2014/main" id="{3C9A01A2-4DCB-4FDC-8D81-7D09D89C545F}"/>
              </a:ext>
            </a:extLst>
          </p:cNvPr>
          <p:cNvSpPr>
            <a:spLocks noGrp="1"/>
          </p:cNvSpPr>
          <p:nvPr>
            <p:ph sz="quarter" idx="10"/>
          </p:nvPr>
        </p:nvSpPr>
        <p:spPr>
          <a:xfrm>
            <a:off x="8137451" y="0"/>
            <a:ext cx="4054549" cy="6858000"/>
          </a:xfrm>
          <a:solidFill>
            <a:schemeClr val="bg1"/>
          </a:solidFill>
        </p:spPr>
        <p:txBody>
          <a:bodyPr lIns="360000" tIns="792000">
            <a:normAutofit/>
          </a:bodyPr>
          <a:lstStyle>
            <a:lvl1pPr>
              <a:defRPr sz="1600"/>
            </a:lvl1pPr>
          </a:lstStyle>
          <a:p>
            <a:pPr lvl="0"/>
            <a:r>
              <a:rPr lang="en-US"/>
              <a:t>Edit Master text styles</a:t>
            </a:r>
          </a:p>
        </p:txBody>
      </p:sp>
      <p:sp>
        <p:nvSpPr>
          <p:cNvPr id="2" name="Titel 1">
            <a:extLst>
              <a:ext uri="{FF2B5EF4-FFF2-40B4-BE49-F238E27FC236}">
                <a16:creationId xmlns:a16="http://schemas.microsoft.com/office/drawing/2014/main" id="{3C7E7368-D515-4D42-B8E1-977B351AB0D7}"/>
              </a:ext>
            </a:extLst>
          </p:cNvPr>
          <p:cNvSpPr>
            <a:spLocks noGrp="1"/>
          </p:cNvSpPr>
          <p:nvPr>
            <p:ph type="ctrTitle"/>
          </p:nvPr>
        </p:nvSpPr>
        <p:spPr>
          <a:xfrm>
            <a:off x="411126" y="1796144"/>
            <a:ext cx="7244316" cy="3456341"/>
          </a:xfrm>
        </p:spPr>
        <p:txBody>
          <a:bodyPr anchor="t" anchorCtr="0"/>
          <a:lstStyle>
            <a:lvl1pPr algn="l">
              <a:defRPr sz="6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5C86E2FA-4FEA-40D1-B8DA-4B1D5A0D93DB}"/>
              </a:ext>
            </a:extLst>
          </p:cNvPr>
          <p:cNvSpPr>
            <a:spLocks noGrp="1"/>
          </p:cNvSpPr>
          <p:nvPr>
            <p:ph type="subTitle" idx="1"/>
          </p:nvPr>
        </p:nvSpPr>
        <p:spPr>
          <a:xfrm>
            <a:off x="411125" y="792001"/>
            <a:ext cx="7244316" cy="733647"/>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7" name="Afbeelding 6">
            <a:extLst>
              <a:ext uri="{FF2B5EF4-FFF2-40B4-BE49-F238E27FC236}">
                <a16:creationId xmlns:a16="http://schemas.microsoft.com/office/drawing/2014/main" id="{C558DF32-A6C3-43DC-988D-538789A60424}"/>
              </a:ext>
            </a:extLst>
          </p:cNvPr>
          <p:cNvPicPr>
            <a:picLocks noChangeAspect="1"/>
          </p:cNvPicPr>
          <p:nvPr/>
        </p:nvPicPr>
        <p:blipFill>
          <a:blip r:embed="rId2"/>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3832723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9800953-537F-479C-A9FE-2E8F626BACCD}"/>
              </a:ext>
            </a:extLst>
          </p:cNvPr>
          <p:cNvSpPr>
            <a:spLocks noGrp="1"/>
          </p:cNvSpPr>
          <p:nvPr>
            <p:ph idx="1" hasCustomPrompt="1"/>
          </p:nvPr>
        </p:nvSpPr>
        <p:spPr>
          <a:xfrm>
            <a:off x="4040373" y="0"/>
            <a:ext cx="8151628" cy="6858000"/>
          </a:xfrm>
          <a:solidFill>
            <a:schemeClr val="bg1"/>
          </a:solidFill>
        </p:spPr>
        <p:txBody>
          <a:bodyPr lIns="432000" tIns="792000"/>
          <a:lstStyle>
            <a:lvl1pPr>
              <a:defRPr sz="1600"/>
            </a:lvl1pPr>
          </a:lstStyle>
          <a:p>
            <a:pPr lvl="0"/>
            <a:r>
              <a:rPr lang="nl-NL" dirty="0"/>
              <a:t>Klik om stijl te bewerken</a:t>
            </a:r>
          </a:p>
        </p:txBody>
      </p:sp>
      <p:sp>
        <p:nvSpPr>
          <p:cNvPr id="2" name="Titel 1">
            <a:extLst>
              <a:ext uri="{FF2B5EF4-FFF2-40B4-BE49-F238E27FC236}">
                <a16:creationId xmlns:a16="http://schemas.microsoft.com/office/drawing/2014/main" id="{FEF2DBF4-41D5-44FE-80A0-4858618714B5}"/>
              </a:ext>
            </a:extLst>
          </p:cNvPr>
          <p:cNvSpPr>
            <a:spLocks noGrp="1"/>
          </p:cNvSpPr>
          <p:nvPr>
            <p:ph type="title"/>
          </p:nvPr>
        </p:nvSpPr>
        <p:spPr>
          <a:xfrm>
            <a:off x="616690" y="792000"/>
            <a:ext cx="2977119" cy="1301860"/>
          </a:xfrm>
        </p:spPr>
        <p:txBody>
          <a:bodyPr anchor="t" anchorCtr="0"/>
          <a:lstStyle>
            <a:lvl1pPr>
              <a:defRPr sz="2400">
                <a:solidFill>
                  <a:schemeClr val="bg1"/>
                </a:solidFill>
              </a:defRPr>
            </a:lvl1pPr>
          </a:lstStyle>
          <a:p>
            <a:r>
              <a:rPr lang="en-US"/>
              <a:t>Click to edit Master title style</a:t>
            </a:r>
            <a:endParaRPr lang="nl-NL" dirty="0"/>
          </a:p>
        </p:txBody>
      </p:sp>
      <p:sp>
        <p:nvSpPr>
          <p:cNvPr id="7" name="Tijdelijke aanduiding voor tekst 6">
            <a:extLst>
              <a:ext uri="{FF2B5EF4-FFF2-40B4-BE49-F238E27FC236}">
                <a16:creationId xmlns:a16="http://schemas.microsoft.com/office/drawing/2014/main" id="{98EC8A20-6983-4311-9ACB-A2CEE97541E4}"/>
              </a:ext>
            </a:extLst>
          </p:cNvPr>
          <p:cNvSpPr>
            <a:spLocks noGrp="1"/>
          </p:cNvSpPr>
          <p:nvPr>
            <p:ph type="body" sz="quarter" idx="10"/>
          </p:nvPr>
        </p:nvSpPr>
        <p:spPr>
          <a:xfrm>
            <a:off x="615951" y="2073275"/>
            <a:ext cx="2978149" cy="35941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830106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A2F99AB-32A0-423C-977A-DB29AAAED14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a:extLst>
              <a:ext uri="{FF2B5EF4-FFF2-40B4-BE49-F238E27FC236}">
                <a16:creationId xmlns:a16="http://schemas.microsoft.com/office/drawing/2014/main" id="{794BAC71-B4DB-48DC-AB9F-706770D17C10}"/>
              </a:ext>
            </a:extLst>
          </p:cNvPr>
          <p:cNvPicPr>
            <a:picLocks noChangeAspect="1"/>
          </p:cNvPicPr>
          <p:nvPr/>
        </p:nvPicPr>
        <p:blipFill>
          <a:blip r:embed="rId2"/>
          <a:stretch>
            <a:fillRect/>
          </a:stretch>
        </p:blipFill>
        <p:spPr>
          <a:xfrm>
            <a:off x="591600" y="5943343"/>
            <a:ext cx="1658821" cy="453600"/>
          </a:xfrm>
          <a:prstGeom prst="rect">
            <a:avLst/>
          </a:prstGeom>
        </p:spPr>
      </p:pic>
      <p:sp>
        <p:nvSpPr>
          <p:cNvPr id="2" name="Titel 1">
            <a:extLst>
              <a:ext uri="{FF2B5EF4-FFF2-40B4-BE49-F238E27FC236}">
                <a16:creationId xmlns:a16="http://schemas.microsoft.com/office/drawing/2014/main" id="{9FEEA081-B1EA-46D2-82AA-FFBCF4876C05}"/>
              </a:ext>
            </a:extLst>
          </p:cNvPr>
          <p:cNvSpPr>
            <a:spLocks noGrp="1"/>
          </p:cNvSpPr>
          <p:nvPr>
            <p:ph type="title"/>
          </p:nvPr>
        </p:nvSpPr>
        <p:spPr>
          <a:xfrm>
            <a:off x="591601" y="500284"/>
            <a:ext cx="11005792" cy="1435507"/>
          </a:xfrm>
        </p:spPr>
        <p:txBody>
          <a:bodyPr/>
          <a:lstStyle>
            <a:lvl1pPr>
              <a:defRPr>
                <a:solidFill>
                  <a:srgbClr val="009C82"/>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BBD3EACF-A078-4D79-8926-C47011D436A2}"/>
              </a:ext>
            </a:extLst>
          </p:cNvPr>
          <p:cNvSpPr>
            <a:spLocks noGrp="1"/>
          </p:cNvSpPr>
          <p:nvPr>
            <p:ph type="body" sz="quarter" idx="10"/>
          </p:nvPr>
        </p:nvSpPr>
        <p:spPr>
          <a:xfrm>
            <a:off x="590552" y="2333625"/>
            <a:ext cx="11006841" cy="3148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195009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3DB79D8F-AE8E-4A30-96E9-94F7431F2CDE}"/>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a:extLst>
              <a:ext uri="{FF2B5EF4-FFF2-40B4-BE49-F238E27FC236}">
                <a16:creationId xmlns:a16="http://schemas.microsoft.com/office/drawing/2014/main" id="{4C7C5230-1CB4-4EF8-8368-15AB7EAE7366}"/>
              </a:ext>
            </a:extLst>
          </p:cNvPr>
          <p:cNvPicPr>
            <a:picLocks noChangeAspect="1"/>
          </p:cNvPicPr>
          <p:nvPr/>
        </p:nvPicPr>
        <p:blipFill>
          <a:blip r:embed="rId2"/>
          <a:stretch>
            <a:fillRect/>
          </a:stretch>
        </p:blipFill>
        <p:spPr>
          <a:xfrm>
            <a:off x="590401" y="5943601"/>
            <a:ext cx="1656692" cy="453019"/>
          </a:xfrm>
          <a:prstGeom prst="rect">
            <a:avLst/>
          </a:prstGeom>
        </p:spPr>
      </p:pic>
      <p:sp>
        <p:nvSpPr>
          <p:cNvPr id="2" name="Titel 1">
            <a:extLst>
              <a:ext uri="{FF2B5EF4-FFF2-40B4-BE49-F238E27FC236}">
                <a16:creationId xmlns:a16="http://schemas.microsoft.com/office/drawing/2014/main" id="{2FA7B015-1EAF-4485-B092-88235C55E83E}"/>
              </a:ext>
            </a:extLst>
          </p:cNvPr>
          <p:cNvSpPr>
            <a:spLocks noGrp="1"/>
          </p:cNvSpPr>
          <p:nvPr>
            <p:ph type="title"/>
          </p:nvPr>
        </p:nvSpPr>
        <p:spPr>
          <a:xfrm>
            <a:off x="590402" y="500284"/>
            <a:ext cx="10763397" cy="1435507"/>
          </a:xfrm>
        </p:spPr>
        <p:txBody>
          <a:bodyPr/>
          <a:lstStyle>
            <a:lvl1pPr>
              <a:defRPr>
                <a:solidFill>
                  <a:schemeClr val="bg1"/>
                </a:solidFill>
              </a:defRPr>
            </a:lvl1pPr>
          </a:lstStyle>
          <a:p>
            <a:r>
              <a:rPr lang="en-US"/>
              <a:t>Click to edit Master title style</a:t>
            </a:r>
            <a:endParaRPr lang="nl-NL" dirty="0"/>
          </a:p>
        </p:txBody>
      </p:sp>
      <p:sp>
        <p:nvSpPr>
          <p:cNvPr id="4" name="Tijdelijke aanduiding voor tekst 3">
            <a:extLst>
              <a:ext uri="{FF2B5EF4-FFF2-40B4-BE49-F238E27FC236}">
                <a16:creationId xmlns:a16="http://schemas.microsoft.com/office/drawing/2014/main" id="{8E411C9B-0F7A-4131-9D19-AB7E1A4D251D}"/>
              </a:ext>
            </a:extLst>
          </p:cNvPr>
          <p:cNvSpPr>
            <a:spLocks noGrp="1"/>
          </p:cNvSpPr>
          <p:nvPr>
            <p:ph type="body" sz="quarter" idx="10"/>
          </p:nvPr>
        </p:nvSpPr>
        <p:spPr>
          <a:xfrm>
            <a:off x="590552" y="2332800"/>
            <a:ext cx="10763248" cy="3608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066689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Vergelijking">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F23B92BB-44D8-46B6-BDA8-521E79490E07}"/>
              </a:ext>
            </a:extLst>
          </p:cNvPr>
          <p:cNvSpPr/>
          <p:nvPr/>
        </p:nvSpPr>
        <p:spPr>
          <a:xfrm>
            <a:off x="0" y="0"/>
            <a:ext cx="40613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D6DC362-A895-44B7-80D2-E78CBF1263FC}"/>
              </a:ext>
            </a:extLst>
          </p:cNvPr>
          <p:cNvSpPr/>
          <p:nvPr/>
        </p:nvSpPr>
        <p:spPr>
          <a:xfrm>
            <a:off x="4061312" y="0"/>
            <a:ext cx="8130688"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01A6F622-BCE1-4329-92E3-2A18615AACE3}"/>
              </a:ext>
            </a:extLst>
          </p:cNvPr>
          <p:cNvSpPr>
            <a:spLocks noGrp="1"/>
          </p:cNvSpPr>
          <p:nvPr>
            <p:ph type="title"/>
          </p:nvPr>
        </p:nvSpPr>
        <p:spPr>
          <a:xfrm>
            <a:off x="-40664" y="0"/>
            <a:ext cx="4101977" cy="6858000"/>
          </a:xfrm>
          <a:noFill/>
        </p:spPr>
        <p:txBody>
          <a:bodyPr lIns="360000" tIns="792000" rIns="324000" bIns="720000" anchor="t" anchorCtr="0"/>
          <a:lstStyle>
            <a:lvl1pPr>
              <a:defRPr sz="2800"/>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A8B08D5F-DC48-4007-B3E4-76BA25C21676}"/>
              </a:ext>
            </a:extLst>
          </p:cNvPr>
          <p:cNvSpPr>
            <a:spLocks noGrp="1"/>
          </p:cNvSpPr>
          <p:nvPr>
            <p:ph type="body" idx="1"/>
          </p:nvPr>
        </p:nvSpPr>
        <p:spPr>
          <a:xfrm>
            <a:off x="5040001" y="792000"/>
            <a:ext cx="622828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B272948D-E268-4603-88B2-2B415D950BF4}"/>
              </a:ext>
            </a:extLst>
          </p:cNvPr>
          <p:cNvSpPr>
            <a:spLocks noGrp="1"/>
          </p:cNvSpPr>
          <p:nvPr>
            <p:ph sz="quarter" idx="4"/>
          </p:nvPr>
        </p:nvSpPr>
        <p:spPr>
          <a:xfrm>
            <a:off x="5097620" y="1992086"/>
            <a:ext cx="6228281" cy="3767914"/>
          </a:xfrm>
        </p:spPr>
        <p:txBody>
          <a:bodyPr/>
          <a:lstStyle>
            <a:lvl1pPr marL="0" indent="0" algn="l">
              <a:buFont typeface="Arial" panose="020B0604020202020204" pitchFamily="34" charset="0"/>
              <a:buNone/>
              <a:defRPr>
                <a:solidFill>
                  <a:schemeClr val="bg1"/>
                </a:solidFill>
              </a:defRPr>
            </a:lvl1pPr>
            <a:lvl2pPr marL="457200" indent="0" algn="l">
              <a:buFont typeface="Arial" panose="020B0604020202020204" pitchFamily="34" charset="0"/>
              <a:buNone/>
              <a:defRPr>
                <a:solidFill>
                  <a:schemeClr val="bg1"/>
                </a:solidFill>
              </a:defRPr>
            </a:lvl2pPr>
            <a:lvl3pPr marL="914400" indent="0" algn="l">
              <a:buFont typeface="Arial" panose="020B0604020202020204" pitchFamily="34" charset="0"/>
              <a:buNone/>
              <a:defRPr>
                <a:solidFill>
                  <a:schemeClr val="bg1"/>
                </a:solidFill>
              </a:defRPr>
            </a:lvl3pPr>
            <a:lvl4pPr marL="1371600" indent="0" algn="l">
              <a:buFont typeface="Arial" panose="020B0604020202020204" pitchFamily="34" charset="0"/>
              <a:buNone/>
              <a:defRPr>
                <a:solidFill>
                  <a:schemeClr val="bg1"/>
                </a:solidFill>
              </a:defRPr>
            </a:lvl4pPr>
            <a:lvl5pPr marL="1828800" indent="0" algn="l">
              <a:buFont typeface="Arial" panose="020B0604020202020204" pitchFamily="34" charse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a:extLst>
              <a:ext uri="{FF2B5EF4-FFF2-40B4-BE49-F238E27FC236}">
                <a16:creationId xmlns:a16="http://schemas.microsoft.com/office/drawing/2014/main" id="{507B7152-F84B-43EA-B7A6-BAD952A1A3EE}"/>
              </a:ext>
            </a:extLst>
          </p:cNvPr>
          <p:cNvPicPr>
            <a:picLocks noChangeAspect="1"/>
          </p:cNvPicPr>
          <p:nvPr/>
        </p:nvPicPr>
        <p:blipFill>
          <a:blip r:embed="rId2"/>
          <a:stretch>
            <a:fillRect/>
          </a:stretch>
        </p:blipFill>
        <p:spPr>
          <a:xfrm>
            <a:off x="591600" y="5943343"/>
            <a:ext cx="1658821" cy="453600"/>
          </a:xfrm>
          <a:prstGeom prst="rect">
            <a:avLst/>
          </a:prstGeom>
        </p:spPr>
      </p:pic>
    </p:spTree>
    <p:extLst>
      <p:ext uri="{BB962C8B-B14F-4D97-AF65-F5344CB8AC3E}">
        <p14:creationId xmlns:p14="http://schemas.microsoft.com/office/powerpoint/2010/main" val="1832575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5889135-4F9D-431D-93FA-F18A2E0B61A4}"/>
              </a:ext>
            </a:extLst>
          </p:cNvPr>
          <p:cNvSpPr/>
          <p:nvPr/>
        </p:nvSpPr>
        <p:spPr>
          <a:xfrm>
            <a:off x="0" y="0"/>
            <a:ext cx="4080933"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Rechthoek 12">
            <a:extLst>
              <a:ext uri="{FF2B5EF4-FFF2-40B4-BE49-F238E27FC236}">
                <a16:creationId xmlns:a16="http://schemas.microsoft.com/office/drawing/2014/main" id="{208A81FD-CC7F-44B7-A3C2-1BA8D56EC811}"/>
              </a:ext>
            </a:extLst>
          </p:cNvPr>
          <p:cNvSpPr/>
          <p:nvPr/>
        </p:nvSpPr>
        <p:spPr>
          <a:xfrm>
            <a:off x="4080933" y="0"/>
            <a:ext cx="81110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tel 8">
            <a:extLst>
              <a:ext uri="{FF2B5EF4-FFF2-40B4-BE49-F238E27FC236}">
                <a16:creationId xmlns:a16="http://schemas.microsoft.com/office/drawing/2014/main" id="{C5FD37BF-9F19-45B6-A05D-C37E48EA6A4B}"/>
              </a:ext>
            </a:extLst>
          </p:cNvPr>
          <p:cNvSpPr>
            <a:spLocks noGrp="1"/>
          </p:cNvSpPr>
          <p:nvPr>
            <p:ph type="title"/>
          </p:nvPr>
        </p:nvSpPr>
        <p:spPr>
          <a:xfrm>
            <a:off x="-1" y="-146"/>
            <a:ext cx="4081444" cy="6858000"/>
          </a:xfrm>
          <a:noFill/>
        </p:spPr>
        <p:txBody>
          <a:bodyPr lIns="360000" tIns="1440000" rIns="324000" bIns="720000" anchor="t" anchorCtr="0"/>
          <a:lstStyle>
            <a:lvl1pPr>
              <a:defRPr sz="3000"/>
            </a:lvl1pPr>
          </a:lstStyle>
          <a:p>
            <a:r>
              <a:rPr lang="en-US"/>
              <a:t>Click to edit Master title style</a:t>
            </a:r>
            <a:endParaRPr lang="nl-NL" dirty="0"/>
          </a:p>
        </p:txBody>
      </p:sp>
      <p:sp>
        <p:nvSpPr>
          <p:cNvPr id="12" name="Tijdelijke aanduiding voor inhoud 11">
            <a:extLst>
              <a:ext uri="{FF2B5EF4-FFF2-40B4-BE49-F238E27FC236}">
                <a16:creationId xmlns:a16="http://schemas.microsoft.com/office/drawing/2014/main" id="{294A9EF1-75FD-43E4-AE75-300DEE25DA65}"/>
              </a:ext>
            </a:extLst>
          </p:cNvPr>
          <p:cNvSpPr>
            <a:spLocks noGrp="1"/>
          </p:cNvSpPr>
          <p:nvPr>
            <p:ph sz="quarter" idx="11"/>
          </p:nvPr>
        </p:nvSpPr>
        <p:spPr>
          <a:xfrm>
            <a:off x="4080933" y="0"/>
            <a:ext cx="8111067" cy="6878638"/>
          </a:xfrm>
        </p:spPr>
        <p:txBody>
          <a:bodyPr lIns="360000" tIns="792000" rIns="324000" bIns="72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0" name="Afbeelding 9">
            <a:extLst>
              <a:ext uri="{FF2B5EF4-FFF2-40B4-BE49-F238E27FC236}">
                <a16:creationId xmlns:a16="http://schemas.microsoft.com/office/drawing/2014/main" id="{7EA33CDD-5EA4-4328-BCF7-DF89E9BBFF08}"/>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1648023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D0237-9C24-46F9-989F-B21C10B9B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a:extLst>
              <a:ext uri="{FF2B5EF4-FFF2-40B4-BE49-F238E27FC236}">
                <a16:creationId xmlns:a16="http://schemas.microsoft.com/office/drawing/2014/main" id="{ED959F1A-F72D-4CF6-A029-14E0DB166AD6}"/>
              </a:ext>
            </a:extLst>
          </p:cNvPr>
          <p:cNvSpPr>
            <a:spLocks noGrp="1"/>
          </p:cNvSpPr>
          <p:nvPr>
            <p:ph idx="1"/>
          </p:nvPr>
        </p:nvSpPr>
        <p:spPr>
          <a:xfrm>
            <a:off x="1" y="0"/>
            <a:ext cx="8131201" cy="6858000"/>
          </a:xfrm>
          <a:noFill/>
        </p:spPr>
        <p:txBody>
          <a:bodyPr lIns="612000" tIns="1404000" rIns="828000" bIns="720000"/>
          <a:lstStyle>
            <a:lvl1pPr>
              <a:defRPr sz="3200">
                <a:solidFill>
                  <a:srgbClr val="009C8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5" name="Afbeelding 4">
            <a:extLst>
              <a:ext uri="{FF2B5EF4-FFF2-40B4-BE49-F238E27FC236}">
                <a16:creationId xmlns:a16="http://schemas.microsoft.com/office/drawing/2014/main" id="{DCE22342-5BE0-42EA-B2E1-2EB8037ABC96}"/>
              </a:ext>
            </a:extLst>
          </p:cNvPr>
          <p:cNvPicPr>
            <a:picLocks noChangeAspect="1"/>
          </p:cNvPicPr>
          <p:nvPr/>
        </p:nvPicPr>
        <p:blipFill>
          <a:blip r:embed="rId2"/>
          <a:stretch>
            <a:fillRect/>
          </a:stretch>
        </p:blipFill>
        <p:spPr>
          <a:xfrm>
            <a:off x="432000" y="324000"/>
            <a:ext cx="1658821" cy="453600"/>
          </a:xfrm>
          <a:prstGeom prst="rect">
            <a:avLst/>
          </a:prstGeom>
        </p:spPr>
      </p:pic>
      <p:sp>
        <p:nvSpPr>
          <p:cNvPr id="7" name="Rechthoek 6">
            <a:extLst>
              <a:ext uri="{FF2B5EF4-FFF2-40B4-BE49-F238E27FC236}">
                <a16:creationId xmlns:a16="http://schemas.microsoft.com/office/drawing/2014/main" id="{D9ABAC14-98E9-44D9-8819-A788634A5A3E}"/>
              </a:ext>
            </a:extLst>
          </p:cNvPr>
          <p:cNvSpPr/>
          <p:nvPr/>
        </p:nvSpPr>
        <p:spPr>
          <a:xfrm>
            <a:off x="8131201"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id="{C16C9A74-5669-451B-B2BB-460F64D706E9}"/>
              </a:ext>
            </a:extLst>
          </p:cNvPr>
          <p:cNvSpPr>
            <a:spLocks noGrp="1"/>
          </p:cNvSpPr>
          <p:nvPr>
            <p:ph type="title"/>
          </p:nvPr>
        </p:nvSpPr>
        <p:spPr>
          <a:xfrm>
            <a:off x="8563202" y="500283"/>
            <a:ext cx="3196799" cy="5816296"/>
          </a:xfrm>
        </p:spPr>
        <p:txBody>
          <a:bodyPr anchor="t" anchorCtr="0"/>
          <a:lstStyle>
            <a:lvl1pPr>
              <a:defRPr sz="3000">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2417058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6FCA5F-563C-4963-A6C6-ACB86FD6731A}"/>
              </a:ext>
            </a:extLst>
          </p:cNvPr>
          <p:cNvSpPr/>
          <p:nvPr/>
        </p:nvSpPr>
        <p:spPr>
          <a:xfrm>
            <a:off x="0" y="0"/>
            <a:ext cx="8128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8892A113-690F-4A70-A450-6B634995DCCF}"/>
              </a:ext>
            </a:extLst>
          </p:cNvPr>
          <p:cNvSpPr>
            <a:spLocks noGrp="1"/>
          </p:cNvSpPr>
          <p:nvPr>
            <p:ph type="title"/>
          </p:nvPr>
        </p:nvSpPr>
        <p:spPr>
          <a:xfrm>
            <a:off x="0" y="-1"/>
            <a:ext cx="8128000" cy="6857999"/>
          </a:xfrm>
          <a:noFill/>
        </p:spPr>
        <p:txBody>
          <a:bodyPr lIns="612000" tIns="1440000" rIns="828000" bIns="720000" anchor="t" anchorCtr="0"/>
          <a:lstStyle>
            <a:lvl1pPr>
              <a:defRPr sz="3000">
                <a:solidFill>
                  <a:schemeClr val="bg1"/>
                </a:solidFill>
              </a:defRPr>
            </a:lvl1pPr>
          </a:lstStyle>
          <a:p>
            <a:r>
              <a:rPr lang="en-US"/>
              <a:t>Click to edit Master title style</a:t>
            </a:r>
            <a:endParaRPr lang="nl-NL" dirty="0"/>
          </a:p>
        </p:txBody>
      </p:sp>
      <p:sp>
        <p:nvSpPr>
          <p:cNvPr id="3" name="Tijdelijke aanduiding voor afbeelding 2">
            <a:extLst>
              <a:ext uri="{FF2B5EF4-FFF2-40B4-BE49-F238E27FC236}">
                <a16:creationId xmlns:a16="http://schemas.microsoft.com/office/drawing/2014/main" id="{93351474-BA6D-40FF-AD94-E36000AB4453}"/>
              </a:ext>
            </a:extLst>
          </p:cNvPr>
          <p:cNvSpPr>
            <a:spLocks noGrp="1"/>
          </p:cNvSpPr>
          <p:nvPr>
            <p:ph type="pic" idx="1"/>
          </p:nvPr>
        </p:nvSpPr>
        <p:spPr>
          <a:xfrm>
            <a:off x="8128000" y="1"/>
            <a:ext cx="406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pic>
        <p:nvPicPr>
          <p:cNvPr id="6" name="Afbeelding 5">
            <a:extLst>
              <a:ext uri="{FF2B5EF4-FFF2-40B4-BE49-F238E27FC236}">
                <a16:creationId xmlns:a16="http://schemas.microsoft.com/office/drawing/2014/main" id="{4FAEA862-9AD8-44D8-BB6F-BB67BB4C8B37}"/>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811885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DEFED0DD-85A5-490B-A6E7-CEE6353C85BE}"/>
              </a:ext>
            </a:extLst>
          </p:cNvPr>
          <p:cNvPicPr>
            <a:picLocks noChangeAspect="1"/>
          </p:cNvPicPr>
          <p:nvPr/>
        </p:nvPicPr>
        <p:blipFill>
          <a:blip r:embed="rId2"/>
          <a:stretch>
            <a:fillRect/>
          </a:stretch>
        </p:blipFill>
        <p:spPr>
          <a:xfrm>
            <a:off x="432000" y="324000"/>
            <a:ext cx="1658821" cy="453600"/>
          </a:xfrm>
          <a:prstGeom prst="rect">
            <a:avLst/>
          </a:prstGeom>
        </p:spPr>
      </p:pic>
    </p:spTree>
    <p:extLst>
      <p:ext uri="{BB962C8B-B14F-4D97-AF65-F5344CB8AC3E}">
        <p14:creationId xmlns:p14="http://schemas.microsoft.com/office/powerpoint/2010/main" val="171225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2D64C1C9-6779-4C2B-8929-B830AA9CB13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AEB84E45-4AEA-4831-9B87-14B3517136B9}"/>
              </a:ext>
            </a:extLst>
          </p:cNvPr>
          <p:cNvPicPr>
            <a:picLocks noChangeAspect="1"/>
          </p:cNvPicPr>
          <p:nvPr/>
        </p:nvPicPr>
        <p:blipFill>
          <a:blip r:embed="rId2"/>
          <a:stretch>
            <a:fillRect/>
          </a:stretch>
        </p:blipFill>
        <p:spPr>
          <a:xfrm>
            <a:off x="324000" y="324000"/>
            <a:ext cx="1384385" cy="504742"/>
          </a:xfrm>
          <a:prstGeom prst="rect">
            <a:avLst/>
          </a:prstGeom>
        </p:spPr>
      </p:pic>
    </p:spTree>
    <p:extLst>
      <p:ext uri="{BB962C8B-B14F-4D97-AF65-F5344CB8AC3E}">
        <p14:creationId xmlns:p14="http://schemas.microsoft.com/office/powerpoint/2010/main" val="40804512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EE0B92A-A73A-4C1F-A960-EBEE0651E7E5}"/>
              </a:ext>
            </a:extLst>
          </p:cNvPr>
          <p:cNvSpPr/>
          <p:nvPr/>
        </p:nvSpPr>
        <p:spPr>
          <a:xfrm>
            <a:off x="0" y="0"/>
            <a:ext cx="121920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a:extLst>
              <a:ext uri="{FF2B5EF4-FFF2-40B4-BE49-F238E27FC236}">
                <a16:creationId xmlns:a16="http://schemas.microsoft.com/office/drawing/2014/main" id="{8FD22A79-5114-4191-8D92-BBB23994A1D3}"/>
              </a:ext>
            </a:extLst>
          </p:cNvPr>
          <p:cNvPicPr>
            <a:picLocks noChangeAspect="1"/>
          </p:cNvPicPr>
          <p:nvPr/>
        </p:nvPicPr>
        <p:blipFill>
          <a:blip r:embed="rId2"/>
          <a:stretch>
            <a:fillRect/>
          </a:stretch>
        </p:blipFill>
        <p:spPr>
          <a:xfrm>
            <a:off x="432001" y="324001"/>
            <a:ext cx="1656692" cy="453019"/>
          </a:xfrm>
          <a:prstGeom prst="rect">
            <a:avLst/>
          </a:prstGeom>
        </p:spPr>
      </p:pic>
    </p:spTree>
    <p:extLst>
      <p:ext uri="{BB962C8B-B14F-4D97-AF65-F5344CB8AC3E}">
        <p14:creationId xmlns:p14="http://schemas.microsoft.com/office/powerpoint/2010/main" val="86158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1.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16:9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4" name="Afbeelding 13">
            <a:extLst>
              <a:ext uri="{FF2B5EF4-FFF2-40B4-BE49-F238E27FC236}">
                <a16:creationId xmlns:a16="http://schemas.microsoft.com/office/drawing/2014/main" id="{00CFFBB0-A4A8-48C7-A271-8455A1541367}"/>
              </a:ext>
            </a:extLst>
          </p:cNvPr>
          <p:cNvPicPr>
            <a:picLocks noChangeAspect="1"/>
          </p:cNvPicPr>
          <p:nvPr/>
        </p:nvPicPr>
        <p:blipFill>
          <a:blip r:embed="rId13"/>
          <a:stretch>
            <a:fillRect/>
          </a:stretch>
        </p:blipFill>
        <p:spPr>
          <a:xfrm>
            <a:off x="324000" y="5473804"/>
            <a:ext cx="2416626" cy="881095"/>
          </a:xfrm>
          <a:prstGeom prst="rect">
            <a:avLst/>
          </a:prstGeom>
        </p:spPr>
      </p:pic>
    </p:spTree>
    <p:extLst>
      <p:ext uri="{BB962C8B-B14F-4D97-AF65-F5344CB8AC3E}">
        <p14:creationId xmlns:p14="http://schemas.microsoft.com/office/powerpoint/2010/main" val="1126279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06964064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Format </a:t>
            </a:r>
            <a:br>
              <a:rPr lang="nl-NL" dirty="0"/>
            </a:br>
            <a:r>
              <a:rPr lang="nl-NL" dirty="0"/>
              <a:t>16:9 INT</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6" name="Afbeelding 15">
            <a:extLst>
              <a:ext uri="{FF2B5EF4-FFF2-40B4-BE49-F238E27FC236}">
                <a16:creationId xmlns:a16="http://schemas.microsoft.com/office/drawing/2014/main" id="{24CF265D-E83E-4BC2-8036-5C85388D4FCA}"/>
              </a:ext>
            </a:extLst>
          </p:cNvPr>
          <p:cNvPicPr>
            <a:picLocks noChangeAspect="1"/>
          </p:cNvPicPr>
          <p:nvPr/>
        </p:nvPicPr>
        <p:blipFill>
          <a:blip r:embed="rId13"/>
          <a:stretch>
            <a:fillRect/>
          </a:stretch>
        </p:blipFill>
        <p:spPr>
          <a:xfrm>
            <a:off x="0" y="5182286"/>
            <a:ext cx="3334864" cy="1675714"/>
          </a:xfrm>
          <a:prstGeom prst="rect">
            <a:avLst/>
          </a:prstGeom>
        </p:spPr>
      </p:pic>
    </p:spTree>
    <p:extLst>
      <p:ext uri="{BB962C8B-B14F-4D97-AF65-F5344CB8AC3E}">
        <p14:creationId xmlns:p14="http://schemas.microsoft.com/office/powerpoint/2010/main" val="24874666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Format </a:t>
            </a:r>
            <a:br>
              <a:rPr lang="nl-NL" dirty="0"/>
            </a:br>
            <a:r>
              <a:rPr lang="nl-NL" dirty="0"/>
              <a:t>4:3 INT</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0" name="Afbeelding 9">
            <a:extLst>
              <a:ext uri="{FF2B5EF4-FFF2-40B4-BE49-F238E27FC236}">
                <a16:creationId xmlns:a16="http://schemas.microsoft.com/office/drawing/2014/main" id="{9C1CA65C-48CF-4471-B6D2-CD5AA662C6B8}"/>
              </a:ext>
            </a:extLst>
          </p:cNvPr>
          <p:cNvPicPr>
            <a:picLocks noChangeAspect="1"/>
          </p:cNvPicPr>
          <p:nvPr/>
        </p:nvPicPr>
        <p:blipFill>
          <a:blip r:embed="rId13"/>
          <a:stretch>
            <a:fillRect/>
          </a:stretch>
        </p:blipFill>
        <p:spPr>
          <a:xfrm>
            <a:off x="263183" y="5526000"/>
            <a:ext cx="3534445" cy="1332000"/>
          </a:xfrm>
          <a:prstGeom prst="rect">
            <a:avLst/>
          </a:prstGeom>
        </p:spPr>
      </p:pic>
    </p:spTree>
    <p:extLst>
      <p:ext uri="{BB962C8B-B14F-4D97-AF65-F5344CB8AC3E}">
        <p14:creationId xmlns:p14="http://schemas.microsoft.com/office/powerpoint/2010/main" val="3041511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6461058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399293736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62246084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125775181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35AE316-A033-42C3-91B9-BB69790144E1}"/>
              </a:ext>
            </a:extLst>
          </p:cNvPr>
          <p:cNvSpPr/>
          <p:nvPr/>
        </p:nvSpPr>
        <p:spPr>
          <a:xfrm>
            <a:off x="5" y="0"/>
            <a:ext cx="4060800" cy="6858000"/>
          </a:xfrm>
          <a:prstGeom prst="rect">
            <a:avLst/>
          </a:prstGeom>
          <a:solidFill>
            <a:srgbClr val="009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jdelijke aanduiding voor titel 1">
            <a:extLst>
              <a:ext uri="{FF2B5EF4-FFF2-40B4-BE49-F238E27FC236}">
                <a16:creationId xmlns:a16="http://schemas.microsoft.com/office/drawing/2014/main" id="{F5331E97-3ECC-4AF2-98AB-D57122C85F3A}"/>
              </a:ext>
            </a:extLst>
          </p:cNvPr>
          <p:cNvSpPr>
            <a:spLocks noGrp="1"/>
          </p:cNvSpPr>
          <p:nvPr>
            <p:ph type="title"/>
          </p:nvPr>
        </p:nvSpPr>
        <p:spPr>
          <a:xfrm>
            <a:off x="4692501" y="500284"/>
            <a:ext cx="6661297" cy="1435507"/>
          </a:xfrm>
          <a:prstGeom prst="rect">
            <a:avLst/>
          </a:prstGeom>
        </p:spPr>
        <p:txBody>
          <a:bodyPr vert="horz" lIns="91440" tIns="45720" rIns="91440" bIns="45720" rtlCol="0" anchor="ctr">
            <a:noAutofit/>
          </a:bodyPr>
          <a:lstStyle/>
          <a:p>
            <a:r>
              <a:rPr lang="nl-NL" dirty="0"/>
              <a:t>Formaat </a:t>
            </a:r>
            <a:br>
              <a:rPr lang="nl-NL" dirty="0"/>
            </a:br>
            <a:r>
              <a:rPr lang="nl-NL" dirty="0"/>
              <a:t>4:3 NL</a:t>
            </a:r>
          </a:p>
        </p:txBody>
      </p:sp>
      <p:sp>
        <p:nvSpPr>
          <p:cNvPr id="3" name="Tijdelijke aanduiding voor tekst 2">
            <a:extLst>
              <a:ext uri="{FF2B5EF4-FFF2-40B4-BE49-F238E27FC236}">
                <a16:creationId xmlns:a16="http://schemas.microsoft.com/office/drawing/2014/main" id="{72391E4F-156B-48E6-81C2-3447F3936994}"/>
              </a:ext>
            </a:extLst>
          </p:cNvPr>
          <p:cNvSpPr>
            <a:spLocks noGrp="1"/>
          </p:cNvSpPr>
          <p:nvPr>
            <p:ph type="body" idx="1"/>
          </p:nvPr>
        </p:nvSpPr>
        <p:spPr>
          <a:xfrm>
            <a:off x="4692500" y="2006379"/>
            <a:ext cx="6661299" cy="4351338"/>
          </a:xfrm>
          <a:prstGeom prst="rect">
            <a:avLst/>
          </a:prstGeom>
        </p:spPr>
        <p:txBody>
          <a:bodyPr vert="horz" lIns="91440" tIns="45720" rIns="91440" bIns="45720" rtlCol="0">
            <a:normAutofit/>
          </a:bodyPr>
          <a:lstStyle/>
          <a:p>
            <a:pPr lvl="0"/>
            <a:r>
              <a:rPr lang="nl-NL" dirty="0"/>
              <a:t>Tekststijl van het model bewerken</a:t>
            </a:r>
          </a:p>
        </p:txBody>
      </p:sp>
      <p:pic>
        <p:nvPicPr>
          <p:cNvPr id="8" name="Afbeelding 7">
            <a:extLst>
              <a:ext uri="{FF2B5EF4-FFF2-40B4-BE49-F238E27FC236}">
                <a16:creationId xmlns:a16="http://schemas.microsoft.com/office/drawing/2014/main" id="{CB4A502B-E2CB-4287-9DED-C3AC2B5E0CFA}"/>
              </a:ext>
            </a:extLst>
          </p:cNvPr>
          <p:cNvPicPr>
            <a:picLocks noChangeAspect="1"/>
          </p:cNvPicPr>
          <p:nvPr/>
        </p:nvPicPr>
        <p:blipFill>
          <a:blip r:embed="rId12"/>
          <a:stretch>
            <a:fillRect/>
          </a:stretch>
        </p:blipFill>
        <p:spPr>
          <a:xfrm>
            <a:off x="380014" y="5248352"/>
            <a:ext cx="3534447" cy="1332000"/>
          </a:xfrm>
          <a:prstGeom prst="rect">
            <a:avLst/>
          </a:prstGeom>
        </p:spPr>
      </p:pic>
      <p:pic>
        <p:nvPicPr>
          <p:cNvPr id="11" name="Afbeelding 10">
            <a:extLst>
              <a:ext uri="{FF2B5EF4-FFF2-40B4-BE49-F238E27FC236}">
                <a16:creationId xmlns:a16="http://schemas.microsoft.com/office/drawing/2014/main" id="{8CB1E99A-E5D7-4CAA-A7C3-0E45EE3509BA}"/>
              </a:ext>
            </a:extLst>
          </p:cNvPr>
          <p:cNvPicPr>
            <a:picLocks noChangeAspect="1"/>
          </p:cNvPicPr>
          <p:nvPr/>
        </p:nvPicPr>
        <p:blipFill>
          <a:blip r:embed="rId13"/>
          <a:stretch>
            <a:fillRect/>
          </a:stretch>
        </p:blipFill>
        <p:spPr>
          <a:xfrm>
            <a:off x="432001" y="5799600"/>
            <a:ext cx="2369740" cy="648000"/>
          </a:xfrm>
          <a:prstGeom prst="rect">
            <a:avLst/>
          </a:prstGeom>
        </p:spPr>
      </p:pic>
    </p:spTree>
    <p:extLst>
      <p:ext uri="{BB962C8B-B14F-4D97-AF65-F5344CB8AC3E}">
        <p14:creationId xmlns:p14="http://schemas.microsoft.com/office/powerpoint/2010/main" val="329668150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Lst>
  <p:txStyles>
    <p:title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267547392" TargetMode="External"/><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C-UsVQOIRQk&amp;feature=youtu.be" TargetMode="External"/><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JyC6oUd83bI" TargetMode="External"/><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3.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3.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4000" dirty="0" err="1"/>
              <a:t>Spoedcurus</a:t>
            </a:r>
            <a:r>
              <a:rPr lang="nl-NL" sz="4000" dirty="0"/>
              <a:t> Zorghotel Coronacrisis</a:t>
            </a:r>
          </a:p>
        </p:txBody>
      </p:sp>
      <p:sp>
        <p:nvSpPr>
          <p:cNvPr id="6" name="Tijdelijke aanduiding voor tekst 5"/>
          <p:cNvSpPr>
            <a:spLocks noGrp="1"/>
          </p:cNvSpPr>
          <p:nvPr>
            <p:ph type="body" sz="quarter" idx="10"/>
          </p:nvPr>
        </p:nvSpPr>
        <p:spPr>
          <a:xfrm>
            <a:off x="590402" y="1935791"/>
            <a:ext cx="4641998" cy="3210975"/>
          </a:xfrm>
        </p:spPr>
        <p:txBody>
          <a:bodyPr>
            <a:normAutofit/>
          </a:bodyPr>
          <a:lstStyle/>
          <a:p>
            <a:r>
              <a:rPr lang="nl-NL" dirty="0"/>
              <a:t>GHOR/GGD</a:t>
            </a:r>
          </a:p>
          <a:p>
            <a:r>
              <a:rPr lang="nl-NL" sz="2400" dirty="0"/>
              <a:t>Noord- en Oost-Gelderland</a:t>
            </a:r>
          </a:p>
          <a:p>
            <a:endParaRPr lang="nl-NL" dirty="0"/>
          </a:p>
          <a:p>
            <a:r>
              <a:rPr lang="nl-NL" sz="2000" dirty="0"/>
              <a:t>i.s.m.</a:t>
            </a:r>
          </a:p>
          <a:p>
            <a:r>
              <a:rPr lang="nl-NL" sz="2000" dirty="0"/>
              <a:t>Docenten verpleegkunde</a:t>
            </a:r>
          </a:p>
          <a:p>
            <a:r>
              <a:rPr lang="nl-NL" sz="2000" dirty="0"/>
              <a:t>Hogeschool Saxion</a:t>
            </a:r>
          </a:p>
          <a:p>
            <a:r>
              <a:rPr lang="nl-NL" sz="2000" dirty="0"/>
              <a:t>Enschede</a:t>
            </a:r>
          </a:p>
        </p:txBody>
      </p:sp>
      <p:sp>
        <p:nvSpPr>
          <p:cNvPr id="2" name="Tekstvak 1">
            <a:extLst>
              <a:ext uri="{FF2B5EF4-FFF2-40B4-BE49-F238E27FC236}">
                <a16:creationId xmlns:a16="http://schemas.microsoft.com/office/drawing/2014/main" id="{4DA41024-6D54-854D-8CE0-F030EAEFB5DE}"/>
              </a:ext>
            </a:extLst>
          </p:cNvPr>
          <p:cNvSpPr txBox="1"/>
          <p:nvPr/>
        </p:nvSpPr>
        <p:spPr>
          <a:xfrm>
            <a:off x="9668108" y="6357716"/>
            <a:ext cx="2152186" cy="369332"/>
          </a:xfrm>
          <a:prstGeom prst="rect">
            <a:avLst/>
          </a:prstGeom>
          <a:noFill/>
        </p:spPr>
        <p:txBody>
          <a:bodyPr wrap="square" rtlCol="0">
            <a:spAutoFit/>
          </a:bodyPr>
          <a:lstStyle/>
          <a:p>
            <a:r>
              <a:rPr lang="nl-NL" dirty="0">
                <a:solidFill>
                  <a:schemeClr val="bg1"/>
                </a:solidFill>
              </a:rPr>
              <a:t>28 en 29 maart 2020</a:t>
            </a:r>
          </a:p>
        </p:txBody>
      </p:sp>
      <p:pic>
        <p:nvPicPr>
          <p:cNvPr id="10" name="Afbeelding 9">
            <a:extLst>
              <a:ext uri="{FF2B5EF4-FFF2-40B4-BE49-F238E27FC236}">
                <a16:creationId xmlns:a16="http://schemas.microsoft.com/office/drawing/2014/main" id="{90AB01DD-F608-2A48-8C95-EB34CBCA7C7F}"/>
              </a:ext>
            </a:extLst>
          </p:cNvPr>
          <p:cNvPicPr>
            <a:picLocks noChangeAspect="1"/>
          </p:cNvPicPr>
          <p:nvPr/>
        </p:nvPicPr>
        <p:blipFill>
          <a:blip r:embed="rId2"/>
          <a:stretch>
            <a:fillRect/>
          </a:stretch>
        </p:blipFill>
        <p:spPr>
          <a:xfrm>
            <a:off x="4600501" y="2050754"/>
            <a:ext cx="7385197" cy="3882504"/>
          </a:xfrm>
          <a:prstGeom prst="rect">
            <a:avLst/>
          </a:prstGeom>
        </p:spPr>
      </p:pic>
      <p:sp>
        <p:nvSpPr>
          <p:cNvPr id="8" name="Rechthoek 7">
            <a:extLst>
              <a:ext uri="{FF2B5EF4-FFF2-40B4-BE49-F238E27FC236}">
                <a16:creationId xmlns:a16="http://schemas.microsoft.com/office/drawing/2014/main" id="{333D97A7-3859-7C4F-949F-D213243687E6}"/>
              </a:ext>
            </a:extLst>
          </p:cNvPr>
          <p:cNvSpPr/>
          <p:nvPr/>
        </p:nvSpPr>
        <p:spPr>
          <a:xfrm>
            <a:off x="4600501" y="6048221"/>
            <a:ext cx="4419600" cy="405431"/>
          </a:xfrm>
          <a:prstGeom prst="rect">
            <a:avLst/>
          </a:prstGeom>
        </p:spPr>
        <p:txBody>
          <a:bodyPr wrap="square">
            <a:spAutoFit/>
          </a:bodyPr>
          <a:lstStyle/>
          <a:p>
            <a:r>
              <a:rPr lang="nl-NL" sz="1000" dirty="0"/>
              <a:t>https://</a:t>
            </a:r>
            <a:r>
              <a:rPr lang="nl-NL" sz="1000" dirty="0" err="1"/>
              <a:t>www.boredpanda.com</a:t>
            </a:r>
            <a:r>
              <a:rPr lang="nl-NL" sz="1000" dirty="0"/>
              <a:t>/doctors-</a:t>
            </a:r>
            <a:r>
              <a:rPr lang="nl-NL" sz="1000" dirty="0" err="1"/>
              <a:t>write</a:t>
            </a:r>
            <a:r>
              <a:rPr lang="nl-NL" sz="1000" dirty="0"/>
              <a:t>-</a:t>
            </a:r>
            <a:r>
              <a:rPr lang="nl-NL" sz="1000" dirty="0" err="1"/>
              <a:t>names</a:t>
            </a:r>
            <a:r>
              <a:rPr lang="nl-NL" sz="1000" dirty="0"/>
              <a:t>-</a:t>
            </a:r>
            <a:r>
              <a:rPr lang="nl-NL" sz="1000" dirty="0" err="1"/>
              <a:t>profession</a:t>
            </a:r>
            <a:r>
              <a:rPr lang="nl-NL" sz="1000" dirty="0"/>
              <a:t>-scrub-cap-rob-</a:t>
            </a:r>
            <a:r>
              <a:rPr lang="nl-NL" sz="1000" dirty="0" err="1"/>
              <a:t>hackett</a:t>
            </a:r>
            <a:r>
              <a:rPr lang="nl-NL" sz="1000" dirty="0"/>
              <a:t>/?</a:t>
            </a:r>
            <a:r>
              <a:rPr lang="nl-NL" sz="1000" dirty="0" err="1"/>
              <a:t>utm_source</a:t>
            </a:r>
            <a:r>
              <a:rPr lang="nl-NL" sz="1000" dirty="0"/>
              <a:t>=</a:t>
            </a:r>
            <a:r>
              <a:rPr lang="nl-NL" sz="1000" dirty="0" err="1"/>
              <a:t>google&amp;utm_medium</a:t>
            </a:r>
            <a:r>
              <a:rPr lang="nl-NL" sz="1000" dirty="0"/>
              <a:t>=</a:t>
            </a:r>
            <a:r>
              <a:rPr lang="nl-NL" sz="1000" dirty="0" err="1"/>
              <a:t>organic&amp;utm_campaign</a:t>
            </a:r>
            <a:r>
              <a:rPr lang="nl-NL" sz="1000" dirty="0"/>
              <a:t>=</a:t>
            </a:r>
            <a:r>
              <a:rPr lang="nl-NL" sz="1000" dirty="0" err="1"/>
              <a:t>organic</a:t>
            </a:r>
            <a:endParaRPr lang="nl-NL" sz="1000" dirty="0"/>
          </a:p>
        </p:txBody>
      </p:sp>
    </p:spTree>
    <p:extLst>
      <p:ext uri="{BB962C8B-B14F-4D97-AF65-F5344CB8AC3E}">
        <p14:creationId xmlns:p14="http://schemas.microsoft.com/office/powerpoint/2010/main" val="246737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8353E-D31B-1C4A-9925-73D240A3B006}"/>
              </a:ext>
            </a:extLst>
          </p:cNvPr>
          <p:cNvSpPr>
            <a:spLocks noGrp="1"/>
          </p:cNvSpPr>
          <p:nvPr>
            <p:ph type="title"/>
          </p:nvPr>
        </p:nvSpPr>
        <p:spPr/>
        <p:txBody>
          <a:bodyPr/>
          <a:lstStyle/>
          <a:p>
            <a:r>
              <a:rPr lang="nl-NL" dirty="0"/>
              <a:t>Handhygiëne</a:t>
            </a:r>
          </a:p>
        </p:txBody>
      </p:sp>
      <p:sp>
        <p:nvSpPr>
          <p:cNvPr id="3" name="Tijdelijke aanduiding voor tekst 2">
            <a:extLst>
              <a:ext uri="{FF2B5EF4-FFF2-40B4-BE49-F238E27FC236}">
                <a16:creationId xmlns:a16="http://schemas.microsoft.com/office/drawing/2014/main" id="{D1C109F9-60D8-7041-B441-A7730373B308}"/>
              </a:ext>
            </a:extLst>
          </p:cNvPr>
          <p:cNvSpPr>
            <a:spLocks noGrp="1"/>
          </p:cNvSpPr>
          <p:nvPr>
            <p:ph type="body" sz="quarter" idx="10"/>
          </p:nvPr>
        </p:nvSpPr>
        <p:spPr>
          <a:xfrm>
            <a:off x="468939" y="2158509"/>
            <a:ext cx="6255898" cy="3034635"/>
          </a:xfrm>
        </p:spPr>
        <p:txBody>
          <a:bodyPr>
            <a:normAutofit fontScale="85000" lnSpcReduction="10000"/>
          </a:bodyPr>
          <a:lstStyle/>
          <a:p>
            <a:pPr marL="457200" indent="-457200">
              <a:buFont typeface="Arial" panose="020B0604020202020204" pitchFamily="34" charset="0"/>
              <a:buChar char="•"/>
            </a:pPr>
            <a:r>
              <a:rPr lang="nl-NL" b="1" dirty="0"/>
              <a:t>Maak er direct een gewoonte van!</a:t>
            </a:r>
          </a:p>
          <a:p>
            <a:pPr marL="914400" lvl="1" indent="-457200">
              <a:buFont typeface="Arial" panose="020B0604020202020204" pitchFamily="34" charset="0"/>
              <a:buChar char="•"/>
            </a:pPr>
            <a:r>
              <a:rPr lang="nl-NL" dirty="0"/>
              <a:t>Ouderen zijn kwetsbaar &amp; Corona</a:t>
            </a:r>
          </a:p>
          <a:p>
            <a:pPr marL="914400" lvl="1" indent="-457200">
              <a:buFont typeface="Arial" panose="020B0604020202020204" pitchFamily="34" charset="0"/>
              <a:buChar char="•"/>
            </a:pPr>
            <a:r>
              <a:rPr lang="nl-NL" dirty="0"/>
              <a:t>Kruisinfectie: overbrengen van micro organismen</a:t>
            </a:r>
          </a:p>
          <a:p>
            <a:pPr marL="457200" indent="-457200">
              <a:buFont typeface="Arial" panose="020B0604020202020204" pitchFamily="34" charset="0"/>
              <a:buChar char="•"/>
            </a:pPr>
            <a:r>
              <a:rPr lang="nl-NL" b="1" dirty="0"/>
              <a:t>Wanneer handhygiëne:</a:t>
            </a:r>
          </a:p>
          <a:p>
            <a:pPr marL="914400" lvl="1" indent="-457200">
              <a:buFont typeface="Arial" panose="020B0604020202020204" pitchFamily="34" charset="0"/>
              <a:buChar char="•"/>
            </a:pPr>
            <a:r>
              <a:rPr lang="nl-NL" b="1" dirty="0"/>
              <a:t>Kamer in: </a:t>
            </a:r>
            <a:r>
              <a:rPr lang="nl-NL" u="sng" dirty="0"/>
              <a:t>Nadat</a:t>
            </a:r>
            <a:r>
              <a:rPr lang="nl-NL" dirty="0"/>
              <a:t> je de kamer inloopt</a:t>
            </a:r>
          </a:p>
          <a:p>
            <a:pPr marL="914400" lvl="1" indent="-457200">
              <a:buFont typeface="Arial" panose="020B0604020202020204" pitchFamily="34" charset="0"/>
              <a:buChar char="•"/>
            </a:pPr>
            <a:r>
              <a:rPr lang="nl-NL" b="1" dirty="0"/>
              <a:t>Kamer uit: </a:t>
            </a:r>
            <a:r>
              <a:rPr lang="nl-NL" u="sng" dirty="0"/>
              <a:t>Voordat</a:t>
            </a:r>
            <a:r>
              <a:rPr lang="nl-NL" dirty="0"/>
              <a:t> je de kamer uitloopt</a:t>
            </a:r>
          </a:p>
          <a:p>
            <a:pPr marL="914400" lvl="1" indent="-457200">
              <a:buFont typeface="Arial" panose="020B0604020202020204" pitchFamily="34" charset="0"/>
              <a:buChar char="•"/>
            </a:pPr>
            <a:r>
              <a:rPr lang="nl-NL" b="1" dirty="0"/>
              <a:t>Voor schoon</a:t>
            </a:r>
            <a:r>
              <a:rPr lang="nl-NL" dirty="0"/>
              <a:t>: </a:t>
            </a:r>
            <a:r>
              <a:rPr lang="nl-NL" u="sng" dirty="0"/>
              <a:t>voor</a:t>
            </a:r>
            <a:r>
              <a:rPr lang="nl-NL" dirty="0"/>
              <a:t> een schone handeling</a:t>
            </a:r>
          </a:p>
          <a:p>
            <a:pPr marL="914400" lvl="1" indent="-457200">
              <a:buFont typeface="Arial" panose="020B0604020202020204" pitchFamily="34" charset="0"/>
              <a:buChar char="•"/>
            </a:pPr>
            <a:r>
              <a:rPr lang="nl-NL" b="1" dirty="0"/>
              <a:t>Na vies:</a:t>
            </a:r>
            <a:r>
              <a:rPr lang="nl-NL" dirty="0"/>
              <a:t> </a:t>
            </a:r>
            <a:r>
              <a:rPr lang="nl-NL" u="sng" dirty="0"/>
              <a:t>Na</a:t>
            </a:r>
            <a:r>
              <a:rPr lang="nl-NL" dirty="0"/>
              <a:t> een vieze handeling</a:t>
            </a:r>
          </a:p>
        </p:txBody>
      </p:sp>
      <p:pic>
        <p:nvPicPr>
          <p:cNvPr id="8" name="Afbeelding 7">
            <a:extLst>
              <a:ext uri="{FF2B5EF4-FFF2-40B4-BE49-F238E27FC236}">
                <a16:creationId xmlns:a16="http://schemas.microsoft.com/office/drawing/2014/main" id="{55636244-54BA-4B4D-803A-8EDF31FDC5CB}"/>
              </a:ext>
            </a:extLst>
          </p:cNvPr>
          <p:cNvPicPr>
            <a:picLocks noChangeAspect="1"/>
          </p:cNvPicPr>
          <p:nvPr/>
        </p:nvPicPr>
        <p:blipFill>
          <a:blip r:embed="rId3"/>
          <a:stretch>
            <a:fillRect/>
          </a:stretch>
        </p:blipFill>
        <p:spPr>
          <a:xfrm>
            <a:off x="6724837" y="1257465"/>
            <a:ext cx="4872556" cy="4854030"/>
          </a:xfrm>
          <a:prstGeom prst="rect">
            <a:avLst/>
          </a:prstGeom>
        </p:spPr>
      </p:pic>
      <p:sp>
        <p:nvSpPr>
          <p:cNvPr id="9" name="Rechthoek 8">
            <a:extLst>
              <a:ext uri="{FF2B5EF4-FFF2-40B4-BE49-F238E27FC236}">
                <a16:creationId xmlns:a16="http://schemas.microsoft.com/office/drawing/2014/main" id="{44A34537-9C23-9945-BF3F-701BDD323877}"/>
              </a:ext>
            </a:extLst>
          </p:cNvPr>
          <p:cNvSpPr/>
          <p:nvPr/>
        </p:nvSpPr>
        <p:spPr>
          <a:xfrm>
            <a:off x="7095067" y="6111495"/>
            <a:ext cx="4250266" cy="246221"/>
          </a:xfrm>
          <a:prstGeom prst="rect">
            <a:avLst/>
          </a:prstGeom>
        </p:spPr>
        <p:txBody>
          <a:bodyPr wrap="square">
            <a:spAutoFit/>
          </a:bodyPr>
          <a:lstStyle/>
          <a:p>
            <a:r>
              <a:rPr lang="nl-NL" sz="1000" dirty="0"/>
              <a:t>https://</a:t>
            </a:r>
            <a:r>
              <a:rPr lang="nl-NL" sz="1000" dirty="0" err="1"/>
              <a:t>www.free-learning.nl</a:t>
            </a:r>
            <a:r>
              <a:rPr lang="nl-NL" sz="1000" dirty="0"/>
              <a:t>/modules/</a:t>
            </a:r>
            <a:r>
              <a:rPr lang="nl-NL" sz="1000" dirty="0" err="1"/>
              <a:t>handhygiene</a:t>
            </a:r>
            <a:r>
              <a:rPr lang="nl-NL" sz="1000" dirty="0"/>
              <a:t>/</a:t>
            </a:r>
            <a:r>
              <a:rPr lang="nl-NL" sz="1000" dirty="0" err="1"/>
              <a:t>index.html</a:t>
            </a:r>
            <a:endParaRPr lang="nl-NL" sz="1000" dirty="0"/>
          </a:p>
        </p:txBody>
      </p:sp>
    </p:spTree>
    <p:extLst>
      <p:ext uri="{BB962C8B-B14F-4D97-AF65-F5344CB8AC3E}">
        <p14:creationId xmlns:p14="http://schemas.microsoft.com/office/powerpoint/2010/main" val="355695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60757-A4B3-7B40-ADF4-78CB7A68A58C}"/>
              </a:ext>
            </a:extLst>
          </p:cNvPr>
          <p:cNvSpPr>
            <a:spLocks noGrp="1"/>
          </p:cNvSpPr>
          <p:nvPr>
            <p:ph type="title"/>
          </p:nvPr>
        </p:nvSpPr>
        <p:spPr/>
        <p:txBody>
          <a:bodyPr/>
          <a:lstStyle/>
          <a:p>
            <a:r>
              <a:rPr lang="nl-NL" sz="4000" dirty="0"/>
              <a:t>Handhygiëne</a:t>
            </a:r>
          </a:p>
        </p:txBody>
      </p:sp>
      <p:sp>
        <p:nvSpPr>
          <p:cNvPr id="3" name="Tijdelijke aanduiding voor tekst 2">
            <a:extLst>
              <a:ext uri="{FF2B5EF4-FFF2-40B4-BE49-F238E27FC236}">
                <a16:creationId xmlns:a16="http://schemas.microsoft.com/office/drawing/2014/main" id="{AA901C87-A3A7-2747-A872-944A9CFA0A9A}"/>
              </a:ext>
            </a:extLst>
          </p:cNvPr>
          <p:cNvSpPr>
            <a:spLocks noGrp="1"/>
          </p:cNvSpPr>
          <p:nvPr>
            <p:ph type="body" sz="quarter" idx="10"/>
          </p:nvPr>
        </p:nvSpPr>
        <p:spPr>
          <a:xfrm>
            <a:off x="590553" y="2333626"/>
            <a:ext cx="5200648" cy="1435508"/>
          </a:xfrm>
        </p:spPr>
        <p:txBody>
          <a:bodyPr>
            <a:normAutofit fontScale="77500" lnSpcReduction="20000"/>
          </a:bodyPr>
          <a:lstStyle/>
          <a:p>
            <a:pPr marL="457200" indent="-457200">
              <a:buFont typeface="Arial" panose="020B0604020202020204" pitchFamily="34" charset="0"/>
              <a:buChar char="•"/>
            </a:pPr>
            <a:r>
              <a:rPr lang="nl-NL" dirty="0"/>
              <a:t>Delen mensen dezelfde ruimte dan beschouw iedere patiënt als iemand in een eigen kamer!</a:t>
            </a:r>
          </a:p>
          <a:p>
            <a:pPr marL="457200" indent="-457200">
              <a:buFont typeface="Arial" panose="020B0604020202020204" pitchFamily="34" charset="0"/>
              <a:buChar char="•"/>
            </a:pPr>
            <a:r>
              <a:rPr lang="nl-NL" dirty="0"/>
              <a:t>Als je handschoenen uittrekt ook </a:t>
            </a:r>
            <a:r>
              <a:rPr lang="nl-NL" dirty="0" err="1"/>
              <a:t>handhygiene</a:t>
            </a:r>
            <a:r>
              <a:rPr lang="nl-NL" dirty="0"/>
              <a:t> toepassen</a:t>
            </a:r>
          </a:p>
        </p:txBody>
      </p:sp>
      <p:pic>
        <p:nvPicPr>
          <p:cNvPr id="5" name="Afbeelding 4">
            <a:extLst>
              <a:ext uri="{FF2B5EF4-FFF2-40B4-BE49-F238E27FC236}">
                <a16:creationId xmlns:a16="http://schemas.microsoft.com/office/drawing/2014/main" id="{0E861A25-719B-C34C-AFB6-93B270CB6DA9}"/>
              </a:ext>
            </a:extLst>
          </p:cNvPr>
          <p:cNvPicPr>
            <a:picLocks noChangeAspect="1"/>
          </p:cNvPicPr>
          <p:nvPr/>
        </p:nvPicPr>
        <p:blipFill rotWithShape="1">
          <a:blip r:embed="rId2"/>
          <a:srcRect l="15237" t="7607" r="17784" b="47936"/>
          <a:stretch/>
        </p:blipFill>
        <p:spPr>
          <a:xfrm>
            <a:off x="7618061" y="758924"/>
            <a:ext cx="3591805" cy="2711687"/>
          </a:xfrm>
          <a:prstGeom prst="rect">
            <a:avLst/>
          </a:prstGeom>
        </p:spPr>
      </p:pic>
      <p:sp>
        <p:nvSpPr>
          <p:cNvPr id="6" name="Rechthoek 5">
            <a:extLst>
              <a:ext uri="{FF2B5EF4-FFF2-40B4-BE49-F238E27FC236}">
                <a16:creationId xmlns:a16="http://schemas.microsoft.com/office/drawing/2014/main" id="{5CC5923D-5909-A64A-9A4E-68098CEECF13}"/>
              </a:ext>
            </a:extLst>
          </p:cNvPr>
          <p:cNvSpPr/>
          <p:nvPr/>
        </p:nvSpPr>
        <p:spPr>
          <a:xfrm>
            <a:off x="6942668" y="6234605"/>
            <a:ext cx="3945465" cy="246221"/>
          </a:xfrm>
          <a:prstGeom prst="rect">
            <a:avLst/>
          </a:prstGeom>
        </p:spPr>
        <p:txBody>
          <a:bodyPr wrap="square">
            <a:spAutoFit/>
          </a:bodyPr>
          <a:lstStyle/>
          <a:p>
            <a:r>
              <a:rPr lang="nl-NL" sz="1000" dirty="0"/>
              <a:t>https://</a:t>
            </a:r>
            <a:r>
              <a:rPr lang="nl-NL" sz="1000" dirty="0" err="1"/>
              <a:t>www.free-learning.nl</a:t>
            </a:r>
            <a:r>
              <a:rPr lang="nl-NL" sz="1000" dirty="0"/>
              <a:t>/modules/</a:t>
            </a:r>
            <a:r>
              <a:rPr lang="nl-NL" sz="1000" dirty="0" err="1"/>
              <a:t>handhygiene</a:t>
            </a:r>
            <a:r>
              <a:rPr lang="nl-NL" sz="1000" dirty="0"/>
              <a:t>/</a:t>
            </a:r>
            <a:r>
              <a:rPr lang="nl-NL" sz="1000" dirty="0" err="1"/>
              <a:t>index.html</a:t>
            </a:r>
            <a:endParaRPr lang="nl-NL" sz="1000" dirty="0"/>
          </a:p>
        </p:txBody>
      </p:sp>
      <p:pic>
        <p:nvPicPr>
          <p:cNvPr id="7" name="Afbeelding 6">
            <a:extLst>
              <a:ext uri="{FF2B5EF4-FFF2-40B4-BE49-F238E27FC236}">
                <a16:creationId xmlns:a16="http://schemas.microsoft.com/office/drawing/2014/main" id="{1919DDEB-65F3-8341-8D69-035E1B979B1E}"/>
              </a:ext>
            </a:extLst>
          </p:cNvPr>
          <p:cNvPicPr>
            <a:picLocks noChangeAspect="1"/>
          </p:cNvPicPr>
          <p:nvPr/>
        </p:nvPicPr>
        <p:blipFill>
          <a:blip r:embed="rId3"/>
          <a:stretch>
            <a:fillRect/>
          </a:stretch>
        </p:blipFill>
        <p:spPr>
          <a:xfrm>
            <a:off x="6635750" y="3511957"/>
            <a:ext cx="4559300" cy="2451100"/>
          </a:xfrm>
          <a:prstGeom prst="rect">
            <a:avLst/>
          </a:prstGeom>
        </p:spPr>
      </p:pic>
    </p:spTree>
    <p:extLst>
      <p:ext uri="{BB962C8B-B14F-4D97-AF65-F5344CB8AC3E}">
        <p14:creationId xmlns:p14="http://schemas.microsoft.com/office/powerpoint/2010/main" val="34963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Handhygiëne</a:t>
            </a:r>
          </a:p>
        </p:txBody>
      </p:sp>
      <p:sp>
        <p:nvSpPr>
          <p:cNvPr id="3" name="Tijdelijke aanduiding voor tekst 2"/>
          <p:cNvSpPr>
            <a:spLocks noGrp="1"/>
          </p:cNvSpPr>
          <p:nvPr>
            <p:ph type="body" sz="quarter" idx="10"/>
          </p:nvPr>
        </p:nvSpPr>
        <p:spPr>
          <a:xfrm>
            <a:off x="591602" y="1725929"/>
            <a:ext cx="6401865" cy="4177626"/>
          </a:xfrm>
        </p:spPr>
        <p:txBody>
          <a:bodyPr>
            <a:normAutofit fontScale="70000" lnSpcReduction="20000"/>
          </a:bodyPr>
          <a:lstStyle/>
          <a:p>
            <a:r>
              <a:rPr lang="nl-NL" b="1" dirty="0"/>
              <a:t>2 opties:</a:t>
            </a:r>
          </a:p>
          <a:p>
            <a:pPr marL="457200" indent="-457200">
              <a:buFont typeface="Arial" panose="020B0604020202020204" pitchFamily="34" charset="0"/>
              <a:buChar char="•"/>
            </a:pPr>
            <a:r>
              <a:rPr lang="nl-NL" dirty="0"/>
              <a:t>Handen wassen</a:t>
            </a:r>
          </a:p>
          <a:p>
            <a:pPr marL="457200" indent="-457200">
              <a:buFont typeface="Arial" panose="020B0604020202020204" pitchFamily="34" charset="0"/>
              <a:buChar char="•"/>
            </a:pPr>
            <a:r>
              <a:rPr lang="nl-NL" dirty="0"/>
              <a:t>Handen insmeren met handalcohol</a:t>
            </a:r>
          </a:p>
          <a:p>
            <a:pPr marL="514350" indent="-514350">
              <a:buFont typeface="+mj-lt"/>
              <a:buAutoNum type="alphaLcParenR"/>
            </a:pPr>
            <a:endParaRPr lang="nl-NL" dirty="0"/>
          </a:p>
          <a:p>
            <a:r>
              <a:rPr lang="nl-NL" dirty="0"/>
              <a:t>Bij voorkeur altijd handen wassen met water en zeep. Eventueel aangevuld met handalcohol. </a:t>
            </a:r>
          </a:p>
          <a:p>
            <a:endParaRPr lang="nl-NL" dirty="0"/>
          </a:p>
          <a:p>
            <a:r>
              <a:rPr lang="nl-NL" b="1" dirty="0"/>
              <a:t>Handalcohol alléén is niet altijd voldoende. Was je handen:</a:t>
            </a:r>
          </a:p>
          <a:p>
            <a:pPr marL="457200" indent="-457200">
              <a:buFont typeface="Arial" panose="020B0604020202020204" pitchFamily="34" charset="0"/>
              <a:buChar char="•"/>
            </a:pPr>
            <a:r>
              <a:rPr lang="nl-NL" dirty="0"/>
              <a:t>Als je handen zichtbaar vies zijn of plakkerig voelen</a:t>
            </a:r>
          </a:p>
          <a:p>
            <a:pPr marL="457200" indent="-457200">
              <a:buFont typeface="Arial" panose="020B0604020202020204" pitchFamily="34" charset="0"/>
              <a:buChar char="•"/>
            </a:pPr>
            <a:r>
              <a:rPr lang="nl-NL" dirty="0"/>
              <a:t>Nadat je in aanraking bent geweest met ontlasting (van zorgvrager of jezelf) of bij andere zichtbare verontreiniging.</a:t>
            </a:r>
          </a:p>
          <a:p>
            <a:endParaRPr lang="nl-NL" dirty="0"/>
          </a:p>
        </p:txBody>
      </p:sp>
      <p:pic>
        <p:nvPicPr>
          <p:cNvPr id="4" name="Afbeelding 3">
            <a:extLst>
              <a:ext uri="{FF2B5EF4-FFF2-40B4-BE49-F238E27FC236}">
                <a16:creationId xmlns:a16="http://schemas.microsoft.com/office/drawing/2014/main" id="{F3F0197F-A202-CE45-BA4C-081AE39DE687}"/>
              </a:ext>
            </a:extLst>
          </p:cNvPr>
          <p:cNvPicPr>
            <a:picLocks noChangeAspect="1"/>
          </p:cNvPicPr>
          <p:nvPr/>
        </p:nvPicPr>
        <p:blipFill>
          <a:blip r:embed="rId2"/>
          <a:stretch>
            <a:fillRect/>
          </a:stretch>
        </p:blipFill>
        <p:spPr>
          <a:xfrm>
            <a:off x="8240704" y="1526962"/>
            <a:ext cx="3616068" cy="4010237"/>
          </a:xfrm>
          <a:prstGeom prst="rect">
            <a:avLst/>
          </a:prstGeom>
        </p:spPr>
      </p:pic>
      <p:sp>
        <p:nvSpPr>
          <p:cNvPr id="5" name="Rechthoek 4">
            <a:extLst>
              <a:ext uri="{FF2B5EF4-FFF2-40B4-BE49-F238E27FC236}">
                <a16:creationId xmlns:a16="http://schemas.microsoft.com/office/drawing/2014/main" id="{DBC6C282-9F07-574A-9762-F00D815B485F}"/>
              </a:ext>
            </a:extLst>
          </p:cNvPr>
          <p:cNvSpPr/>
          <p:nvPr/>
        </p:nvSpPr>
        <p:spPr>
          <a:xfrm>
            <a:off x="8524738" y="5703500"/>
            <a:ext cx="3048000" cy="400110"/>
          </a:xfrm>
          <a:prstGeom prst="rect">
            <a:avLst/>
          </a:prstGeom>
        </p:spPr>
        <p:txBody>
          <a:bodyPr wrap="square">
            <a:spAutoFit/>
          </a:bodyPr>
          <a:lstStyle/>
          <a:p>
            <a:r>
              <a:rPr lang="nl-NL" sz="1000" dirty="0"/>
              <a:t>https://</a:t>
            </a:r>
            <a:r>
              <a:rPr lang="nl-NL" sz="1000" dirty="0" err="1"/>
              <a:t>www.free-learning.nl</a:t>
            </a:r>
            <a:r>
              <a:rPr lang="nl-NL" sz="1000" dirty="0"/>
              <a:t>/modules/</a:t>
            </a:r>
            <a:r>
              <a:rPr lang="nl-NL" sz="1000" dirty="0" err="1"/>
              <a:t>handhygiene</a:t>
            </a:r>
            <a:r>
              <a:rPr lang="nl-NL" sz="1000" dirty="0"/>
              <a:t>/</a:t>
            </a:r>
            <a:r>
              <a:rPr lang="nl-NL" sz="1000" dirty="0" err="1"/>
              <a:t>index.html</a:t>
            </a:r>
            <a:endParaRPr lang="nl-NL" sz="1000" dirty="0"/>
          </a:p>
        </p:txBody>
      </p:sp>
    </p:spTree>
    <p:extLst>
      <p:ext uri="{BB962C8B-B14F-4D97-AF65-F5344CB8AC3E}">
        <p14:creationId xmlns:p14="http://schemas.microsoft.com/office/powerpoint/2010/main" val="294696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1601" y="500284"/>
            <a:ext cx="3562388" cy="1435507"/>
          </a:xfrm>
        </p:spPr>
        <p:txBody>
          <a:bodyPr/>
          <a:lstStyle/>
          <a:p>
            <a:r>
              <a:rPr lang="nl-NL" sz="4000" dirty="0"/>
              <a:t>Handhygiëne</a:t>
            </a:r>
          </a:p>
        </p:txBody>
      </p:sp>
      <p:pic>
        <p:nvPicPr>
          <p:cNvPr id="4" name="Picture 2" descr="handen wassen zorg">
            <a:hlinkClick r:id="rId3"/>
            <a:extLst>
              <a:ext uri="{FF2B5EF4-FFF2-40B4-BE49-F238E27FC236}">
                <a16:creationId xmlns:a16="http://schemas.microsoft.com/office/drawing/2014/main" id="{D75E944F-C320-AA48-9732-3F87BCE4B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734" y="424084"/>
            <a:ext cx="7870558" cy="570615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857644EE-06DF-B741-8174-5C7DDC867CAA}"/>
              </a:ext>
            </a:extLst>
          </p:cNvPr>
          <p:cNvSpPr/>
          <p:nvPr/>
        </p:nvSpPr>
        <p:spPr>
          <a:xfrm>
            <a:off x="9021843" y="6310805"/>
            <a:ext cx="2951449" cy="246221"/>
          </a:xfrm>
          <a:prstGeom prst="rect">
            <a:avLst/>
          </a:prstGeom>
        </p:spPr>
        <p:txBody>
          <a:bodyPr wrap="none">
            <a:spAutoFit/>
          </a:bodyPr>
          <a:lstStyle/>
          <a:p>
            <a:r>
              <a:rPr lang="nl-NL" sz="1000" dirty="0"/>
              <a:t>https://</a:t>
            </a:r>
            <a:r>
              <a:rPr lang="nl-NL" sz="1000" dirty="0" err="1"/>
              <a:t>www.zorgvoorbeter.nl</a:t>
            </a:r>
            <a:r>
              <a:rPr lang="nl-NL" sz="1000" dirty="0"/>
              <a:t>/</a:t>
            </a:r>
            <a:r>
              <a:rPr lang="nl-NL" sz="1000" dirty="0" err="1"/>
              <a:t>hygiene</a:t>
            </a:r>
            <a:r>
              <a:rPr lang="nl-NL" sz="1000" dirty="0"/>
              <a:t>/</a:t>
            </a:r>
            <a:r>
              <a:rPr lang="nl-NL" sz="1000" dirty="0" err="1"/>
              <a:t>handhygiene</a:t>
            </a:r>
            <a:endParaRPr lang="nl-NL" sz="1000" dirty="0"/>
          </a:p>
        </p:txBody>
      </p:sp>
    </p:spTree>
    <p:extLst>
      <p:ext uri="{BB962C8B-B14F-4D97-AF65-F5344CB8AC3E}">
        <p14:creationId xmlns:p14="http://schemas.microsoft.com/office/powerpoint/2010/main" val="3676107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14925-9350-5943-B501-30C14B30A7DD}"/>
              </a:ext>
            </a:extLst>
          </p:cNvPr>
          <p:cNvSpPr>
            <a:spLocks noGrp="1"/>
          </p:cNvSpPr>
          <p:nvPr>
            <p:ph type="title"/>
          </p:nvPr>
        </p:nvSpPr>
        <p:spPr>
          <a:xfrm>
            <a:off x="591601" y="500284"/>
            <a:ext cx="6192316" cy="1435507"/>
          </a:xfrm>
        </p:spPr>
        <p:txBody>
          <a:bodyPr/>
          <a:lstStyle/>
          <a:p>
            <a:r>
              <a:rPr lang="nl-NL" sz="4000" dirty="0"/>
              <a:t>Aan- en uittrekken van beschermende kleding</a:t>
            </a:r>
          </a:p>
        </p:txBody>
      </p:sp>
      <p:pic>
        <p:nvPicPr>
          <p:cNvPr id="5" name="Afbeelding 4">
            <a:hlinkClick r:id="rId3"/>
            <a:extLst>
              <a:ext uri="{FF2B5EF4-FFF2-40B4-BE49-F238E27FC236}">
                <a16:creationId xmlns:a16="http://schemas.microsoft.com/office/drawing/2014/main" id="{A36D0799-6988-614C-931E-383F9167D1BC}"/>
              </a:ext>
            </a:extLst>
          </p:cNvPr>
          <p:cNvPicPr>
            <a:picLocks noChangeAspect="1"/>
          </p:cNvPicPr>
          <p:nvPr/>
        </p:nvPicPr>
        <p:blipFill rotWithShape="1">
          <a:blip r:embed="rId4"/>
          <a:srcRect t="3033" r="6278"/>
          <a:stretch/>
        </p:blipFill>
        <p:spPr>
          <a:xfrm>
            <a:off x="6783917" y="500284"/>
            <a:ext cx="4392083" cy="6046566"/>
          </a:xfrm>
          <a:prstGeom prst="rect">
            <a:avLst/>
          </a:prstGeom>
        </p:spPr>
      </p:pic>
      <p:graphicFrame>
        <p:nvGraphicFramePr>
          <p:cNvPr id="7" name="Tabel 6">
            <a:extLst>
              <a:ext uri="{FF2B5EF4-FFF2-40B4-BE49-F238E27FC236}">
                <a16:creationId xmlns:a16="http://schemas.microsoft.com/office/drawing/2014/main" id="{8CA2DE69-6421-4342-B4ED-B7CF45EFBBCD}"/>
              </a:ext>
            </a:extLst>
          </p:cNvPr>
          <p:cNvGraphicFramePr>
            <a:graphicFrameLocks noGrp="1"/>
          </p:cNvGraphicFramePr>
          <p:nvPr>
            <p:extLst>
              <p:ext uri="{D42A27DB-BD31-4B8C-83A1-F6EECF244321}">
                <p14:modId xmlns:p14="http://schemas.microsoft.com/office/powerpoint/2010/main" val="1912577863"/>
              </p:ext>
            </p:extLst>
          </p:nvPr>
        </p:nvGraphicFramePr>
        <p:xfrm>
          <a:off x="591601" y="2040694"/>
          <a:ext cx="5432424" cy="3102995"/>
        </p:xfrm>
        <a:graphic>
          <a:graphicData uri="http://schemas.openxmlformats.org/drawingml/2006/table">
            <a:tbl>
              <a:tblPr firstRow="1" bandRow="1">
                <a:tableStyleId>{5C22544A-7EE6-4342-B048-85BDC9FD1C3A}</a:tableStyleId>
              </a:tblPr>
              <a:tblGrid>
                <a:gridCol w="2716212">
                  <a:extLst>
                    <a:ext uri="{9D8B030D-6E8A-4147-A177-3AD203B41FA5}">
                      <a16:colId xmlns:a16="http://schemas.microsoft.com/office/drawing/2014/main" val="1188323039"/>
                    </a:ext>
                  </a:extLst>
                </a:gridCol>
                <a:gridCol w="2716212">
                  <a:extLst>
                    <a:ext uri="{9D8B030D-6E8A-4147-A177-3AD203B41FA5}">
                      <a16:colId xmlns:a16="http://schemas.microsoft.com/office/drawing/2014/main" val="4053647103"/>
                    </a:ext>
                  </a:extLst>
                </a:gridCol>
              </a:tblGrid>
              <a:tr h="495862">
                <a:tc>
                  <a:txBody>
                    <a:bodyPr/>
                    <a:lstStyle/>
                    <a:p>
                      <a:r>
                        <a:rPr lang="nl-NL" sz="2400" dirty="0"/>
                        <a:t>Aantrekken</a:t>
                      </a:r>
                    </a:p>
                  </a:txBody>
                  <a:tcPr/>
                </a:tc>
                <a:tc>
                  <a:txBody>
                    <a:bodyPr/>
                    <a:lstStyle/>
                    <a:p>
                      <a:r>
                        <a:rPr lang="nl-NL" sz="2400" dirty="0"/>
                        <a:t>Uittrekken</a:t>
                      </a:r>
                    </a:p>
                  </a:txBody>
                  <a:tcPr/>
                </a:tc>
                <a:extLst>
                  <a:ext uri="{0D108BD9-81ED-4DB2-BD59-A6C34878D82A}">
                    <a16:rowId xmlns:a16="http://schemas.microsoft.com/office/drawing/2014/main" val="2753536556"/>
                  </a:ext>
                </a:extLst>
              </a:tr>
              <a:tr h="429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Handdesinfectie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Handschoenen uit</a:t>
                      </a:r>
                    </a:p>
                  </a:txBody>
                  <a:tcPr/>
                </a:tc>
                <a:extLst>
                  <a:ext uri="{0D108BD9-81ED-4DB2-BD59-A6C34878D82A}">
                    <a16:rowId xmlns:a16="http://schemas.microsoft.com/office/drawing/2014/main" val="1370714078"/>
                  </a:ext>
                </a:extLst>
              </a:tr>
              <a:tr h="429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Muts en masker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Handdesinfectie</a:t>
                      </a:r>
                    </a:p>
                  </a:txBody>
                  <a:tcPr/>
                </a:tc>
                <a:extLst>
                  <a:ext uri="{0D108BD9-81ED-4DB2-BD59-A6C34878D82A}">
                    <a16:rowId xmlns:a16="http://schemas.microsoft.com/office/drawing/2014/main" val="4251948354"/>
                  </a:ext>
                </a:extLst>
              </a:tr>
              <a:tr h="429747">
                <a:tc>
                  <a:txBody>
                    <a:bodyPr/>
                    <a:lstStyle/>
                    <a:p>
                      <a:r>
                        <a:rPr lang="nl-NL" sz="2000" dirty="0"/>
                        <a:t>Jas/schort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Jas/schort (binnenzijde)</a:t>
                      </a:r>
                    </a:p>
                  </a:txBody>
                  <a:tcPr/>
                </a:tc>
                <a:extLst>
                  <a:ext uri="{0D108BD9-81ED-4DB2-BD59-A6C34878D82A}">
                    <a16:rowId xmlns:a16="http://schemas.microsoft.com/office/drawing/2014/main" val="951632318"/>
                  </a:ext>
                </a:extLst>
              </a:tr>
              <a:tr h="458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Handschoenen aan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Bril</a:t>
                      </a:r>
                    </a:p>
                  </a:txBody>
                  <a:tcPr/>
                </a:tc>
                <a:extLst>
                  <a:ext uri="{0D108BD9-81ED-4DB2-BD59-A6C34878D82A}">
                    <a16:rowId xmlns:a16="http://schemas.microsoft.com/office/drawing/2014/main" val="2204478063"/>
                  </a:ext>
                </a:extLst>
              </a:tr>
              <a:tr h="429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Bril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Masker</a:t>
                      </a:r>
                    </a:p>
                  </a:txBody>
                  <a:tcPr/>
                </a:tc>
                <a:extLst>
                  <a:ext uri="{0D108BD9-81ED-4DB2-BD59-A6C34878D82A}">
                    <a16:rowId xmlns:a16="http://schemas.microsoft.com/office/drawing/2014/main" val="4068510889"/>
                  </a:ext>
                </a:extLst>
              </a:tr>
              <a:tr h="429747">
                <a:tc>
                  <a:txBody>
                    <a:bodyPr/>
                    <a:lstStyle/>
                    <a:p>
                      <a:endParaRPr lang="nl-NL" sz="2000" dirty="0"/>
                    </a:p>
                  </a:txBody>
                  <a:tcPr/>
                </a:tc>
                <a:tc>
                  <a:txBody>
                    <a:bodyPr/>
                    <a:lstStyle/>
                    <a:p>
                      <a:r>
                        <a:rPr lang="nl-NL" sz="2000" dirty="0"/>
                        <a:t>Handdesinfectie</a:t>
                      </a:r>
                    </a:p>
                  </a:txBody>
                  <a:tcPr/>
                </a:tc>
                <a:extLst>
                  <a:ext uri="{0D108BD9-81ED-4DB2-BD59-A6C34878D82A}">
                    <a16:rowId xmlns:a16="http://schemas.microsoft.com/office/drawing/2014/main" val="3441003038"/>
                  </a:ext>
                </a:extLst>
              </a:tr>
            </a:tbl>
          </a:graphicData>
        </a:graphic>
      </p:graphicFrame>
      <p:pic>
        <p:nvPicPr>
          <p:cNvPr id="8" name="Afbeelding 7">
            <a:extLst>
              <a:ext uri="{FF2B5EF4-FFF2-40B4-BE49-F238E27FC236}">
                <a16:creationId xmlns:a16="http://schemas.microsoft.com/office/drawing/2014/main" id="{5065AD10-8D22-4846-BD46-2307DAC36A09}"/>
              </a:ext>
            </a:extLst>
          </p:cNvPr>
          <p:cNvPicPr>
            <a:picLocks noChangeAspect="1"/>
          </p:cNvPicPr>
          <p:nvPr/>
        </p:nvPicPr>
        <p:blipFill>
          <a:blip r:embed="rId5"/>
          <a:stretch>
            <a:fillRect/>
          </a:stretch>
        </p:blipFill>
        <p:spPr>
          <a:xfrm>
            <a:off x="591601" y="5411452"/>
            <a:ext cx="5432425" cy="472385"/>
          </a:xfrm>
          <a:prstGeom prst="rect">
            <a:avLst/>
          </a:prstGeom>
        </p:spPr>
      </p:pic>
    </p:spTree>
    <p:extLst>
      <p:ext uri="{BB962C8B-B14F-4D97-AF65-F5344CB8AC3E}">
        <p14:creationId xmlns:p14="http://schemas.microsoft.com/office/powerpoint/2010/main" val="382635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48EC3A7-1167-D441-A41B-B1EC06D8B771}"/>
              </a:ext>
            </a:extLst>
          </p:cNvPr>
          <p:cNvPicPr>
            <a:picLocks noChangeAspect="1"/>
          </p:cNvPicPr>
          <p:nvPr/>
        </p:nvPicPr>
        <p:blipFill>
          <a:blip r:embed="rId2"/>
          <a:stretch>
            <a:fillRect/>
          </a:stretch>
        </p:blipFill>
        <p:spPr>
          <a:xfrm>
            <a:off x="2326810" y="118533"/>
            <a:ext cx="9865190" cy="6620933"/>
          </a:xfrm>
          <a:prstGeom prst="rect">
            <a:avLst/>
          </a:prstGeom>
        </p:spPr>
      </p:pic>
      <p:sp>
        <p:nvSpPr>
          <p:cNvPr id="6" name="Rechthoek 5">
            <a:extLst>
              <a:ext uri="{FF2B5EF4-FFF2-40B4-BE49-F238E27FC236}">
                <a16:creationId xmlns:a16="http://schemas.microsoft.com/office/drawing/2014/main" id="{0E0F7AC7-6FDB-5946-A1C0-DFCB5B13EA0E}"/>
              </a:ext>
            </a:extLst>
          </p:cNvPr>
          <p:cNvSpPr/>
          <p:nvPr/>
        </p:nvSpPr>
        <p:spPr>
          <a:xfrm>
            <a:off x="9865190" y="5862934"/>
            <a:ext cx="2259077" cy="861774"/>
          </a:xfrm>
          <a:prstGeom prst="rect">
            <a:avLst/>
          </a:prstGeom>
        </p:spPr>
        <p:txBody>
          <a:bodyPr wrap="square">
            <a:spAutoFit/>
          </a:bodyPr>
          <a:lstStyle/>
          <a:p>
            <a:r>
              <a:rPr lang="nl-NL" sz="1000" dirty="0"/>
              <a:t>https://</a:t>
            </a:r>
            <a:r>
              <a:rPr lang="nl-NL" sz="1000" dirty="0" err="1"/>
              <a:t>www.nhg.org</a:t>
            </a:r>
            <a:r>
              <a:rPr lang="nl-NL" sz="1000" dirty="0"/>
              <a:t>/sites/default/files/content/</a:t>
            </a:r>
            <a:r>
              <a:rPr lang="nl-NL" sz="1000" dirty="0" err="1"/>
              <a:t>nhg_org</a:t>
            </a:r>
            <a:r>
              <a:rPr lang="nl-NL" sz="1000" dirty="0"/>
              <a:t>/</a:t>
            </a:r>
            <a:r>
              <a:rPr lang="nl-NL" sz="1000" dirty="0" err="1"/>
              <a:t>uploads</a:t>
            </a:r>
            <a:r>
              <a:rPr lang="nl-NL" sz="1000" dirty="0"/>
              <a:t>/20200312_nhg_praktijkkaart_aan-_en_uittrekken_van_persoonlijke_beschermingsmiddelen.pdf</a:t>
            </a:r>
          </a:p>
        </p:txBody>
      </p:sp>
    </p:spTree>
    <p:extLst>
      <p:ext uri="{BB962C8B-B14F-4D97-AF65-F5344CB8AC3E}">
        <p14:creationId xmlns:p14="http://schemas.microsoft.com/office/powerpoint/2010/main" val="170153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1DA70-71C8-F348-9E81-8A4D4076DF9A}"/>
              </a:ext>
            </a:extLst>
          </p:cNvPr>
          <p:cNvSpPr>
            <a:spLocks noGrp="1"/>
          </p:cNvSpPr>
          <p:nvPr>
            <p:ph type="title"/>
          </p:nvPr>
        </p:nvSpPr>
        <p:spPr>
          <a:xfrm>
            <a:off x="591601" y="500285"/>
            <a:ext cx="11005792" cy="876078"/>
          </a:xfrm>
        </p:spPr>
        <p:txBody>
          <a:bodyPr/>
          <a:lstStyle/>
          <a:p>
            <a:r>
              <a:rPr lang="nl-NL" sz="4000" dirty="0"/>
              <a:t>Vragen?</a:t>
            </a:r>
          </a:p>
        </p:txBody>
      </p:sp>
      <p:pic>
        <p:nvPicPr>
          <p:cNvPr id="4" name="Afbeelding 3">
            <a:extLst>
              <a:ext uri="{FF2B5EF4-FFF2-40B4-BE49-F238E27FC236}">
                <a16:creationId xmlns:a16="http://schemas.microsoft.com/office/drawing/2014/main" id="{03A5F0B5-EECE-DE41-B1A3-E0CF008F5D1F}"/>
              </a:ext>
            </a:extLst>
          </p:cNvPr>
          <p:cNvPicPr>
            <a:picLocks noChangeAspect="1"/>
          </p:cNvPicPr>
          <p:nvPr/>
        </p:nvPicPr>
        <p:blipFill>
          <a:blip r:embed="rId2"/>
          <a:stretch>
            <a:fillRect/>
          </a:stretch>
        </p:blipFill>
        <p:spPr>
          <a:xfrm>
            <a:off x="2331803" y="1545860"/>
            <a:ext cx="7606676" cy="4278755"/>
          </a:xfrm>
          <a:prstGeom prst="rect">
            <a:avLst/>
          </a:prstGeom>
        </p:spPr>
      </p:pic>
      <p:sp>
        <p:nvSpPr>
          <p:cNvPr id="5" name="Rechthoek 4">
            <a:extLst>
              <a:ext uri="{FF2B5EF4-FFF2-40B4-BE49-F238E27FC236}">
                <a16:creationId xmlns:a16="http://schemas.microsoft.com/office/drawing/2014/main" id="{43B32A2E-4A1E-1F4D-B66D-9BA6FF9B9D95}"/>
              </a:ext>
            </a:extLst>
          </p:cNvPr>
          <p:cNvSpPr/>
          <p:nvPr/>
        </p:nvSpPr>
        <p:spPr>
          <a:xfrm>
            <a:off x="3252866" y="6111494"/>
            <a:ext cx="6685613" cy="246221"/>
          </a:xfrm>
          <a:prstGeom prst="rect">
            <a:avLst/>
          </a:prstGeom>
        </p:spPr>
        <p:txBody>
          <a:bodyPr wrap="square">
            <a:spAutoFit/>
          </a:bodyPr>
          <a:lstStyle/>
          <a:p>
            <a:r>
              <a:rPr lang="nl-NL" sz="1000" dirty="0"/>
              <a:t>https://</a:t>
            </a:r>
            <a:r>
              <a:rPr lang="nl-NL" sz="1000" dirty="0" err="1"/>
              <a:t>www.machinedesign.com</a:t>
            </a:r>
            <a:r>
              <a:rPr lang="nl-NL" sz="1000" dirty="0"/>
              <a:t>/community/</a:t>
            </a:r>
            <a:r>
              <a:rPr lang="nl-NL" sz="1000" dirty="0" err="1"/>
              <a:t>article</a:t>
            </a:r>
            <a:r>
              <a:rPr lang="nl-NL" sz="1000" dirty="0"/>
              <a:t>/21836908/</a:t>
            </a:r>
            <a:r>
              <a:rPr lang="nl-NL" sz="1000" dirty="0" err="1"/>
              <a:t>what</a:t>
            </a:r>
            <a:r>
              <a:rPr lang="nl-NL" sz="1000" dirty="0"/>
              <a:t>-</a:t>
            </a:r>
            <a:r>
              <a:rPr lang="nl-NL" sz="1000" dirty="0" err="1"/>
              <a:t>questions</a:t>
            </a:r>
            <a:r>
              <a:rPr lang="nl-NL" sz="1000" dirty="0"/>
              <a:t>-</a:t>
            </a:r>
            <a:r>
              <a:rPr lang="nl-NL" sz="1000" dirty="0" err="1"/>
              <a:t>should</a:t>
            </a:r>
            <a:r>
              <a:rPr lang="nl-NL" sz="1000" dirty="0"/>
              <a:t>-</a:t>
            </a:r>
            <a:r>
              <a:rPr lang="nl-NL" sz="1000" dirty="0" err="1"/>
              <a:t>you</a:t>
            </a:r>
            <a:r>
              <a:rPr lang="nl-NL" sz="1000" dirty="0"/>
              <a:t>-</a:t>
            </a:r>
            <a:r>
              <a:rPr lang="nl-NL" sz="1000" dirty="0" err="1"/>
              <a:t>ask</a:t>
            </a:r>
            <a:r>
              <a:rPr lang="nl-NL" sz="1000" dirty="0"/>
              <a:t>-</a:t>
            </a:r>
            <a:r>
              <a:rPr lang="nl-NL" sz="1000" dirty="0" err="1"/>
              <a:t>during</a:t>
            </a:r>
            <a:r>
              <a:rPr lang="nl-NL" sz="1000" dirty="0"/>
              <a:t>-</a:t>
            </a:r>
            <a:r>
              <a:rPr lang="nl-NL" sz="1000" dirty="0" err="1"/>
              <a:t>the</a:t>
            </a:r>
            <a:r>
              <a:rPr lang="nl-NL" sz="1000" dirty="0"/>
              <a:t>-product-</a:t>
            </a:r>
            <a:r>
              <a:rPr lang="nl-NL" sz="1000" dirty="0" err="1"/>
              <a:t>lifecycle</a:t>
            </a:r>
            <a:endParaRPr lang="nl-NL" sz="1000" dirty="0"/>
          </a:p>
        </p:txBody>
      </p:sp>
    </p:spTree>
    <p:extLst>
      <p:ext uri="{BB962C8B-B14F-4D97-AF65-F5344CB8AC3E}">
        <p14:creationId xmlns:p14="http://schemas.microsoft.com/office/powerpoint/2010/main" val="290204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3. Basiszorg</a:t>
            </a:r>
          </a:p>
        </p:txBody>
      </p:sp>
      <p:pic>
        <p:nvPicPr>
          <p:cNvPr id="4" name="Afbeelding 3">
            <a:extLst>
              <a:ext uri="{FF2B5EF4-FFF2-40B4-BE49-F238E27FC236}">
                <a16:creationId xmlns:a16="http://schemas.microsoft.com/office/drawing/2014/main" id="{9576FB3F-88E3-F04B-8BC8-02CD1384E7CF}"/>
              </a:ext>
            </a:extLst>
          </p:cNvPr>
          <p:cNvPicPr>
            <a:picLocks noChangeAspect="1"/>
          </p:cNvPicPr>
          <p:nvPr/>
        </p:nvPicPr>
        <p:blipFill>
          <a:blip r:embed="rId2"/>
          <a:stretch>
            <a:fillRect/>
          </a:stretch>
        </p:blipFill>
        <p:spPr>
          <a:xfrm>
            <a:off x="3528753" y="1816741"/>
            <a:ext cx="8072845" cy="4540975"/>
          </a:xfrm>
          <a:prstGeom prst="rect">
            <a:avLst/>
          </a:prstGeom>
        </p:spPr>
      </p:pic>
      <p:sp>
        <p:nvSpPr>
          <p:cNvPr id="5" name="Rechthoek 4">
            <a:extLst>
              <a:ext uri="{FF2B5EF4-FFF2-40B4-BE49-F238E27FC236}">
                <a16:creationId xmlns:a16="http://schemas.microsoft.com/office/drawing/2014/main" id="{EFED4F81-520F-A245-A4DE-4621B13E72A8}"/>
              </a:ext>
            </a:extLst>
          </p:cNvPr>
          <p:cNvSpPr/>
          <p:nvPr/>
        </p:nvSpPr>
        <p:spPr>
          <a:xfrm>
            <a:off x="5451566" y="6357716"/>
            <a:ext cx="6740434" cy="246221"/>
          </a:xfrm>
          <a:prstGeom prst="rect">
            <a:avLst/>
          </a:prstGeom>
        </p:spPr>
        <p:txBody>
          <a:bodyPr wrap="square">
            <a:spAutoFit/>
          </a:bodyPr>
          <a:lstStyle/>
          <a:p>
            <a:r>
              <a:rPr lang="nl-NL" sz="1000" dirty="0"/>
              <a:t>https://</a:t>
            </a:r>
            <a:r>
              <a:rPr lang="nl-NL" sz="1000" dirty="0" err="1"/>
              <a:t>nos.nl</a:t>
            </a:r>
            <a:r>
              <a:rPr lang="nl-NL" sz="1000" dirty="0"/>
              <a:t>/</a:t>
            </a:r>
            <a:r>
              <a:rPr lang="nl-NL" sz="1000" dirty="0" err="1"/>
              <a:t>nieuwsuur</a:t>
            </a:r>
            <a:r>
              <a:rPr lang="nl-NL" sz="1000" dirty="0"/>
              <a:t>/artikel/2325516-huisartsen-willen-meer-middelen-om-corona-uitbraak-aan-te-kunnen.html</a:t>
            </a:r>
          </a:p>
        </p:txBody>
      </p:sp>
    </p:spTree>
    <p:extLst>
      <p:ext uri="{BB962C8B-B14F-4D97-AF65-F5344CB8AC3E}">
        <p14:creationId xmlns:p14="http://schemas.microsoft.com/office/powerpoint/2010/main" val="242688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Basiszorg (ADL)</a:t>
            </a:r>
          </a:p>
        </p:txBody>
      </p:sp>
      <p:sp>
        <p:nvSpPr>
          <p:cNvPr id="3" name="Tijdelijke aanduiding voor tekst 2"/>
          <p:cNvSpPr>
            <a:spLocks noGrp="1"/>
          </p:cNvSpPr>
          <p:nvPr>
            <p:ph type="body" sz="quarter" idx="10"/>
          </p:nvPr>
        </p:nvSpPr>
        <p:spPr/>
        <p:txBody>
          <a:bodyPr/>
          <a:lstStyle/>
          <a:p>
            <a:r>
              <a:rPr lang="nl-NL" dirty="0"/>
              <a:t>Vaardigheden die je nodig hebt om algemene dagelijkse levensverrichtingen uit te voeren, zoals:</a:t>
            </a:r>
          </a:p>
          <a:p>
            <a:pPr marL="457200" indent="-457200">
              <a:buFont typeface="Arial" panose="020B0604020202020204" pitchFamily="34" charset="0"/>
              <a:buChar char="•"/>
            </a:pPr>
            <a:r>
              <a:rPr lang="nl-NL" dirty="0"/>
              <a:t>Eten en drinken,</a:t>
            </a:r>
          </a:p>
          <a:p>
            <a:pPr marL="457200" indent="-457200">
              <a:buFont typeface="Arial" panose="020B0604020202020204" pitchFamily="34" charset="0"/>
              <a:buChar char="•"/>
            </a:pPr>
            <a:r>
              <a:rPr lang="nl-NL" dirty="0"/>
              <a:t>Wassen</a:t>
            </a:r>
          </a:p>
          <a:p>
            <a:pPr marL="457200" indent="-457200">
              <a:buFont typeface="Arial" panose="020B0604020202020204" pitchFamily="34" charset="0"/>
              <a:buChar char="•"/>
            </a:pPr>
            <a:r>
              <a:rPr lang="nl-NL" dirty="0"/>
              <a:t>Aan- en uitkleden</a:t>
            </a:r>
          </a:p>
          <a:p>
            <a:endParaRPr lang="nl-NL" dirty="0"/>
          </a:p>
        </p:txBody>
      </p:sp>
    </p:spTree>
    <p:extLst>
      <p:ext uri="{BB962C8B-B14F-4D97-AF65-F5344CB8AC3E}">
        <p14:creationId xmlns:p14="http://schemas.microsoft.com/office/powerpoint/2010/main" val="547567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Algemene uitgangspunten</a:t>
            </a:r>
          </a:p>
        </p:txBody>
      </p:sp>
      <p:sp>
        <p:nvSpPr>
          <p:cNvPr id="3" name="Tijdelijke aanduiding voor tekst 2"/>
          <p:cNvSpPr>
            <a:spLocks noGrp="1"/>
          </p:cNvSpPr>
          <p:nvPr>
            <p:ph type="body" sz="quarter" idx="10"/>
          </p:nvPr>
        </p:nvSpPr>
        <p:spPr>
          <a:xfrm>
            <a:off x="590552" y="1935791"/>
            <a:ext cx="11006841" cy="3927127"/>
          </a:xfrm>
        </p:spPr>
        <p:txBody>
          <a:bodyPr>
            <a:normAutofit/>
          </a:bodyPr>
          <a:lstStyle/>
          <a:p>
            <a:pPr marL="457200" indent="-457200">
              <a:buFont typeface="Arial" panose="020B0604020202020204" pitchFamily="34" charset="0"/>
              <a:buChar char="•"/>
            </a:pPr>
            <a:r>
              <a:rPr lang="nl-NL" dirty="0"/>
              <a:t>Waarborg privacy</a:t>
            </a:r>
          </a:p>
          <a:p>
            <a:pPr marL="457200" indent="-457200">
              <a:buFont typeface="Arial" panose="020B0604020202020204" pitchFamily="34" charset="0"/>
              <a:buChar char="•"/>
            </a:pPr>
            <a:r>
              <a:rPr lang="nl-NL" dirty="0"/>
              <a:t>Schaamtegevoelens</a:t>
            </a:r>
          </a:p>
          <a:p>
            <a:pPr marL="457200" indent="-457200">
              <a:buFont typeface="Arial" panose="020B0604020202020204" pitchFamily="34" charset="0"/>
              <a:buChar char="•"/>
            </a:pPr>
            <a:r>
              <a:rPr lang="nl-NL" dirty="0"/>
              <a:t>Stimuleer dat patiënt zichzelf verzorgt</a:t>
            </a:r>
          </a:p>
          <a:p>
            <a:pPr marL="457200" indent="-457200">
              <a:buFont typeface="Arial" panose="020B0604020202020204" pitchFamily="34" charset="0"/>
              <a:buChar char="•"/>
            </a:pPr>
            <a:r>
              <a:rPr lang="nl-NL" dirty="0"/>
              <a:t>Mogelijkheden, wensen, gewoonten</a:t>
            </a:r>
          </a:p>
          <a:p>
            <a:pPr marL="457200" indent="-457200">
              <a:buFont typeface="Arial" panose="020B0604020202020204" pitchFamily="34" charset="0"/>
              <a:buChar char="•"/>
            </a:pPr>
            <a:r>
              <a:rPr lang="nl-NL" dirty="0"/>
              <a:t>Sluit aan bij tempo cliënt</a:t>
            </a:r>
          </a:p>
          <a:p>
            <a:pPr marL="457200" indent="-457200">
              <a:buFont typeface="Arial" panose="020B0604020202020204" pitchFamily="34" charset="0"/>
              <a:buChar char="•"/>
            </a:pPr>
            <a:r>
              <a:rPr lang="nl-NL" dirty="0"/>
              <a:t>Observeer en signaleer veranderingen</a:t>
            </a:r>
          </a:p>
          <a:p>
            <a:pPr marL="457200" indent="-457200">
              <a:buFont typeface="Arial" panose="020B0604020202020204" pitchFamily="34" charset="0"/>
              <a:buChar char="•"/>
            </a:pPr>
            <a:r>
              <a:rPr lang="nl-NL" dirty="0"/>
              <a:t>Gebits- en haarverzorging, scheren + overige uiterlijke verzorging</a:t>
            </a:r>
          </a:p>
        </p:txBody>
      </p:sp>
      <p:sp>
        <p:nvSpPr>
          <p:cNvPr id="4" name="Tekstvak 3">
            <a:extLst>
              <a:ext uri="{FF2B5EF4-FFF2-40B4-BE49-F238E27FC236}">
                <a16:creationId xmlns:a16="http://schemas.microsoft.com/office/drawing/2014/main" id="{7A471EF4-9A3A-9346-B795-50B219155771}"/>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124989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1601" y="500285"/>
            <a:ext cx="11005792" cy="944468"/>
          </a:xfrm>
        </p:spPr>
        <p:txBody>
          <a:bodyPr/>
          <a:lstStyle/>
          <a:p>
            <a:r>
              <a:rPr lang="nl-NL" sz="4000" dirty="0"/>
              <a:t>Even voorstellen</a:t>
            </a:r>
            <a:endParaRPr lang="nl-NL" dirty="0"/>
          </a:p>
        </p:txBody>
      </p:sp>
      <p:sp>
        <p:nvSpPr>
          <p:cNvPr id="5" name="Text Placeholder 4"/>
          <p:cNvSpPr>
            <a:spLocks noGrp="1"/>
          </p:cNvSpPr>
          <p:nvPr>
            <p:ph type="body" sz="quarter" idx="10"/>
          </p:nvPr>
        </p:nvSpPr>
        <p:spPr>
          <a:xfrm>
            <a:off x="591601" y="1854993"/>
            <a:ext cx="4483252" cy="3148013"/>
          </a:xfrm>
        </p:spPr>
        <p:txBody>
          <a:bodyPr>
            <a:normAutofit/>
          </a:bodyPr>
          <a:lstStyle/>
          <a:p>
            <a:r>
              <a:rPr lang="nl-NL" dirty="0"/>
              <a:t>Docenten verpleegkunde:</a:t>
            </a:r>
          </a:p>
          <a:p>
            <a:pPr marL="457200" indent="-457200">
              <a:buFont typeface="Arial" panose="020B0604020202020204" pitchFamily="34" charset="0"/>
              <a:buChar char="•"/>
            </a:pPr>
            <a:r>
              <a:rPr lang="nl-NL" sz="2400" dirty="0"/>
              <a:t>Henk Jan </a:t>
            </a:r>
            <a:r>
              <a:rPr lang="nl-NL" sz="2400" dirty="0" err="1"/>
              <a:t>Hondelink</a:t>
            </a:r>
            <a:endParaRPr lang="nl-NL" sz="2400" dirty="0"/>
          </a:p>
          <a:p>
            <a:pPr marL="457200" indent="-457200">
              <a:buFont typeface="Arial" panose="020B0604020202020204" pitchFamily="34" charset="0"/>
              <a:buChar char="•"/>
            </a:pPr>
            <a:r>
              <a:rPr lang="nl-NL" sz="2400" dirty="0" err="1"/>
              <a:t>Resi</a:t>
            </a:r>
            <a:r>
              <a:rPr lang="nl-NL" sz="2400" dirty="0"/>
              <a:t> Olde </a:t>
            </a:r>
            <a:r>
              <a:rPr lang="nl-NL" sz="2400" dirty="0" err="1"/>
              <a:t>Olthof</a:t>
            </a:r>
            <a:endParaRPr lang="nl-NL" sz="2400" dirty="0"/>
          </a:p>
          <a:p>
            <a:pPr marL="457200" indent="-457200">
              <a:buFont typeface="Arial" panose="020B0604020202020204" pitchFamily="34" charset="0"/>
              <a:buChar char="•"/>
            </a:pPr>
            <a:r>
              <a:rPr lang="nl-NL" sz="2400" dirty="0"/>
              <a:t>Janneke Kuiper-Kaak</a:t>
            </a:r>
          </a:p>
          <a:p>
            <a:pPr marL="457200" indent="-457200">
              <a:buFont typeface="Arial" panose="020B0604020202020204" pitchFamily="34" charset="0"/>
              <a:buChar char="•"/>
            </a:pPr>
            <a:r>
              <a:rPr lang="nl-NL" sz="2400" dirty="0"/>
              <a:t>Marion Blokzijl</a:t>
            </a:r>
          </a:p>
          <a:p>
            <a:pPr marL="457200" indent="-457200">
              <a:buFont typeface="Arial" panose="020B0604020202020204" pitchFamily="34" charset="0"/>
              <a:buChar char="•"/>
            </a:pPr>
            <a:r>
              <a:rPr lang="nl-NL" sz="2400" dirty="0" err="1"/>
              <a:t>Cherreny</a:t>
            </a:r>
            <a:r>
              <a:rPr lang="nl-NL" sz="2400" dirty="0"/>
              <a:t> </a:t>
            </a:r>
            <a:r>
              <a:rPr lang="nl-NL" sz="2400" dirty="0" err="1"/>
              <a:t>Gokoelsing</a:t>
            </a:r>
            <a:endParaRPr lang="nl-NL" sz="2400" dirty="0"/>
          </a:p>
        </p:txBody>
      </p:sp>
      <p:pic>
        <p:nvPicPr>
          <p:cNvPr id="2" name="Afbeelding 1">
            <a:extLst>
              <a:ext uri="{FF2B5EF4-FFF2-40B4-BE49-F238E27FC236}">
                <a16:creationId xmlns:a16="http://schemas.microsoft.com/office/drawing/2014/main" id="{4FBE1A5A-EB9F-FA41-ACBF-ED9F72D1EC2C}"/>
              </a:ext>
            </a:extLst>
          </p:cNvPr>
          <p:cNvPicPr>
            <a:picLocks noChangeAspect="1"/>
          </p:cNvPicPr>
          <p:nvPr/>
        </p:nvPicPr>
        <p:blipFill>
          <a:blip r:embed="rId2"/>
          <a:stretch>
            <a:fillRect/>
          </a:stretch>
        </p:blipFill>
        <p:spPr>
          <a:xfrm>
            <a:off x="5621866" y="1444753"/>
            <a:ext cx="6116052" cy="4357407"/>
          </a:xfrm>
          <a:prstGeom prst="rect">
            <a:avLst/>
          </a:prstGeom>
        </p:spPr>
      </p:pic>
      <p:sp>
        <p:nvSpPr>
          <p:cNvPr id="3" name="Rechthoek 2">
            <a:extLst>
              <a:ext uri="{FF2B5EF4-FFF2-40B4-BE49-F238E27FC236}">
                <a16:creationId xmlns:a16="http://schemas.microsoft.com/office/drawing/2014/main" id="{51247796-C4CC-7A4F-B8FF-F346947A9E6F}"/>
              </a:ext>
            </a:extLst>
          </p:cNvPr>
          <p:cNvSpPr/>
          <p:nvPr/>
        </p:nvSpPr>
        <p:spPr>
          <a:xfrm>
            <a:off x="7114141" y="6346518"/>
            <a:ext cx="4483252" cy="400110"/>
          </a:xfrm>
          <a:prstGeom prst="rect">
            <a:avLst/>
          </a:prstGeom>
        </p:spPr>
        <p:txBody>
          <a:bodyPr wrap="square">
            <a:spAutoFit/>
          </a:bodyPr>
          <a:lstStyle/>
          <a:p>
            <a:r>
              <a:rPr lang="nl-NL" sz="1000" dirty="0"/>
              <a:t>https://</a:t>
            </a:r>
            <a:r>
              <a:rPr lang="nl-NL" sz="1000" dirty="0" err="1"/>
              <a:t>onderwijsengezondheidszorg.nl</a:t>
            </a:r>
            <a:r>
              <a:rPr lang="nl-NL" sz="1000" dirty="0"/>
              <a:t>/jaargangen/2016/5/hoeintegreertdehbo-vvansaxionzelfmanagementinonderwijsentoetsing.html</a:t>
            </a:r>
          </a:p>
        </p:txBody>
      </p:sp>
    </p:spTree>
    <p:extLst>
      <p:ext uri="{BB962C8B-B14F-4D97-AF65-F5344CB8AC3E}">
        <p14:creationId xmlns:p14="http://schemas.microsoft.com/office/powerpoint/2010/main" val="344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1601" y="500284"/>
            <a:ext cx="11005792" cy="683939"/>
          </a:xfrm>
        </p:spPr>
        <p:txBody>
          <a:bodyPr/>
          <a:lstStyle/>
          <a:p>
            <a:r>
              <a:rPr lang="nl-NL" sz="4000" dirty="0"/>
              <a:t>Acties bij persoonlijke verzorging</a:t>
            </a:r>
          </a:p>
        </p:txBody>
      </p:sp>
      <p:graphicFrame>
        <p:nvGraphicFramePr>
          <p:cNvPr id="5" name="Tijdelijke aanduiding voor inhoud 3">
            <a:extLst>
              <a:ext uri="{FF2B5EF4-FFF2-40B4-BE49-F238E27FC236}">
                <a16:creationId xmlns:a16="http://schemas.microsoft.com/office/drawing/2014/main" id="{C5F847E2-DE3A-2444-B315-DFC493E813B3}"/>
              </a:ext>
            </a:extLst>
          </p:cNvPr>
          <p:cNvGraphicFramePr>
            <a:graphicFrameLocks/>
          </p:cNvGraphicFramePr>
          <p:nvPr>
            <p:extLst>
              <p:ext uri="{D42A27DB-BD31-4B8C-83A1-F6EECF244321}">
                <p14:modId xmlns:p14="http://schemas.microsoft.com/office/powerpoint/2010/main" val="3077468361"/>
              </p:ext>
            </p:extLst>
          </p:nvPr>
        </p:nvGraphicFramePr>
        <p:xfrm>
          <a:off x="2728209" y="1588957"/>
          <a:ext cx="6850505" cy="2655570"/>
        </p:xfrm>
        <a:graphic>
          <a:graphicData uri="http://schemas.openxmlformats.org/drawingml/2006/table">
            <a:tbl>
              <a:tblPr>
                <a:tableStyleId>{638B1855-1B75-4FBE-930C-398BA8C253C6}</a:tableStyleId>
              </a:tblPr>
              <a:tblGrid>
                <a:gridCol w="3103398">
                  <a:extLst>
                    <a:ext uri="{9D8B030D-6E8A-4147-A177-3AD203B41FA5}">
                      <a16:colId xmlns:a16="http://schemas.microsoft.com/office/drawing/2014/main" val="4105212477"/>
                    </a:ext>
                  </a:extLst>
                </a:gridCol>
                <a:gridCol w="3747107">
                  <a:extLst>
                    <a:ext uri="{9D8B030D-6E8A-4147-A177-3AD203B41FA5}">
                      <a16:colId xmlns:a16="http://schemas.microsoft.com/office/drawing/2014/main" val="2177434103"/>
                    </a:ext>
                  </a:extLst>
                </a:gridCol>
              </a:tblGrid>
              <a:tr h="2450238">
                <a:tc>
                  <a:txBody>
                    <a:bodyPr/>
                    <a:lstStyle/>
                    <a:p>
                      <a:pPr fontAlgn="t">
                        <a:buFont typeface="Arial" panose="020B0604020202020204" pitchFamily="34" charset="0"/>
                        <a:buNone/>
                      </a:pPr>
                      <a:r>
                        <a:rPr lang="nl-NL" sz="2400" b="1" u="none" strike="noStrike" kern="1200" dirty="0">
                          <a:solidFill>
                            <a:schemeClr val="tx1"/>
                          </a:solidFill>
                          <a:effectLst/>
                        </a:rPr>
                        <a:t>Volledige overname van de zelfzorg</a:t>
                      </a:r>
                    </a:p>
                    <a:p>
                      <a:pPr marL="342900" indent="-342900" fontAlgn="t">
                        <a:buFont typeface="Arial" panose="020B0604020202020204" pitchFamily="34" charset="0"/>
                        <a:buChar char="•"/>
                      </a:pPr>
                      <a:r>
                        <a:rPr lang="nl-NL" sz="2000" dirty="0">
                          <a:effectLst/>
                        </a:rPr>
                        <a:t>zorgvrager uit- en aankleden op bed</a:t>
                      </a:r>
                    </a:p>
                    <a:p>
                      <a:pPr marL="342900" indent="-342900" fontAlgn="t">
                        <a:buFont typeface="Arial" panose="020B0604020202020204" pitchFamily="34" charset="0"/>
                        <a:buChar char="•"/>
                      </a:pPr>
                      <a:r>
                        <a:rPr lang="nl-NL" sz="2000" dirty="0">
                          <a:effectLst/>
                        </a:rPr>
                        <a:t>zorgvrager uit- en aankleden op een stoel</a:t>
                      </a:r>
                    </a:p>
                  </a:txBody>
                  <a:tcPr marL="142875" marR="142875" marT="47625" marB="47625"/>
                </a:tc>
                <a:tc>
                  <a:txBody>
                    <a:bodyPr/>
                    <a:lstStyle/>
                    <a:p>
                      <a:pPr fontAlgn="t">
                        <a:buFont typeface="Arial" panose="020B0604020202020204" pitchFamily="34" charset="0"/>
                        <a:buNone/>
                      </a:pPr>
                      <a:r>
                        <a:rPr lang="nl-NL" sz="2400" b="1" u="none" strike="noStrike" kern="1200" dirty="0">
                          <a:solidFill>
                            <a:schemeClr val="tx1"/>
                          </a:solidFill>
                          <a:effectLst/>
                        </a:rPr>
                        <a:t>Gedeeltelijke overname van de zelfzorg</a:t>
                      </a:r>
                      <a:endParaRPr lang="nl-NL" sz="2400" dirty="0">
                        <a:effectLst/>
                      </a:endParaRPr>
                    </a:p>
                    <a:p>
                      <a:pPr marL="342900" indent="-342900" fontAlgn="t">
                        <a:buFont typeface="Arial" panose="020B0604020202020204" pitchFamily="34" charset="0"/>
                        <a:buChar char="•"/>
                      </a:pPr>
                      <a:r>
                        <a:rPr lang="nl-NL" sz="2000" dirty="0">
                          <a:effectLst/>
                        </a:rPr>
                        <a:t>steunkousen aantrekken</a:t>
                      </a:r>
                    </a:p>
                    <a:p>
                      <a:pPr marL="342900" indent="-342900" fontAlgn="t">
                        <a:buFont typeface="Arial" panose="020B0604020202020204" pitchFamily="34" charset="0"/>
                        <a:buChar char="•"/>
                      </a:pPr>
                      <a:r>
                        <a:rPr lang="nl-NL" sz="2000" dirty="0">
                          <a:effectLst/>
                        </a:rPr>
                        <a:t>korset aantrekken</a:t>
                      </a:r>
                    </a:p>
                    <a:p>
                      <a:pPr marL="342900" indent="-342900" fontAlgn="t">
                        <a:buFont typeface="Arial" panose="020B0604020202020204" pitchFamily="34" charset="0"/>
                        <a:buChar char="•"/>
                      </a:pPr>
                      <a:r>
                        <a:rPr lang="nl-NL" sz="2000" dirty="0">
                          <a:effectLst/>
                        </a:rPr>
                        <a:t>ondersteunen bij gebruik van hulpmiddelen</a:t>
                      </a:r>
                    </a:p>
                    <a:p>
                      <a:pPr marL="342900" indent="-342900" fontAlgn="t">
                        <a:buFont typeface="Arial" panose="020B0604020202020204" pitchFamily="34" charset="0"/>
                        <a:buChar char="•"/>
                      </a:pPr>
                      <a:r>
                        <a:rPr lang="nl-NL" sz="2000" dirty="0">
                          <a:effectLst/>
                        </a:rPr>
                        <a:t>vastmaken van knopen, ritsen, en veters</a:t>
                      </a:r>
                    </a:p>
                  </a:txBody>
                  <a:tcPr marL="142875" marR="142875" marT="47625" marB="47625"/>
                </a:tc>
                <a:extLst>
                  <a:ext uri="{0D108BD9-81ED-4DB2-BD59-A6C34878D82A}">
                    <a16:rowId xmlns:a16="http://schemas.microsoft.com/office/drawing/2014/main" val="2754391824"/>
                  </a:ext>
                </a:extLst>
              </a:tr>
            </a:tbl>
          </a:graphicData>
        </a:graphic>
      </p:graphicFrame>
      <p:graphicFrame>
        <p:nvGraphicFramePr>
          <p:cNvPr id="6" name="Tabel 5">
            <a:extLst>
              <a:ext uri="{FF2B5EF4-FFF2-40B4-BE49-F238E27FC236}">
                <a16:creationId xmlns:a16="http://schemas.microsoft.com/office/drawing/2014/main" id="{D376AE5A-17DB-0947-9E1C-498393F2058E}"/>
              </a:ext>
            </a:extLst>
          </p:cNvPr>
          <p:cNvGraphicFramePr>
            <a:graphicFrameLocks noGrp="1"/>
          </p:cNvGraphicFramePr>
          <p:nvPr>
            <p:extLst>
              <p:ext uri="{D42A27DB-BD31-4B8C-83A1-F6EECF244321}">
                <p14:modId xmlns:p14="http://schemas.microsoft.com/office/powerpoint/2010/main" val="74640533"/>
              </p:ext>
            </p:extLst>
          </p:nvPr>
        </p:nvGraphicFramePr>
        <p:xfrm>
          <a:off x="2728209" y="4259517"/>
          <a:ext cx="6850505" cy="1619250"/>
        </p:xfrm>
        <a:graphic>
          <a:graphicData uri="http://schemas.openxmlformats.org/drawingml/2006/table">
            <a:tbl>
              <a:tblPr>
                <a:tableStyleId>{638B1855-1B75-4FBE-930C-398BA8C253C6}</a:tableStyleId>
              </a:tblPr>
              <a:tblGrid>
                <a:gridCol w="3147935">
                  <a:extLst>
                    <a:ext uri="{9D8B030D-6E8A-4147-A177-3AD203B41FA5}">
                      <a16:colId xmlns:a16="http://schemas.microsoft.com/office/drawing/2014/main" val="826395106"/>
                    </a:ext>
                  </a:extLst>
                </a:gridCol>
                <a:gridCol w="3702570">
                  <a:extLst>
                    <a:ext uri="{9D8B030D-6E8A-4147-A177-3AD203B41FA5}">
                      <a16:colId xmlns:a16="http://schemas.microsoft.com/office/drawing/2014/main" val="646447370"/>
                    </a:ext>
                  </a:extLst>
                </a:gridCol>
              </a:tblGrid>
              <a:tr h="1545090">
                <a:tc>
                  <a:txBody>
                    <a:bodyPr/>
                    <a:lstStyle/>
                    <a:p>
                      <a:pPr marL="342900" indent="-342900" fontAlgn="t">
                        <a:buFont typeface="Arial" panose="020B0604020202020204" pitchFamily="34" charset="0"/>
                        <a:buChar char="•"/>
                      </a:pPr>
                      <a:r>
                        <a:rPr lang="nl-NL" sz="2000" dirty="0">
                          <a:effectLst/>
                        </a:rPr>
                        <a:t>zorgvrager wassen op bed</a:t>
                      </a:r>
                    </a:p>
                    <a:p>
                      <a:pPr marL="342900" indent="-342900" fontAlgn="t">
                        <a:buFont typeface="Arial" panose="020B0604020202020204" pitchFamily="34" charset="0"/>
                        <a:buChar char="•"/>
                      </a:pPr>
                      <a:r>
                        <a:rPr lang="nl-NL" sz="2000" dirty="0">
                          <a:effectLst/>
                        </a:rPr>
                        <a:t>zorgvrager wassen op een brancard</a:t>
                      </a:r>
                    </a:p>
                    <a:p>
                      <a:pPr marL="342900" indent="-342900" fontAlgn="t">
                        <a:buFont typeface="Arial" panose="020B0604020202020204" pitchFamily="34" charset="0"/>
                        <a:buChar char="•"/>
                      </a:pPr>
                      <a:r>
                        <a:rPr lang="nl-NL" sz="2000" dirty="0">
                          <a:effectLst/>
                        </a:rPr>
                        <a:t>zorgvrager baden</a:t>
                      </a:r>
                    </a:p>
                  </a:txBody>
                  <a:tcPr marL="142875" marR="142875" marT="47625" marB="47625"/>
                </a:tc>
                <a:tc>
                  <a:txBody>
                    <a:bodyPr/>
                    <a:lstStyle/>
                    <a:p>
                      <a:pPr marL="342900" indent="-342900" fontAlgn="t">
                        <a:buFont typeface="Arial" panose="020B0604020202020204" pitchFamily="34" charset="0"/>
                        <a:buChar char="•"/>
                      </a:pPr>
                      <a:r>
                        <a:rPr lang="nl-NL" sz="2000" dirty="0">
                          <a:effectLst/>
                        </a:rPr>
                        <a:t>zorgvrager wassen aan de wastafel</a:t>
                      </a:r>
                    </a:p>
                    <a:p>
                      <a:pPr marL="342900" indent="-342900" fontAlgn="t">
                        <a:buFont typeface="Arial" panose="020B0604020202020204" pitchFamily="34" charset="0"/>
                        <a:buChar char="•"/>
                      </a:pPr>
                      <a:r>
                        <a:rPr lang="nl-NL" sz="2000" dirty="0">
                          <a:effectLst/>
                        </a:rPr>
                        <a:t>zorgvrager douchen</a:t>
                      </a:r>
                    </a:p>
                    <a:p>
                      <a:pPr marL="342900" indent="-342900" fontAlgn="t">
                        <a:buFont typeface="Arial" panose="020B0604020202020204" pitchFamily="34" charset="0"/>
                        <a:buChar char="•"/>
                      </a:pPr>
                      <a:r>
                        <a:rPr lang="nl-NL" sz="2000" dirty="0">
                          <a:effectLst/>
                        </a:rPr>
                        <a:t>ondersteunen bij het gebruik van hulpmiddelen</a:t>
                      </a:r>
                    </a:p>
                  </a:txBody>
                  <a:tcPr marL="142875" marR="142875" marT="47625" marB="47625"/>
                </a:tc>
                <a:extLst>
                  <a:ext uri="{0D108BD9-81ED-4DB2-BD59-A6C34878D82A}">
                    <a16:rowId xmlns:a16="http://schemas.microsoft.com/office/drawing/2014/main" val="2370121636"/>
                  </a:ext>
                </a:extLst>
              </a:tr>
            </a:tbl>
          </a:graphicData>
        </a:graphic>
      </p:graphicFrame>
      <p:sp>
        <p:nvSpPr>
          <p:cNvPr id="7" name="Tekstvak 6">
            <a:extLst>
              <a:ext uri="{FF2B5EF4-FFF2-40B4-BE49-F238E27FC236}">
                <a16:creationId xmlns:a16="http://schemas.microsoft.com/office/drawing/2014/main" id="{043F7C51-08EC-4644-95A8-1E964A0554A5}"/>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3939566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Aan- en uitkleden</a:t>
            </a:r>
          </a:p>
        </p:txBody>
      </p:sp>
      <p:sp>
        <p:nvSpPr>
          <p:cNvPr id="3" name="Tijdelijke aanduiding voor tekst 2"/>
          <p:cNvSpPr>
            <a:spLocks noGrp="1"/>
          </p:cNvSpPr>
          <p:nvPr>
            <p:ph type="body" sz="quarter" idx="10"/>
          </p:nvPr>
        </p:nvSpPr>
        <p:spPr>
          <a:xfrm>
            <a:off x="590552" y="2151529"/>
            <a:ext cx="11006841" cy="3792071"/>
          </a:xfrm>
        </p:spPr>
        <p:txBody>
          <a:bodyPr>
            <a:normAutofit/>
          </a:bodyPr>
          <a:lstStyle/>
          <a:p>
            <a:pPr marL="457200" indent="-457200">
              <a:buFont typeface="Arial" panose="020B0604020202020204" pitchFamily="34" charset="0"/>
              <a:buChar char="•"/>
            </a:pPr>
            <a:r>
              <a:rPr lang="nl-NL" dirty="0"/>
              <a:t>Maak </a:t>
            </a:r>
            <a:r>
              <a:rPr lang="nl-NL" dirty="0" err="1"/>
              <a:t>z.n</a:t>
            </a:r>
            <a:r>
              <a:rPr lang="nl-NL" dirty="0"/>
              <a:t>. gebruik van hulpmiddelen (bv schoenlepel)</a:t>
            </a:r>
          </a:p>
          <a:p>
            <a:pPr marL="457200" indent="-457200">
              <a:buFont typeface="Arial" panose="020B0604020202020204" pitchFamily="34" charset="0"/>
              <a:buChar char="•"/>
            </a:pPr>
            <a:r>
              <a:rPr lang="nl-NL" dirty="0"/>
              <a:t>Kleding moet makkelijk aan-en uit te trekken zijn en moet comfortabel zitten</a:t>
            </a:r>
          </a:p>
          <a:p>
            <a:pPr marL="457200" indent="-457200">
              <a:buFont typeface="Arial" panose="020B0604020202020204" pitchFamily="34" charset="0"/>
              <a:buChar char="•"/>
            </a:pPr>
            <a:r>
              <a:rPr lang="nl-NL" dirty="0"/>
              <a:t>Kleding moet vocht op kunnen nemen bij koorts en/of hevig transpireren</a:t>
            </a:r>
          </a:p>
          <a:p>
            <a:pPr marL="457200" indent="-457200">
              <a:buFont typeface="Arial" panose="020B0604020202020204" pitchFamily="34" charset="0"/>
              <a:buChar char="•"/>
            </a:pPr>
            <a:r>
              <a:rPr lang="nl-NL" dirty="0"/>
              <a:t>Kleiding moet makkelijk te wassen zijn</a:t>
            </a:r>
          </a:p>
          <a:p>
            <a:pPr marL="457200" indent="-457200">
              <a:buFont typeface="Arial" panose="020B0604020202020204" pitchFamily="34" charset="0"/>
              <a:buChar char="•"/>
            </a:pPr>
            <a:r>
              <a:rPr lang="nl-NL" dirty="0"/>
              <a:t>Extra aandacht voor schoeisel; stroeve zolen i.v.m. veiligheid/valgevaar</a:t>
            </a:r>
            <a:endParaRPr lang="en-US" dirty="0"/>
          </a:p>
          <a:p>
            <a:endParaRPr lang="nl-NL" dirty="0"/>
          </a:p>
        </p:txBody>
      </p:sp>
      <p:sp>
        <p:nvSpPr>
          <p:cNvPr id="4" name="Tekstvak 3">
            <a:extLst>
              <a:ext uri="{FF2B5EF4-FFF2-40B4-BE49-F238E27FC236}">
                <a16:creationId xmlns:a16="http://schemas.microsoft.com/office/drawing/2014/main" id="{647B6F26-F4D4-0F4F-B3B9-3D7A1561D358}"/>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97754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Uit- en aankleden op een bed of stoel</a:t>
            </a:r>
          </a:p>
        </p:txBody>
      </p:sp>
      <p:sp>
        <p:nvSpPr>
          <p:cNvPr id="3" name="Tijdelijke aanduiding voor tekst 2"/>
          <p:cNvSpPr>
            <a:spLocks noGrp="1"/>
          </p:cNvSpPr>
          <p:nvPr>
            <p:ph type="body" sz="quarter" idx="10"/>
          </p:nvPr>
        </p:nvSpPr>
        <p:spPr/>
        <p:txBody>
          <a:bodyPr/>
          <a:lstStyle/>
          <a:p>
            <a:pPr marL="457200" indent="-457200">
              <a:buFont typeface="Arial" panose="020B0604020202020204" pitchFamily="34" charset="0"/>
              <a:buChar char="•"/>
            </a:pPr>
            <a:r>
              <a:rPr lang="nl-NL" dirty="0"/>
              <a:t>Voorbereiding:</a:t>
            </a:r>
          </a:p>
          <a:p>
            <a:pPr marL="914400" lvl="1" indent="-457200">
              <a:buFont typeface="Arial" panose="020B0604020202020204" pitchFamily="34" charset="0"/>
              <a:buChar char="•"/>
            </a:pPr>
            <a:r>
              <a:rPr lang="nl-NL" dirty="0"/>
              <a:t>Kleding klaarleggen (juiste volgorde)</a:t>
            </a:r>
          </a:p>
          <a:p>
            <a:pPr marL="914400" lvl="1" indent="-457200">
              <a:buFont typeface="Arial" panose="020B0604020202020204" pitchFamily="34" charset="0"/>
              <a:buChar char="•"/>
            </a:pPr>
            <a:r>
              <a:rPr lang="nl-NL" dirty="0"/>
              <a:t>Uitleggen wat je doet of gaat doen</a:t>
            </a:r>
          </a:p>
          <a:p>
            <a:pPr marL="457200" indent="-457200">
              <a:buFont typeface="Arial" panose="020B0604020202020204" pitchFamily="34" charset="0"/>
              <a:buChar char="•"/>
            </a:pPr>
            <a:r>
              <a:rPr lang="nl-NL" dirty="0"/>
              <a:t>Op de stoel: let op houding (rechtop zitten)</a:t>
            </a:r>
          </a:p>
          <a:p>
            <a:pPr marL="457200" indent="-457200">
              <a:buFont typeface="Arial" panose="020B0604020202020204" pitchFamily="34" charset="0"/>
              <a:buChar char="•"/>
            </a:pPr>
            <a:r>
              <a:rPr lang="nl-NL" dirty="0"/>
              <a:t>Let op eigen houding (rug, tillen, bukken, etc.)</a:t>
            </a:r>
          </a:p>
          <a:p>
            <a:pPr marL="457200" indent="-457200">
              <a:buFont typeface="Arial" panose="020B0604020202020204" pitchFamily="34" charset="0"/>
              <a:buChar char="•"/>
            </a:pPr>
            <a:r>
              <a:rPr lang="nl-NL" dirty="0"/>
              <a:t>Gebruik hulpmiddelen</a:t>
            </a:r>
          </a:p>
        </p:txBody>
      </p:sp>
      <p:sp>
        <p:nvSpPr>
          <p:cNvPr id="4" name="Tekstvak 3">
            <a:extLst>
              <a:ext uri="{FF2B5EF4-FFF2-40B4-BE49-F238E27FC236}">
                <a16:creationId xmlns:a16="http://schemas.microsoft.com/office/drawing/2014/main" id="{DFDBC719-9B55-5C47-BA6B-CBFDA04CE7E2}"/>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192699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(Verzorgend) wassen of baden/douchen (1/2)</a:t>
            </a:r>
          </a:p>
        </p:txBody>
      </p:sp>
      <p:sp>
        <p:nvSpPr>
          <p:cNvPr id="3" name="Tijdelijke aanduiding voor tekst 2"/>
          <p:cNvSpPr>
            <a:spLocks noGrp="1"/>
          </p:cNvSpPr>
          <p:nvPr>
            <p:ph type="body" sz="quarter" idx="10"/>
          </p:nvPr>
        </p:nvSpPr>
        <p:spPr>
          <a:xfrm>
            <a:off x="590552" y="1721225"/>
            <a:ext cx="11006841" cy="3870106"/>
          </a:xfrm>
        </p:spPr>
        <p:txBody>
          <a:bodyPr>
            <a:normAutofit fontScale="92500" lnSpcReduction="10000"/>
          </a:bodyPr>
          <a:lstStyle/>
          <a:p>
            <a:pPr marL="457200" indent="-457200">
              <a:buFont typeface="Arial" panose="020B0604020202020204" pitchFamily="34" charset="0"/>
              <a:buChar char="•"/>
            </a:pPr>
            <a:r>
              <a:rPr lang="nl-NL" dirty="0"/>
              <a:t>Gebruik handschoenen</a:t>
            </a:r>
          </a:p>
          <a:p>
            <a:pPr marL="457200" indent="-457200">
              <a:buFont typeface="Arial" panose="020B0604020202020204" pitchFamily="34" charset="0"/>
              <a:buChar char="•"/>
            </a:pPr>
            <a:r>
              <a:rPr lang="nl-NL" dirty="0"/>
              <a:t>Doucheruimte vrij en gereed? Check voor uitkleden.</a:t>
            </a:r>
          </a:p>
          <a:p>
            <a:pPr marL="457200" indent="-457200">
              <a:buFont typeface="Arial" panose="020B0604020202020204" pitchFamily="34" charset="0"/>
              <a:buChar char="•"/>
            </a:pPr>
            <a:r>
              <a:rPr lang="nl-NL" dirty="0"/>
              <a:t>Privacy en veiligheid waarborgen!</a:t>
            </a:r>
          </a:p>
          <a:p>
            <a:pPr marL="457200" indent="-457200">
              <a:buFont typeface="Arial" panose="020B0604020202020204" pitchFamily="34" charset="0"/>
              <a:buChar char="•"/>
            </a:pPr>
            <a:r>
              <a:rPr lang="nl-NL" dirty="0"/>
              <a:t>Laat cliënt zoveel mogelijk zelf doen </a:t>
            </a:r>
          </a:p>
          <a:p>
            <a:pPr marL="457200" indent="-457200">
              <a:buFont typeface="Arial" panose="020B0604020202020204" pitchFamily="34" charset="0"/>
              <a:buChar char="•"/>
            </a:pPr>
            <a:r>
              <a:rPr lang="nl-NL" dirty="0"/>
              <a:t>Het dagelijkse wassen: </a:t>
            </a:r>
          </a:p>
          <a:p>
            <a:pPr marL="914400" lvl="1" indent="-457200">
              <a:buFont typeface="Arial" panose="020B0604020202020204" pitchFamily="34" charset="0"/>
              <a:buChar char="•"/>
            </a:pPr>
            <a:r>
              <a:rPr lang="nl-NL" dirty="0"/>
              <a:t>het gezicht en de borst, </a:t>
            </a:r>
          </a:p>
          <a:p>
            <a:pPr marL="914400" lvl="1" indent="-457200">
              <a:buFont typeface="Arial" panose="020B0604020202020204" pitchFamily="34" charset="0"/>
              <a:buChar char="•"/>
            </a:pPr>
            <a:r>
              <a:rPr lang="nl-NL" dirty="0"/>
              <a:t>rug, armen, </a:t>
            </a:r>
          </a:p>
          <a:p>
            <a:pPr marL="914400" lvl="1" indent="-457200">
              <a:buFont typeface="Arial" panose="020B0604020202020204" pitchFamily="34" charset="0"/>
              <a:buChar char="•"/>
            </a:pPr>
            <a:r>
              <a:rPr lang="nl-NL" dirty="0"/>
              <a:t>buik, </a:t>
            </a:r>
          </a:p>
          <a:p>
            <a:pPr marL="914400" lvl="1" indent="-457200">
              <a:buFont typeface="Arial" panose="020B0604020202020204" pitchFamily="34" charset="0"/>
              <a:buChar char="•"/>
            </a:pPr>
            <a:r>
              <a:rPr lang="nl-NL" dirty="0"/>
              <a:t>benen </a:t>
            </a:r>
          </a:p>
          <a:p>
            <a:pPr marL="914400" lvl="1" indent="-457200">
              <a:buFont typeface="Arial" panose="020B0604020202020204" pitchFamily="34" charset="0"/>
              <a:buChar char="•"/>
            </a:pPr>
            <a:r>
              <a:rPr lang="nl-NL" dirty="0"/>
              <a:t>stuit. </a:t>
            </a:r>
          </a:p>
        </p:txBody>
      </p:sp>
      <p:pic>
        <p:nvPicPr>
          <p:cNvPr id="4" name="Afbeelding 3">
            <a:hlinkClick r:id="rId3"/>
            <a:extLst>
              <a:ext uri="{FF2B5EF4-FFF2-40B4-BE49-F238E27FC236}">
                <a16:creationId xmlns:a16="http://schemas.microsoft.com/office/drawing/2014/main" id="{F2236F54-8A55-CB47-9670-070132212433}"/>
              </a:ext>
            </a:extLst>
          </p:cNvPr>
          <p:cNvPicPr>
            <a:picLocks noChangeAspect="1"/>
          </p:cNvPicPr>
          <p:nvPr/>
        </p:nvPicPr>
        <p:blipFill>
          <a:blip r:embed="rId4"/>
          <a:stretch>
            <a:fillRect/>
          </a:stretch>
        </p:blipFill>
        <p:spPr>
          <a:xfrm>
            <a:off x="5145705" y="3429525"/>
            <a:ext cx="5501393" cy="3061563"/>
          </a:xfrm>
          <a:prstGeom prst="rect">
            <a:avLst/>
          </a:prstGeom>
        </p:spPr>
      </p:pic>
      <p:sp>
        <p:nvSpPr>
          <p:cNvPr id="5" name="Rechthoek 4">
            <a:extLst>
              <a:ext uri="{FF2B5EF4-FFF2-40B4-BE49-F238E27FC236}">
                <a16:creationId xmlns:a16="http://schemas.microsoft.com/office/drawing/2014/main" id="{D5E8A04B-0F6A-AE4D-8612-174F309CEB40}"/>
              </a:ext>
            </a:extLst>
          </p:cNvPr>
          <p:cNvSpPr/>
          <p:nvPr/>
        </p:nvSpPr>
        <p:spPr>
          <a:xfrm>
            <a:off x="5283200" y="6566050"/>
            <a:ext cx="4248326" cy="246221"/>
          </a:xfrm>
          <a:prstGeom prst="rect">
            <a:avLst/>
          </a:prstGeom>
        </p:spPr>
        <p:txBody>
          <a:bodyPr wrap="square">
            <a:spAutoFit/>
          </a:bodyPr>
          <a:lstStyle/>
          <a:p>
            <a:r>
              <a:rPr lang="nl-NL" sz="1000" dirty="0"/>
              <a:t>https://</a:t>
            </a:r>
            <a:r>
              <a:rPr lang="nl-NL" sz="1000" dirty="0" err="1"/>
              <a:t>www.zorgvoorbeter.nl</a:t>
            </a:r>
            <a:r>
              <a:rPr lang="nl-NL" sz="1000" dirty="0"/>
              <a:t>/verzorgend-wassen/wat-is-verzorgend-wassen</a:t>
            </a:r>
          </a:p>
        </p:txBody>
      </p:sp>
      <p:sp>
        <p:nvSpPr>
          <p:cNvPr id="6" name="Tekstvak 5">
            <a:extLst>
              <a:ext uri="{FF2B5EF4-FFF2-40B4-BE49-F238E27FC236}">
                <a16:creationId xmlns:a16="http://schemas.microsoft.com/office/drawing/2014/main" id="{03B7F954-08F1-A645-AF96-92973A97294F}"/>
              </a:ext>
            </a:extLst>
          </p:cNvPr>
          <p:cNvSpPr txBox="1"/>
          <p:nvPr/>
        </p:nvSpPr>
        <p:spPr>
          <a:xfrm>
            <a:off x="5145705" y="6121231"/>
            <a:ext cx="948267" cy="369332"/>
          </a:xfrm>
          <a:prstGeom prst="rect">
            <a:avLst/>
          </a:prstGeom>
          <a:noFill/>
        </p:spPr>
        <p:txBody>
          <a:bodyPr wrap="square" rtlCol="0">
            <a:spAutoFit/>
          </a:bodyPr>
          <a:lstStyle/>
          <a:p>
            <a:r>
              <a:rPr lang="nl-NL" dirty="0">
                <a:hlinkClick r:id="rId3"/>
              </a:rPr>
              <a:t>Filmpje</a:t>
            </a:r>
            <a:endParaRPr lang="nl-NL" dirty="0"/>
          </a:p>
        </p:txBody>
      </p:sp>
      <p:sp>
        <p:nvSpPr>
          <p:cNvPr id="7" name="Tekstvak 6">
            <a:extLst>
              <a:ext uri="{FF2B5EF4-FFF2-40B4-BE49-F238E27FC236}">
                <a16:creationId xmlns:a16="http://schemas.microsoft.com/office/drawing/2014/main" id="{422509C7-D86D-D644-80F5-BB6E421138A6}"/>
              </a:ext>
            </a:extLst>
          </p:cNvPr>
          <p:cNvSpPr txBox="1"/>
          <p:nvPr/>
        </p:nvSpPr>
        <p:spPr>
          <a:xfrm>
            <a:off x="10920060" y="6566051"/>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1648892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(Verzorgend) wassen of baden/douchen (2/2)</a:t>
            </a:r>
          </a:p>
        </p:txBody>
      </p:sp>
      <p:sp>
        <p:nvSpPr>
          <p:cNvPr id="3" name="Tijdelijke aanduiding voor tekst 2"/>
          <p:cNvSpPr>
            <a:spLocks noGrp="1"/>
          </p:cNvSpPr>
          <p:nvPr>
            <p:ph type="body" sz="quarter" idx="10"/>
          </p:nvPr>
        </p:nvSpPr>
        <p:spPr>
          <a:xfrm>
            <a:off x="590553" y="1721224"/>
            <a:ext cx="6724647" cy="4130935"/>
          </a:xfrm>
        </p:spPr>
        <p:txBody>
          <a:bodyPr>
            <a:normAutofit lnSpcReduction="10000"/>
          </a:bodyPr>
          <a:lstStyle/>
          <a:p>
            <a:pPr marL="457200" indent="-457200">
              <a:buFont typeface="Arial" panose="020B0604020202020204" pitchFamily="34" charset="0"/>
              <a:buChar char="•"/>
            </a:pPr>
            <a:r>
              <a:rPr lang="nl-NL" dirty="0"/>
              <a:t>Bij het wassen van een zorgvrager ga je uit van:</a:t>
            </a:r>
          </a:p>
          <a:p>
            <a:pPr marL="914400" lvl="1" indent="-457200">
              <a:buFont typeface="Arial" panose="020B0604020202020204" pitchFamily="34" charset="0"/>
              <a:buChar char="•"/>
            </a:pPr>
            <a:r>
              <a:rPr lang="nl-NL" dirty="0"/>
              <a:t>was van schoon naar vuil</a:t>
            </a:r>
          </a:p>
          <a:p>
            <a:pPr marL="914400" lvl="1" indent="-457200">
              <a:buFont typeface="Arial" panose="020B0604020202020204" pitchFamily="34" charset="0"/>
              <a:buChar char="•"/>
            </a:pPr>
            <a:r>
              <a:rPr lang="nl-NL" dirty="0"/>
              <a:t>was van boven naar beneden</a:t>
            </a:r>
          </a:p>
          <a:p>
            <a:pPr marL="914400" lvl="1" indent="-457200">
              <a:buFont typeface="Arial" panose="020B0604020202020204" pitchFamily="34" charset="0"/>
              <a:buChar char="•"/>
            </a:pPr>
            <a:r>
              <a:rPr lang="nl-NL" dirty="0"/>
              <a:t>was van ver van je af naar jezelf toe</a:t>
            </a:r>
          </a:p>
          <a:p>
            <a:pPr marL="457200" indent="-457200">
              <a:buFont typeface="Arial" panose="020B0604020202020204" pitchFamily="34" charset="0"/>
              <a:buChar char="•"/>
            </a:pPr>
            <a:r>
              <a:rPr lang="nl-NL" dirty="0"/>
              <a:t>Tip bij wasbeurt op bed: eerst voorkant, dan achterkant</a:t>
            </a:r>
          </a:p>
          <a:p>
            <a:pPr marL="457200" indent="-457200">
              <a:buFont typeface="Arial" panose="020B0604020202020204" pitchFamily="34" charset="0"/>
              <a:buChar char="•"/>
            </a:pPr>
            <a:r>
              <a:rPr lang="nl-NL" dirty="0"/>
              <a:t>Observeer de huid: let op krabeffecten, smetten, vochtophoping, blauwe plekken en drukplekken.</a:t>
            </a:r>
          </a:p>
          <a:p>
            <a:pPr marL="457200" indent="-457200">
              <a:buFont typeface="Arial" panose="020B0604020202020204" pitchFamily="34" charset="0"/>
              <a:buChar char="•"/>
            </a:pPr>
            <a:endParaRPr lang="nl-NL" dirty="0"/>
          </a:p>
        </p:txBody>
      </p:sp>
      <p:sp>
        <p:nvSpPr>
          <p:cNvPr id="5" name="Rechthoek 4">
            <a:extLst>
              <a:ext uri="{FF2B5EF4-FFF2-40B4-BE49-F238E27FC236}">
                <a16:creationId xmlns:a16="http://schemas.microsoft.com/office/drawing/2014/main" id="{8854E3E3-3E66-764C-BF93-AE082FC8B314}"/>
              </a:ext>
            </a:extLst>
          </p:cNvPr>
          <p:cNvSpPr/>
          <p:nvPr/>
        </p:nvSpPr>
        <p:spPr>
          <a:xfrm>
            <a:off x="9677400" y="5852159"/>
            <a:ext cx="2034531" cy="246221"/>
          </a:xfrm>
          <a:prstGeom prst="rect">
            <a:avLst/>
          </a:prstGeom>
        </p:spPr>
        <p:txBody>
          <a:bodyPr wrap="none">
            <a:spAutoFit/>
          </a:bodyPr>
          <a:lstStyle/>
          <a:p>
            <a:r>
              <a:rPr lang="nl-NL" sz="1000" dirty="0"/>
              <a:t>https://</a:t>
            </a:r>
            <a:r>
              <a:rPr lang="nl-NL" sz="1000" dirty="0" err="1"/>
              <a:t>coneccare.com</a:t>
            </a:r>
            <a:r>
              <a:rPr lang="nl-NL" sz="1000" dirty="0"/>
              <a:t>/doorliggen/</a:t>
            </a:r>
          </a:p>
        </p:txBody>
      </p:sp>
      <p:pic>
        <p:nvPicPr>
          <p:cNvPr id="7" name="Afbeelding 6">
            <a:extLst>
              <a:ext uri="{FF2B5EF4-FFF2-40B4-BE49-F238E27FC236}">
                <a16:creationId xmlns:a16="http://schemas.microsoft.com/office/drawing/2014/main" id="{FE5483ED-38EE-E24B-96CD-13BD85093DE1}"/>
              </a:ext>
            </a:extLst>
          </p:cNvPr>
          <p:cNvPicPr>
            <a:picLocks noChangeAspect="1"/>
          </p:cNvPicPr>
          <p:nvPr/>
        </p:nvPicPr>
        <p:blipFill>
          <a:blip r:embed="rId2"/>
          <a:stretch>
            <a:fillRect/>
          </a:stretch>
        </p:blipFill>
        <p:spPr>
          <a:xfrm>
            <a:off x="7315200" y="2122325"/>
            <a:ext cx="4724400" cy="3543300"/>
          </a:xfrm>
          <a:prstGeom prst="rect">
            <a:avLst/>
          </a:prstGeom>
        </p:spPr>
      </p:pic>
    </p:spTree>
    <p:extLst>
      <p:ext uri="{BB962C8B-B14F-4D97-AF65-F5344CB8AC3E}">
        <p14:creationId xmlns:p14="http://schemas.microsoft.com/office/powerpoint/2010/main" val="2463421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(Verzorgend) wassen intieme delen</a:t>
            </a:r>
          </a:p>
        </p:txBody>
      </p:sp>
      <p:sp>
        <p:nvSpPr>
          <p:cNvPr id="3" name="Tijdelijke aanduiding voor tekst 2"/>
          <p:cNvSpPr>
            <a:spLocks noGrp="1"/>
          </p:cNvSpPr>
          <p:nvPr>
            <p:ph type="body" sz="quarter" idx="10"/>
          </p:nvPr>
        </p:nvSpPr>
        <p:spPr/>
        <p:txBody>
          <a:bodyPr/>
          <a:lstStyle/>
          <a:p>
            <a:r>
              <a:rPr lang="nl-NL" b="1" dirty="0"/>
              <a:t>Wassen stuit en geslachtsorganen:</a:t>
            </a:r>
          </a:p>
          <a:p>
            <a:pPr marL="457200" indent="-457200">
              <a:buFont typeface="Arial" panose="020B0604020202020204" pitchFamily="34" charset="0"/>
              <a:buChar char="•"/>
            </a:pPr>
            <a:r>
              <a:rPr lang="nl-NL" dirty="0"/>
              <a:t>Was de bilnaad van voor naar achteren (van de geslachtsorganen af)</a:t>
            </a:r>
          </a:p>
          <a:p>
            <a:pPr marL="457200" indent="-457200">
              <a:buFont typeface="Arial" panose="020B0604020202020204" pitchFamily="34" charset="0"/>
              <a:buChar char="•"/>
            </a:pPr>
            <a:r>
              <a:rPr lang="nl-NL" dirty="0"/>
              <a:t>Let op schaamte: dek geslachtsorganen tijdens wassen af met handdoek</a:t>
            </a:r>
            <a:endParaRPr lang="en-US" dirty="0"/>
          </a:p>
          <a:p>
            <a:endParaRPr lang="nl-NL" dirty="0"/>
          </a:p>
        </p:txBody>
      </p:sp>
      <p:sp>
        <p:nvSpPr>
          <p:cNvPr id="4" name="Tekstvak 3">
            <a:extLst>
              <a:ext uri="{FF2B5EF4-FFF2-40B4-BE49-F238E27FC236}">
                <a16:creationId xmlns:a16="http://schemas.microsoft.com/office/drawing/2014/main" id="{54DFBD2E-2BE3-7E43-95C2-2E83DBBC5514}"/>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253132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Eten en drinken</a:t>
            </a:r>
          </a:p>
        </p:txBody>
      </p:sp>
      <p:sp>
        <p:nvSpPr>
          <p:cNvPr id="3" name="Tijdelijke aanduiding voor tekst 2"/>
          <p:cNvSpPr>
            <a:spLocks noGrp="1"/>
          </p:cNvSpPr>
          <p:nvPr>
            <p:ph type="body" sz="quarter" idx="10"/>
          </p:nvPr>
        </p:nvSpPr>
        <p:spPr>
          <a:xfrm>
            <a:off x="590553" y="2333625"/>
            <a:ext cx="9010648" cy="3148013"/>
          </a:xfrm>
        </p:spPr>
        <p:txBody>
          <a:bodyPr>
            <a:normAutofit fontScale="92500" lnSpcReduction="20000"/>
          </a:bodyPr>
          <a:lstStyle/>
          <a:p>
            <a:r>
              <a:rPr lang="nl-NL" b="1" dirty="0"/>
              <a:t>Functie van voeding:</a:t>
            </a:r>
          </a:p>
          <a:p>
            <a:pPr marL="457200" indent="-457200">
              <a:buFont typeface="Arial" panose="020B0604020202020204" pitchFamily="34" charset="0"/>
              <a:buChar char="•"/>
            </a:pPr>
            <a:r>
              <a:rPr lang="nl-NL" dirty="0"/>
              <a:t>Voeding zorgt voor de opbouw en het herstel van het lichaam, levert energie en regelt alle lichaamsprocessen.</a:t>
            </a:r>
          </a:p>
          <a:p>
            <a:endParaRPr lang="nl-NL" dirty="0"/>
          </a:p>
          <a:p>
            <a:r>
              <a:rPr lang="nl-NL" dirty="0"/>
              <a:t>V</a:t>
            </a:r>
            <a:r>
              <a:rPr lang="nl-NL" b="1" dirty="0"/>
              <a:t>ocht heeft verschillende functies in het lichaam:</a:t>
            </a:r>
          </a:p>
          <a:p>
            <a:pPr marL="457200" indent="-457200">
              <a:buFont typeface="Arial" panose="020B0604020202020204" pitchFamily="34" charset="0"/>
              <a:buChar char="•"/>
            </a:pPr>
            <a:r>
              <a:rPr lang="nl-NL" dirty="0"/>
              <a:t>Het is een bouwstof.</a:t>
            </a:r>
          </a:p>
          <a:p>
            <a:pPr marL="457200" indent="-457200">
              <a:buFont typeface="Arial" panose="020B0604020202020204" pitchFamily="34" charset="0"/>
              <a:buChar char="•"/>
            </a:pPr>
            <a:r>
              <a:rPr lang="nl-NL" dirty="0"/>
              <a:t>Het is een oplosmiddel en transportmiddel.</a:t>
            </a:r>
          </a:p>
          <a:p>
            <a:pPr marL="457200" indent="-457200">
              <a:buFont typeface="Arial" panose="020B0604020202020204" pitchFamily="34" charset="0"/>
              <a:buChar char="•"/>
            </a:pPr>
            <a:r>
              <a:rPr lang="nl-NL" dirty="0"/>
              <a:t>Het reguleert de warmte van het lichaam.</a:t>
            </a:r>
          </a:p>
          <a:p>
            <a:endParaRPr lang="nl-NL" dirty="0"/>
          </a:p>
        </p:txBody>
      </p:sp>
      <p:sp>
        <p:nvSpPr>
          <p:cNvPr id="4" name="Tekstvak 3">
            <a:extLst>
              <a:ext uri="{FF2B5EF4-FFF2-40B4-BE49-F238E27FC236}">
                <a16:creationId xmlns:a16="http://schemas.microsoft.com/office/drawing/2014/main" id="{06910746-A11A-2A45-B7D1-6A0B3E00DFFF}"/>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286824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Aandachtspunten bij eten en drinken (1/2)</a:t>
            </a:r>
          </a:p>
        </p:txBody>
      </p:sp>
      <p:sp>
        <p:nvSpPr>
          <p:cNvPr id="3" name="Tijdelijke aanduiding voor tekst 2"/>
          <p:cNvSpPr>
            <a:spLocks noGrp="1"/>
          </p:cNvSpPr>
          <p:nvPr>
            <p:ph type="body" sz="quarter" idx="10"/>
          </p:nvPr>
        </p:nvSpPr>
        <p:spPr>
          <a:xfrm>
            <a:off x="590552" y="2333625"/>
            <a:ext cx="11006841" cy="3649164"/>
          </a:xfrm>
        </p:spPr>
        <p:txBody>
          <a:bodyPr vert="horz" lIns="91440" tIns="45720" rIns="91440" bIns="45720" rtlCol="0" anchor="t">
            <a:normAutofit fontScale="92500" lnSpcReduction="10000"/>
          </a:bodyPr>
          <a:lstStyle/>
          <a:p>
            <a:r>
              <a:rPr lang="nl-NL" b="1" dirty="0"/>
              <a:t>Bij de zorg voor voeding en vocht werk je methodisch: </a:t>
            </a:r>
          </a:p>
          <a:p>
            <a:pPr marL="457200" indent="-457200">
              <a:buFont typeface="Arial" panose="020B0604020202020204" pitchFamily="34" charset="0"/>
              <a:buChar char="•"/>
            </a:pPr>
            <a:r>
              <a:rPr lang="nl-NL" dirty="0"/>
              <a:t>(Hand-)Hygiëne en schoon werken (servet)</a:t>
            </a:r>
          </a:p>
          <a:p>
            <a:pPr marL="457200" indent="-457200">
              <a:buFont typeface="Arial,Sans-Serif" panose="020B0604020202020204" pitchFamily="34" charset="0"/>
              <a:buChar char="•"/>
            </a:pPr>
            <a:r>
              <a:rPr lang="nl-NL">
                <a:latin typeface="Arial"/>
                <a:cs typeface="Arial"/>
              </a:rPr>
              <a:t>Schat in: hulp en wensen</a:t>
            </a:r>
            <a:endParaRPr lang="en-US">
              <a:latin typeface="Arial"/>
              <a:cs typeface="Arial"/>
            </a:endParaRPr>
          </a:p>
          <a:p>
            <a:pPr marL="457200" indent="-457200">
              <a:buFont typeface="Arial" panose="020B0604020202020204" pitchFamily="34" charset="0"/>
              <a:buChar char="•"/>
            </a:pPr>
            <a:r>
              <a:rPr lang="nl-NL" dirty="0"/>
              <a:t>Vertel wat je gaat doen (geduld)</a:t>
            </a:r>
          </a:p>
          <a:p>
            <a:pPr marL="457200" indent="-457200">
              <a:buFont typeface="Arial" panose="020B0604020202020204" pitchFamily="34" charset="0"/>
              <a:buChar char="•"/>
            </a:pPr>
            <a:r>
              <a:rPr lang="nl-NL" dirty="0"/>
              <a:t>Comfortabele houding (bed, stoel, aan tafel)</a:t>
            </a:r>
          </a:p>
          <a:p>
            <a:pPr marL="457200" indent="-457200">
              <a:buFont typeface="Arial" panose="020B0604020202020204" pitchFamily="34" charset="0"/>
              <a:buChar char="•"/>
            </a:pPr>
            <a:r>
              <a:rPr lang="nl-NL" dirty="0"/>
              <a:t>Observeer: misselijkheid, braken, diarree etc.</a:t>
            </a:r>
          </a:p>
          <a:p>
            <a:pPr marL="457200" indent="-457200">
              <a:buFont typeface="Arial" panose="020B0604020202020204" pitchFamily="34" charset="0"/>
              <a:buChar char="•"/>
            </a:pPr>
            <a:r>
              <a:rPr lang="nl-NL" dirty="0"/>
              <a:t>Zn. Noteren wat de patiënt eet/drinkt (vochtbalans)</a:t>
            </a:r>
          </a:p>
          <a:p>
            <a:pPr marL="457200" indent="-457200">
              <a:buFont typeface="Arial" panose="020B0604020202020204" pitchFamily="34" charset="0"/>
              <a:buChar char="•"/>
            </a:pPr>
            <a:r>
              <a:rPr lang="nl-NL" dirty="0"/>
              <a:t>Houdt rekening met voedings- en dieetvoorschriften</a:t>
            </a:r>
          </a:p>
        </p:txBody>
      </p:sp>
      <p:sp>
        <p:nvSpPr>
          <p:cNvPr id="4" name="Tekstvak 3">
            <a:extLst>
              <a:ext uri="{FF2B5EF4-FFF2-40B4-BE49-F238E27FC236}">
                <a16:creationId xmlns:a16="http://schemas.microsoft.com/office/drawing/2014/main" id="{F59744C2-48B4-D748-8518-CF1A9429B035}"/>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268974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Aandachtspunten bij eten en drinken (2/2)</a:t>
            </a:r>
          </a:p>
        </p:txBody>
      </p:sp>
      <p:sp>
        <p:nvSpPr>
          <p:cNvPr id="3" name="Tijdelijke aanduiding voor tekst 2"/>
          <p:cNvSpPr>
            <a:spLocks noGrp="1"/>
          </p:cNvSpPr>
          <p:nvPr>
            <p:ph type="body" sz="quarter" idx="10"/>
          </p:nvPr>
        </p:nvSpPr>
        <p:spPr/>
        <p:txBody>
          <a:bodyPr>
            <a:normAutofit/>
          </a:bodyPr>
          <a:lstStyle/>
          <a:p>
            <a:pPr marL="457200" indent="-457200">
              <a:buFont typeface="Arial" panose="020B0604020202020204" pitchFamily="34" charset="0"/>
              <a:buChar char="•"/>
            </a:pPr>
            <a:r>
              <a:rPr lang="nl-NL" sz="2400" dirty="0"/>
              <a:t>Hulpmiddelen (rietjes, antislipmat, tuitbeker, apart bestek)</a:t>
            </a:r>
          </a:p>
          <a:p>
            <a:pPr marL="457200" indent="-457200">
              <a:buFont typeface="Arial" panose="020B0604020202020204" pitchFamily="34" charset="0"/>
              <a:buChar char="•"/>
            </a:pPr>
            <a:r>
              <a:rPr lang="nl-NL" sz="2400" dirty="0"/>
              <a:t>Bied kleine hapjes/slokjes aan en wacht rustig tot eten/drinken is doorgeslikt</a:t>
            </a:r>
          </a:p>
          <a:p>
            <a:pPr marL="457200" indent="-457200">
              <a:buFont typeface="Arial" panose="020B0604020202020204" pitchFamily="34" charset="0"/>
              <a:buChar char="•"/>
            </a:pPr>
            <a:r>
              <a:rPr lang="nl-NL" sz="2400" dirty="0"/>
              <a:t>Let op verslikken!</a:t>
            </a:r>
          </a:p>
          <a:p>
            <a:pPr marL="457200" indent="-457200">
              <a:buFont typeface="Arial" panose="020B0604020202020204" pitchFamily="34" charset="0"/>
              <a:buChar char="•"/>
            </a:pPr>
            <a:r>
              <a:rPr lang="nl-NL" sz="2400" dirty="0"/>
              <a:t>Biedt cliënt mogelijkheid  na afloop handen te wassen en tanden te poetsen</a:t>
            </a:r>
          </a:p>
          <a:p>
            <a:pPr marL="457200" indent="-457200">
              <a:buFont typeface="Arial" panose="020B0604020202020204" pitchFamily="34" charset="0"/>
              <a:buChar char="•"/>
            </a:pPr>
            <a:r>
              <a:rPr lang="nl-NL" sz="2400" dirty="0"/>
              <a:t>Help cliënt daarna in comfortabele houding (bed, stoel, aan tafel)</a:t>
            </a:r>
          </a:p>
          <a:p>
            <a:pPr marL="457200" indent="-457200">
              <a:buFont typeface="Arial" panose="020B0604020202020204" pitchFamily="34" charset="0"/>
              <a:buChar char="•"/>
            </a:pPr>
            <a:r>
              <a:rPr lang="nl-NL" sz="2400" dirty="0"/>
              <a:t>Vraag naar wensen en ervaring maaltijd</a:t>
            </a:r>
            <a:endParaRPr lang="en-US" sz="2400" dirty="0"/>
          </a:p>
          <a:p>
            <a:endParaRPr lang="nl-NL" dirty="0"/>
          </a:p>
        </p:txBody>
      </p:sp>
      <p:sp>
        <p:nvSpPr>
          <p:cNvPr id="4" name="Tekstvak 3">
            <a:extLst>
              <a:ext uri="{FF2B5EF4-FFF2-40B4-BE49-F238E27FC236}">
                <a16:creationId xmlns:a16="http://schemas.microsoft.com/office/drawing/2014/main" id="{B5157412-7652-8347-AA64-07F1D6110938}"/>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1189907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Vochtbalans</a:t>
            </a:r>
          </a:p>
        </p:txBody>
      </p:sp>
      <p:sp>
        <p:nvSpPr>
          <p:cNvPr id="3" name="Tijdelijke aanduiding voor tekst 2"/>
          <p:cNvSpPr>
            <a:spLocks noGrp="1"/>
          </p:cNvSpPr>
          <p:nvPr>
            <p:ph type="body" sz="quarter" idx="10"/>
          </p:nvPr>
        </p:nvSpPr>
        <p:spPr/>
        <p:txBody>
          <a:bodyPr>
            <a:normAutofit fontScale="92500" lnSpcReduction="10000"/>
          </a:bodyPr>
          <a:lstStyle/>
          <a:p>
            <a:pPr marL="457200" indent="-457200">
              <a:buFont typeface="Arial" panose="020B0604020202020204" pitchFamily="34" charset="0"/>
              <a:buChar char="•"/>
            </a:pPr>
            <a:r>
              <a:rPr lang="nl-NL" dirty="0"/>
              <a:t>Vochtintake: normaal 2,5 liter vocht per dag in. </a:t>
            </a:r>
          </a:p>
          <a:p>
            <a:pPr marL="914400" lvl="1" indent="-457200">
              <a:buFont typeface="Arial" panose="020B0604020202020204" pitchFamily="34" charset="0"/>
              <a:buChar char="•"/>
            </a:pPr>
            <a:r>
              <a:rPr lang="nl-NL" dirty="0"/>
              <a:t>Ouderen wordt aangeraden 1,7 liter vocht per dag te drinken.</a:t>
            </a:r>
          </a:p>
          <a:p>
            <a:pPr marL="457200" indent="-457200">
              <a:buFont typeface="Arial" panose="020B0604020202020204" pitchFamily="34" charset="0"/>
              <a:buChar char="•"/>
            </a:pPr>
            <a:r>
              <a:rPr lang="nl-NL" dirty="0"/>
              <a:t>Dit vocht wordt geleverd door:</a:t>
            </a:r>
          </a:p>
          <a:p>
            <a:pPr marL="914400" lvl="1" indent="-457200">
              <a:buFont typeface="Arial" panose="020B0604020202020204" pitchFamily="34" charset="0"/>
              <a:buChar char="•"/>
            </a:pPr>
            <a:r>
              <a:rPr lang="nl-NL" dirty="0"/>
              <a:t>Vast voedsel (600-900 ml) </a:t>
            </a:r>
          </a:p>
          <a:p>
            <a:pPr marL="914400" lvl="1" indent="-457200">
              <a:buFont typeface="Arial" panose="020B0604020202020204" pitchFamily="34" charset="0"/>
              <a:buChar char="•"/>
            </a:pPr>
            <a:r>
              <a:rPr lang="nl-NL" dirty="0"/>
              <a:t>Vloeistoffen (± 1500 ml). </a:t>
            </a:r>
          </a:p>
          <a:p>
            <a:pPr marL="457200" indent="-457200">
              <a:buFont typeface="Arial" panose="020B0604020202020204" pitchFamily="34" charset="0"/>
              <a:buChar char="•"/>
            </a:pPr>
            <a:r>
              <a:rPr lang="nl-NL" dirty="0"/>
              <a:t>Let op uitdroging: huidturgor (spanning van de huid) , weinig en donkere urine en obstipatie</a:t>
            </a:r>
          </a:p>
          <a:p>
            <a:pPr marL="457200" indent="-457200">
              <a:buFont typeface="Arial" panose="020B0604020202020204" pitchFamily="34" charset="0"/>
              <a:buChar char="•"/>
            </a:pPr>
            <a:r>
              <a:rPr lang="nl-NL" dirty="0"/>
              <a:t>Indien afspraak: noteer alle vochtintake op vochtbalanslijst</a:t>
            </a:r>
          </a:p>
        </p:txBody>
      </p:sp>
      <p:sp>
        <p:nvSpPr>
          <p:cNvPr id="4" name="Tekstvak 3">
            <a:extLst>
              <a:ext uri="{FF2B5EF4-FFF2-40B4-BE49-F238E27FC236}">
                <a16:creationId xmlns:a16="http://schemas.microsoft.com/office/drawing/2014/main" id="{9E39A1E9-0E14-D946-A173-3E46D9724ACD}"/>
              </a:ext>
            </a:extLst>
          </p:cNvPr>
          <p:cNvSpPr txBox="1"/>
          <p:nvPr/>
        </p:nvSpPr>
        <p:spPr>
          <a:xfrm>
            <a:off x="10634134" y="6357716"/>
            <a:ext cx="1185333" cy="246221"/>
          </a:xfrm>
          <a:prstGeom prst="rect">
            <a:avLst/>
          </a:prstGeom>
          <a:noFill/>
        </p:spPr>
        <p:txBody>
          <a:bodyPr wrap="square" rtlCol="0">
            <a:spAutoFit/>
          </a:bodyPr>
          <a:lstStyle/>
          <a:p>
            <a:r>
              <a:rPr lang="nl-NL" sz="1000" dirty="0"/>
              <a:t>ZorgPad (2016)</a:t>
            </a:r>
          </a:p>
        </p:txBody>
      </p:sp>
    </p:spTree>
    <p:extLst>
      <p:ext uri="{BB962C8B-B14F-4D97-AF65-F5344CB8AC3E}">
        <p14:creationId xmlns:p14="http://schemas.microsoft.com/office/powerpoint/2010/main" val="3996098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01" y="500285"/>
            <a:ext cx="11005792" cy="953612"/>
          </a:xfrm>
        </p:spPr>
        <p:txBody>
          <a:bodyPr/>
          <a:lstStyle/>
          <a:p>
            <a:r>
              <a:rPr lang="nl-NL" sz="4000" dirty="0">
                <a:latin typeface="Arial"/>
                <a:cs typeface="Arial"/>
              </a:rPr>
              <a:t>Doelstellingen</a:t>
            </a:r>
            <a:endParaRPr lang="nl-NL" dirty="0"/>
          </a:p>
        </p:txBody>
      </p:sp>
      <p:sp>
        <p:nvSpPr>
          <p:cNvPr id="3" name="Text Placeholder 2"/>
          <p:cNvSpPr>
            <a:spLocks noGrp="1"/>
          </p:cNvSpPr>
          <p:nvPr>
            <p:ph type="body" sz="quarter" idx="10"/>
          </p:nvPr>
        </p:nvSpPr>
        <p:spPr>
          <a:xfrm>
            <a:off x="591601" y="1994958"/>
            <a:ext cx="9019792" cy="3148013"/>
          </a:xfrm>
        </p:spPr>
        <p:txBody>
          <a:bodyPr>
            <a:normAutofit/>
          </a:bodyPr>
          <a:lstStyle/>
          <a:p>
            <a:r>
              <a:rPr lang="nl-NL" sz="2600" dirty="0"/>
              <a:t>Na deze bijeenkomst</a:t>
            </a:r>
          </a:p>
          <a:p>
            <a:pPr marL="342900" indent="-342900">
              <a:buFont typeface="Arial" panose="020B0604020202020204" pitchFamily="34" charset="0"/>
              <a:buChar char="•"/>
            </a:pPr>
            <a:r>
              <a:rPr lang="nl-NL" sz="2600" dirty="0"/>
              <a:t>Kun je benoemen voor welke doelgroep je ingezet gaat worden</a:t>
            </a:r>
          </a:p>
          <a:p>
            <a:pPr marL="342900" indent="-342900">
              <a:buFont typeface="Arial" panose="020B0604020202020204" pitchFamily="34" charset="0"/>
              <a:buChar char="•"/>
            </a:pPr>
            <a:r>
              <a:rPr lang="nl-NL" sz="2600" dirty="0"/>
              <a:t>Kun je belangrijke aspecten noemen rondom eigen veiligheid en hygiëne</a:t>
            </a:r>
          </a:p>
          <a:p>
            <a:pPr marL="342900" indent="-342900">
              <a:buFont typeface="Arial" panose="020B0604020202020204" pitchFamily="34" charset="0"/>
              <a:buChar char="•"/>
            </a:pPr>
            <a:r>
              <a:rPr lang="nl-NL" sz="2600" dirty="0"/>
              <a:t>Kun je belangrijke aspecten van basiszorg benoemen </a:t>
            </a:r>
            <a:r>
              <a:rPr lang="nl-NL" sz="2600"/>
              <a:t>en uitvoeren</a:t>
            </a:r>
            <a:endParaRPr lang="nl-NL" sz="2600" dirty="0"/>
          </a:p>
        </p:txBody>
      </p:sp>
    </p:spTree>
    <p:extLst>
      <p:ext uri="{BB962C8B-B14F-4D97-AF65-F5344CB8AC3E}">
        <p14:creationId xmlns:p14="http://schemas.microsoft.com/office/powerpoint/2010/main" val="4156352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1DA70-71C8-F348-9E81-8A4D4076DF9A}"/>
              </a:ext>
            </a:extLst>
          </p:cNvPr>
          <p:cNvSpPr>
            <a:spLocks noGrp="1"/>
          </p:cNvSpPr>
          <p:nvPr>
            <p:ph type="title"/>
          </p:nvPr>
        </p:nvSpPr>
        <p:spPr>
          <a:xfrm>
            <a:off x="591601" y="500285"/>
            <a:ext cx="11005792" cy="876078"/>
          </a:xfrm>
        </p:spPr>
        <p:txBody>
          <a:bodyPr/>
          <a:lstStyle/>
          <a:p>
            <a:r>
              <a:rPr lang="nl-NL" sz="4000" dirty="0"/>
              <a:t>Vragen?</a:t>
            </a:r>
          </a:p>
        </p:txBody>
      </p:sp>
      <p:pic>
        <p:nvPicPr>
          <p:cNvPr id="4" name="Afbeelding 3">
            <a:extLst>
              <a:ext uri="{FF2B5EF4-FFF2-40B4-BE49-F238E27FC236}">
                <a16:creationId xmlns:a16="http://schemas.microsoft.com/office/drawing/2014/main" id="{03A5F0B5-EECE-DE41-B1A3-E0CF008F5D1F}"/>
              </a:ext>
            </a:extLst>
          </p:cNvPr>
          <p:cNvPicPr>
            <a:picLocks noChangeAspect="1"/>
          </p:cNvPicPr>
          <p:nvPr/>
        </p:nvPicPr>
        <p:blipFill>
          <a:blip r:embed="rId2"/>
          <a:stretch>
            <a:fillRect/>
          </a:stretch>
        </p:blipFill>
        <p:spPr>
          <a:xfrm>
            <a:off x="2331803" y="1545860"/>
            <a:ext cx="7606676" cy="4278755"/>
          </a:xfrm>
          <a:prstGeom prst="rect">
            <a:avLst/>
          </a:prstGeom>
        </p:spPr>
      </p:pic>
      <p:sp>
        <p:nvSpPr>
          <p:cNvPr id="5" name="Rechthoek 4">
            <a:extLst>
              <a:ext uri="{FF2B5EF4-FFF2-40B4-BE49-F238E27FC236}">
                <a16:creationId xmlns:a16="http://schemas.microsoft.com/office/drawing/2014/main" id="{43B32A2E-4A1E-1F4D-B66D-9BA6FF9B9D95}"/>
              </a:ext>
            </a:extLst>
          </p:cNvPr>
          <p:cNvSpPr/>
          <p:nvPr/>
        </p:nvSpPr>
        <p:spPr>
          <a:xfrm>
            <a:off x="3252866" y="6111494"/>
            <a:ext cx="6685613" cy="246221"/>
          </a:xfrm>
          <a:prstGeom prst="rect">
            <a:avLst/>
          </a:prstGeom>
        </p:spPr>
        <p:txBody>
          <a:bodyPr wrap="square">
            <a:spAutoFit/>
          </a:bodyPr>
          <a:lstStyle/>
          <a:p>
            <a:r>
              <a:rPr lang="nl-NL" sz="1000" dirty="0"/>
              <a:t>https://</a:t>
            </a:r>
            <a:r>
              <a:rPr lang="nl-NL" sz="1000" dirty="0" err="1"/>
              <a:t>www.machinedesign.com</a:t>
            </a:r>
            <a:r>
              <a:rPr lang="nl-NL" sz="1000" dirty="0"/>
              <a:t>/community/</a:t>
            </a:r>
            <a:r>
              <a:rPr lang="nl-NL" sz="1000" dirty="0" err="1"/>
              <a:t>article</a:t>
            </a:r>
            <a:r>
              <a:rPr lang="nl-NL" sz="1000" dirty="0"/>
              <a:t>/21836908/</a:t>
            </a:r>
            <a:r>
              <a:rPr lang="nl-NL" sz="1000" dirty="0" err="1"/>
              <a:t>what</a:t>
            </a:r>
            <a:r>
              <a:rPr lang="nl-NL" sz="1000" dirty="0"/>
              <a:t>-</a:t>
            </a:r>
            <a:r>
              <a:rPr lang="nl-NL" sz="1000" dirty="0" err="1"/>
              <a:t>questions</a:t>
            </a:r>
            <a:r>
              <a:rPr lang="nl-NL" sz="1000" dirty="0"/>
              <a:t>-</a:t>
            </a:r>
            <a:r>
              <a:rPr lang="nl-NL" sz="1000" dirty="0" err="1"/>
              <a:t>should</a:t>
            </a:r>
            <a:r>
              <a:rPr lang="nl-NL" sz="1000" dirty="0"/>
              <a:t>-</a:t>
            </a:r>
            <a:r>
              <a:rPr lang="nl-NL" sz="1000" dirty="0" err="1"/>
              <a:t>you</a:t>
            </a:r>
            <a:r>
              <a:rPr lang="nl-NL" sz="1000" dirty="0"/>
              <a:t>-</a:t>
            </a:r>
            <a:r>
              <a:rPr lang="nl-NL" sz="1000" dirty="0" err="1"/>
              <a:t>ask</a:t>
            </a:r>
            <a:r>
              <a:rPr lang="nl-NL" sz="1000" dirty="0"/>
              <a:t>-</a:t>
            </a:r>
            <a:r>
              <a:rPr lang="nl-NL" sz="1000" dirty="0" err="1"/>
              <a:t>during</a:t>
            </a:r>
            <a:r>
              <a:rPr lang="nl-NL" sz="1000" dirty="0"/>
              <a:t>-</a:t>
            </a:r>
            <a:r>
              <a:rPr lang="nl-NL" sz="1000" dirty="0" err="1"/>
              <a:t>the</a:t>
            </a:r>
            <a:r>
              <a:rPr lang="nl-NL" sz="1000" dirty="0"/>
              <a:t>-product-</a:t>
            </a:r>
            <a:r>
              <a:rPr lang="nl-NL" sz="1000" dirty="0" err="1"/>
              <a:t>lifecycle</a:t>
            </a:r>
            <a:endParaRPr lang="nl-NL" sz="1000" dirty="0"/>
          </a:p>
        </p:txBody>
      </p:sp>
    </p:spTree>
    <p:extLst>
      <p:ext uri="{BB962C8B-B14F-4D97-AF65-F5344CB8AC3E}">
        <p14:creationId xmlns:p14="http://schemas.microsoft.com/office/powerpoint/2010/main" val="1548261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4. Transfers</a:t>
            </a:r>
          </a:p>
        </p:txBody>
      </p:sp>
      <p:pic>
        <p:nvPicPr>
          <p:cNvPr id="4" name="Afbeelding 3">
            <a:extLst>
              <a:ext uri="{FF2B5EF4-FFF2-40B4-BE49-F238E27FC236}">
                <a16:creationId xmlns:a16="http://schemas.microsoft.com/office/drawing/2014/main" id="{56E1D604-AD06-4E4B-86D7-4D4EAD175C8D}"/>
              </a:ext>
            </a:extLst>
          </p:cNvPr>
          <p:cNvPicPr>
            <a:picLocks noChangeAspect="1"/>
          </p:cNvPicPr>
          <p:nvPr/>
        </p:nvPicPr>
        <p:blipFill>
          <a:blip r:embed="rId2"/>
          <a:stretch>
            <a:fillRect/>
          </a:stretch>
        </p:blipFill>
        <p:spPr>
          <a:xfrm>
            <a:off x="4182255" y="1620492"/>
            <a:ext cx="6274195" cy="4240662"/>
          </a:xfrm>
          <a:prstGeom prst="rect">
            <a:avLst/>
          </a:prstGeom>
        </p:spPr>
      </p:pic>
      <p:sp>
        <p:nvSpPr>
          <p:cNvPr id="5" name="Rechthoek 4">
            <a:extLst>
              <a:ext uri="{FF2B5EF4-FFF2-40B4-BE49-F238E27FC236}">
                <a16:creationId xmlns:a16="http://schemas.microsoft.com/office/drawing/2014/main" id="{D0A37AB0-2D90-8E4D-B7AD-A4E4B54700F1}"/>
              </a:ext>
            </a:extLst>
          </p:cNvPr>
          <p:cNvSpPr/>
          <p:nvPr/>
        </p:nvSpPr>
        <p:spPr>
          <a:xfrm>
            <a:off x="7420041" y="6234605"/>
            <a:ext cx="3036409" cy="246221"/>
          </a:xfrm>
          <a:prstGeom prst="rect">
            <a:avLst/>
          </a:prstGeom>
        </p:spPr>
        <p:txBody>
          <a:bodyPr wrap="none">
            <a:spAutoFit/>
          </a:bodyPr>
          <a:lstStyle/>
          <a:p>
            <a:r>
              <a:rPr lang="nl-NL" sz="1000" dirty="0"/>
              <a:t>https://</a:t>
            </a:r>
            <a:r>
              <a:rPr lang="nl-NL" sz="1000" dirty="0" err="1"/>
              <a:t>app.expertcollege.com</a:t>
            </a:r>
            <a:r>
              <a:rPr lang="nl-NL" sz="1000" dirty="0"/>
              <a:t>/Expert/</a:t>
            </a:r>
            <a:r>
              <a:rPr lang="nl-NL" sz="1000" dirty="0" err="1"/>
              <a:t>Studytexts.aspx</a:t>
            </a:r>
            <a:endParaRPr lang="nl-NL" sz="1000" dirty="0"/>
          </a:p>
        </p:txBody>
      </p:sp>
    </p:spTree>
    <p:extLst>
      <p:ext uri="{BB962C8B-B14F-4D97-AF65-F5344CB8AC3E}">
        <p14:creationId xmlns:p14="http://schemas.microsoft.com/office/powerpoint/2010/main" val="2217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Bewegen</a:t>
            </a:r>
          </a:p>
        </p:txBody>
      </p:sp>
      <p:sp>
        <p:nvSpPr>
          <p:cNvPr id="3" name="Tijdelijke aanduiding voor tekst 2"/>
          <p:cNvSpPr>
            <a:spLocks noGrp="1"/>
          </p:cNvSpPr>
          <p:nvPr>
            <p:ph type="body" sz="quarter" idx="10"/>
          </p:nvPr>
        </p:nvSpPr>
        <p:spPr/>
        <p:txBody>
          <a:bodyPr/>
          <a:lstStyle/>
          <a:p>
            <a:pPr marL="457200" indent="-457200">
              <a:buFont typeface="Arial" panose="020B0604020202020204" pitchFamily="34" charset="0"/>
              <a:buChar char="•"/>
            </a:pPr>
            <a:r>
              <a:rPr lang="nl-NL" dirty="0"/>
              <a:t>Bewegingsoefeningen</a:t>
            </a:r>
          </a:p>
          <a:p>
            <a:pPr marL="457200" indent="-457200">
              <a:buFont typeface="Arial" panose="020B0604020202020204" pitchFamily="34" charset="0"/>
              <a:buChar char="•"/>
            </a:pPr>
            <a:r>
              <a:rPr lang="nl-NL" dirty="0"/>
              <a:t>Wisselen van houding: liggen, draaien, zitten, staan</a:t>
            </a:r>
          </a:p>
          <a:p>
            <a:pPr marL="457200" indent="-457200">
              <a:buFont typeface="Arial" panose="020B0604020202020204" pitchFamily="34" charset="0"/>
              <a:buChar char="•"/>
            </a:pPr>
            <a:r>
              <a:rPr lang="nl-NL" dirty="0"/>
              <a:t>Zitten voor eten en drinken: voorkomt verslikken</a:t>
            </a:r>
          </a:p>
          <a:p>
            <a:pPr marL="457200" indent="-457200">
              <a:buFont typeface="Arial" panose="020B0604020202020204" pitchFamily="34" charset="0"/>
              <a:buChar char="•"/>
            </a:pPr>
            <a:r>
              <a:rPr lang="nl-NL" dirty="0"/>
              <a:t>Zitten (bed of stoel): beter voor ademhaling en hoesten</a:t>
            </a:r>
          </a:p>
          <a:p>
            <a:endParaRPr lang="nl-NL" dirty="0"/>
          </a:p>
        </p:txBody>
      </p:sp>
    </p:spTree>
    <p:extLst>
      <p:ext uri="{BB962C8B-B14F-4D97-AF65-F5344CB8AC3E}">
        <p14:creationId xmlns:p14="http://schemas.microsoft.com/office/powerpoint/2010/main" val="3249904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Transfers</a:t>
            </a:r>
          </a:p>
        </p:txBody>
      </p:sp>
      <p:sp>
        <p:nvSpPr>
          <p:cNvPr id="3" name="Tijdelijke aanduiding voor tekst 2"/>
          <p:cNvSpPr>
            <a:spLocks noGrp="1"/>
          </p:cNvSpPr>
          <p:nvPr>
            <p:ph type="body" sz="quarter" idx="10"/>
          </p:nvPr>
        </p:nvSpPr>
        <p:spPr/>
        <p:txBody>
          <a:bodyPr>
            <a:normAutofit fontScale="85000" lnSpcReduction="20000"/>
          </a:bodyPr>
          <a:lstStyle/>
          <a:p>
            <a:pPr marL="457200" indent="-457200">
              <a:buFont typeface="Arial" panose="020B0604020202020204" pitchFamily="34" charset="0"/>
              <a:buChar char="•"/>
            </a:pPr>
            <a:r>
              <a:rPr lang="nl-NL" dirty="0"/>
              <a:t>Bedenk hoe je zelf gaat staan, zitten en liggen</a:t>
            </a:r>
          </a:p>
          <a:p>
            <a:pPr marL="457200" indent="-457200">
              <a:buFont typeface="Arial" panose="020B0604020202020204" pitchFamily="34" charset="0"/>
              <a:buChar char="•"/>
            </a:pPr>
            <a:r>
              <a:rPr lang="nl-NL" dirty="0"/>
              <a:t>Niet tillen, pas op met bukken, gebogen rug, etc.! </a:t>
            </a:r>
          </a:p>
          <a:p>
            <a:pPr marL="457200" indent="-457200">
              <a:buFont typeface="Arial" panose="020B0604020202020204" pitchFamily="34" charset="0"/>
              <a:buChar char="•"/>
            </a:pPr>
            <a:r>
              <a:rPr lang="nl-NL" dirty="0"/>
              <a:t>Vraag hulp</a:t>
            </a:r>
          </a:p>
          <a:p>
            <a:pPr marL="457200" indent="-457200">
              <a:buFont typeface="Arial" panose="020B0604020202020204" pitchFamily="34" charset="0"/>
              <a:buChar char="•"/>
            </a:pPr>
            <a:r>
              <a:rPr lang="nl-NL" dirty="0"/>
              <a:t>Vraag naar comfort bij patiënt</a:t>
            </a:r>
          </a:p>
          <a:p>
            <a:pPr marL="457200" indent="-457200">
              <a:buFont typeface="Arial" panose="020B0604020202020204" pitchFamily="34" charset="0"/>
              <a:buChar char="•"/>
            </a:pPr>
            <a:r>
              <a:rPr lang="nl-NL" dirty="0"/>
              <a:t>Voorkom rugklachten: romp recht</a:t>
            </a:r>
          </a:p>
          <a:p>
            <a:pPr marL="457200" indent="-457200">
              <a:buFont typeface="Arial" panose="020B0604020202020204" pitchFamily="34" charset="0"/>
              <a:buChar char="•"/>
            </a:pPr>
            <a:r>
              <a:rPr lang="nl-NL" dirty="0"/>
              <a:t>Let op omgeving: valrisico</a:t>
            </a:r>
          </a:p>
          <a:p>
            <a:pPr marL="457200" indent="-457200">
              <a:buFont typeface="Arial" panose="020B0604020202020204" pitchFamily="34" charset="0"/>
              <a:buChar char="•"/>
            </a:pPr>
            <a:r>
              <a:rPr lang="nl-NL" dirty="0"/>
              <a:t>Werkhoogte</a:t>
            </a:r>
          </a:p>
          <a:p>
            <a:pPr marL="457200" indent="-457200">
              <a:buFont typeface="Arial" panose="020B0604020202020204" pitchFamily="34" charset="0"/>
              <a:buChar char="•"/>
            </a:pPr>
            <a:r>
              <a:rPr lang="nl-NL" dirty="0"/>
              <a:t>Handhygiëne voor en na</a:t>
            </a:r>
          </a:p>
        </p:txBody>
      </p:sp>
    </p:spTree>
    <p:extLst>
      <p:ext uri="{BB962C8B-B14F-4D97-AF65-F5344CB8AC3E}">
        <p14:creationId xmlns:p14="http://schemas.microsoft.com/office/powerpoint/2010/main" val="1223899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BB2CA-F77F-8149-9EEF-9841C5DCC1AF}"/>
              </a:ext>
            </a:extLst>
          </p:cNvPr>
          <p:cNvSpPr>
            <a:spLocks noGrp="1"/>
          </p:cNvSpPr>
          <p:nvPr>
            <p:ph type="title"/>
          </p:nvPr>
        </p:nvSpPr>
        <p:spPr/>
        <p:txBody>
          <a:bodyPr/>
          <a:lstStyle/>
          <a:p>
            <a:r>
              <a:rPr lang="nl-NL" sz="4000" dirty="0"/>
              <a:t>Zelfstandig</a:t>
            </a:r>
          </a:p>
        </p:txBody>
      </p:sp>
      <p:pic>
        <p:nvPicPr>
          <p:cNvPr id="4" name="Afbeelding 3">
            <a:extLst>
              <a:ext uri="{FF2B5EF4-FFF2-40B4-BE49-F238E27FC236}">
                <a16:creationId xmlns:a16="http://schemas.microsoft.com/office/drawing/2014/main" id="{854A8173-C9B8-2A48-A6A9-08C1A1C3DA39}"/>
              </a:ext>
            </a:extLst>
          </p:cNvPr>
          <p:cNvPicPr>
            <a:picLocks noChangeAspect="1"/>
          </p:cNvPicPr>
          <p:nvPr/>
        </p:nvPicPr>
        <p:blipFill>
          <a:blip r:embed="rId2"/>
          <a:stretch>
            <a:fillRect/>
          </a:stretch>
        </p:blipFill>
        <p:spPr>
          <a:xfrm>
            <a:off x="591601" y="2286001"/>
            <a:ext cx="11210373" cy="2644584"/>
          </a:xfrm>
          <a:prstGeom prst="rect">
            <a:avLst/>
          </a:prstGeom>
        </p:spPr>
      </p:pic>
      <p:sp>
        <p:nvSpPr>
          <p:cNvPr id="3" name="Rechthoek 2">
            <a:extLst>
              <a:ext uri="{FF2B5EF4-FFF2-40B4-BE49-F238E27FC236}">
                <a16:creationId xmlns:a16="http://schemas.microsoft.com/office/drawing/2014/main" id="{DEDCD6AE-BA4D-E047-88B3-3675FA8C4D37}"/>
              </a:ext>
            </a:extLst>
          </p:cNvPr>
          <p:cNvSpPr/>
          <p:nvPr/>
        </p:nvSpPr>
        <p:spPr>
          <a:xfrm>
            <a:off x="7262460" y="6234605"/>
            <a:ext cx="4334933"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a:t>
            </a:r>
            <a:r>
              <a:rPr lang="nl-NL" sz="1000" dirty="0" err="1"/>
              <a:t>gebrboekje</a:t>
            </a:r>
            <a:r>
              <a:rPr lang="nl-NL" sz="1000" dirty="0"/>
              <a:t>/GebrBoekje2012_1.6.1..pdf</a:t>
            </a:r>
          </a:p>
        </p:txBody>
      </p:sp>
    </p:spTree>
    <p:extLst>
      <p:ext uri="{BB962C8B-B14F-4D97-AF65-F5344CB8AC3E}">
        <p14:creationId xmlns:p14="http://schemas.microsoft.com/office/powerpoint/2010/main" val="280973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91CB0-0808-224B-AFC2-A7694A6E6932}"/>
              </a:ext>
            </a:extLst>
          </p:cNvPr>
          <p:cNvSpPr>
            <a:spLocks noGrp="1"/>
          </p:cNvSpPr>
          <p:nvPr>
            <p:ph type="title"/>
          </p:nvPr>
        </p:nvSpPr>
        <p:spPr>
          <a:xfrm>
            <a:off x="812800" y="415619"/>
            <a:ext cx="3429532" cy="858253"/>
          </a:xfrm>
        </p:spPr>
        <p:txBody>
          <a:bodyPr/>
          <a:lstStyle/>
          <a:p>
            <a:r>
              <a:rPr lang="nl-NL" sz="4000" dirty="0"/>
              <a:t>Met hulp</a:t>
            </a:r>
          </a:p>
        </p:txBody>
      </p:sp>
      <p:pic>
        <p:nvPicPr>
          <p:cNvPr id="3" name="Afbeelding 2">
            <a:extLst>
              <a:ext uri="{FF2B5EF4-FFF2-40B4-BE49-F238E27FC236}">
                <a16:creationId xmlns:a16="http://schemas.microsoft.com/office/drawing/2014/main" id="{458E8C12-5426-9744-B144-2797BAD92343}"/>
              </a:ext>
            </a:extLst>
          </p:cNvPr>
          <p:cNvPicPr>
            <a:picLocks noChangeAspect="1"/>
          </p:cNvPicPr>
          <p:nvPr/>
        </p:nvPicPr>
        <p:blipFill>
          <a:blip r:embed="rId2"/>
          <a:stretch>
            <a:fillRect/>
          </a:stretch>
        </p:blipFill>
        <p:spPr>
          <a:xfrm>
            <a:off x="432096" y="2082800"/>
            <a:ext cx="11098090" cy="3081867"/>
          </a:xfrm>
          <a:prstGeom prst="rect">
            <a:avLst/>
          </a:prstGeom>
        </p:spPr>
      </p:pic>
      <p:sp>
        <p:nvSpPr>
          <p:cNvPr id="6" name="Rechthoek 5">
            <a:extLst>
              <a:ext uri="{FF2B5EF4-FFF2-40B4-BE49-F238E27FC236}">
                <a16:creationId xmlns:a16="http://schemas.microsoft.com/office/drawing/2014/main" id="{1C79FF76-09B3-664A-9843-C46359C6DDD1}"/>
              </a:ext>
            </a:extLst>
          </p:cNvPr>
          <p:cNvSpPr/>
          <p:nvPr/>
        </p:nvSpPr>
        <p:spPr>
          <a:xfrm>
            <a:off x="7416800" y="6323169"/>
            <a:ext cx="4148667"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a:t>
            </a:r>
            <a:r>
              <a:rPr lang="nl-NL" sz="1000" dirty="0" err="1"/>
              <a:t>gebrboekje</a:t>
            </a:r>
            <a:r>
              <a:rPr lang="nl-NL" sz="1000" dirty="0"/>
              <a:t>/GebrBoekje2012_1.4.4..pdf</a:t>
            </a:r>
          </a:p>
        </p:txBody>
      </p:sp>
    </p:spTree>
    <p:extLst>
      <p:ext uri="{BB962C8B-B14F-4D97-AF65-F5344CB8AC3E}">
        <p14:creationId xmlns:p14="http://schemas.microsoft.com/office/powerpoint/2010/main" val="1907705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4079CCC-B8C4-034E-ADB8-1892ED623E88}"/>
              </a:ext>
            </a:extLst>
          </p:cNvPr>
          <p:cNvPicPr>
            <a:picLocks noChangeAspect="1"/>
          </p:cNvPicPr>
          <p:nvPr/>
        </p:nvPicPr>
        <p:blipFill>
          <a:blip r:embed="rId2"/>
          <a:stretch>
            <a:fillRect/>
          </a:stretch>
        </p:blipFill>
        <p:spPr>
          <a:xfrm>
            <a:off x="457623" y="427203"/>
            <a:ext cx="11226163" cy="2874797"/>
          </a:xfrm>
          <a:prstGeom prst="rect">
            <a:avLst/>
          </a:prstGeom>
        </p:spPr>
      </p:pic>
      <p:pic>
        <p:nvPicPr>
          <p:cNvPr id="5" name="Tijdelijke aanduiding voor inhoud 3">
            <a:extLst>
              <a:ext uri="{FF2B5EF4-FFF2-40B4-BE49-F238E27FC236}">
                <a16:creationId xmlns:a16="http://schemas.microsoft.com/office/drawing/2014/main" id="{BC586DBD-0407-1845-80DC-B70E57F43516}"/>
              </a:ext>
            </a:extLst>
          </p:cNvPr>
          <p:cNvPicPr>
            <a:picLocks noChangeAspect="1"/>
          </p:cNvPicPr>
          <p:nvPr/>
        </p:nvPicPr>
        <p:blipFill>
          <a:blip r:embed="rId3"/>
          <a:stretch>
            <a:fillRect/>
          </a:stretch>
        </p:blipFill>
        <p:spPr>
          <a:xfrm>
            <a:off x="457624" y="3776134"/>
            <a:ext cx="11231270" cy="2654664"/>
          </a:xfrm>
          <a:prstGeom prst="rect">
            <a:avLst/>
          </a:prstGeom>
        </p:spPr>
      </p:pic>
      <p:sp>
        <p:nvSpPr>
          <p:cNvPr id="7" name="Rechthoek 6">
            <a:extLst>
              <a:ext uri="{FF2B5EF4-FFF2-40B4-BE49-F238E27FC236}">
                <a16:creationId xmlns:a16="http://schemas.microsoft.com/office/drawing/2014/main" id="{AF7ED6DC-DE3B-3743-AA90-B8E222DFC45C}"/>
              </a:ext>
            </a:extLst>
          </p:cNvPr>
          <p:cNvSpPr/>
          <p:nvPr/>
        </p:nvSpPr>
        <p:spPr>
          <a:xfrm>
            <a:off x="7696304" y="6611779"/>
            <a:ext cx="4173963"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a:t>
            </a:r>
            <a:r>
              <a:rPr lang="nl-NL" sz="1000" dirty="0" err="1"/>
              <a:t>gebrboekje</a:t>
            </a:r>
            <a:r>
              <a:rPr lang="nl-NL" sz="1000" dirty="0"/>
              <a:t>/GebrBoekje2012_1.6.4..pdf</a:t>
            </a:r>
          </a:p>
        </p:txBody>
      </p:sp>
      <p:sp>
        <p:nvSpPr>
          <p:cNvPr id="8" name="Rechthoek 7">
            <a:extLst>
              <a:ext uri="{FF2B5EF4-FFF2-40B4-BE49-F238E27FC236}">
                <a16:creationId xmlns:a16="http://schemas.microsoft.com/office/drawing/2014/main" id="{8C4B9555-47AF-6C49-93CB-7C4FBC9D637F}"/>
              </a:ext>
            </a:extLst>
          </p:cNvPr>
          <p:cNvSpPr/>
          <p:nvPr/>
        </p:nvSpPr>
        <p:spPr>
          <a:xfrm>
            <a:off x="7573485" y="3360580"/>
            <a:ext cx="4173963"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a:t>
            </a:r>
            <a:r>
              <a:rPr lang="nl-NL" sz="1000" dirty="0" err="1"/>
              <a:t>gebrboekje</a:t>
            </a:r>
            <a:r>
              <a:rPr lang="nl-NL" sz="1000" dirty="0"/>
              <a:t>/GebrBoekje2012_1.6.3..pdf</a:t>
            </a:r>
          </a:p>
        </p:txBody>
      </p:sp>
    </p:spTree>
    <p:extLst>
      <p:ext uri="{BB962C8B-B14F-4D97-AF65-F5344CB8AC3E}">
        <p14:creationId xmlns:p14="http://schemas.microsoft.com/office/powerpoint/2010/main" val="478060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E2C4D35-32D2-4049-AD0B-1DEE88641868}"/>
              </a:ext>
            </a:extLst>
          </p:cNvPr>
          <p:cNvPicPr>
            <a:picLocks noChangeAspect="1"/>
          </p:cNvPicPr>
          <p:nvPr/>
        </p:nvPicPr>
        <p:blipFill>
          <a:blip r:embed="rId3"/>
          <a:stretch>
            <a:fillRect/>
          </a:stretch>
        </p:blipFill>
        <p:spPr>
          <a:xfrm>
            <a:off x="198717" y="0"/>
            <a:ext cx="4318000" cy="6451600"/>
          </a:xfrm>
          <a:prstGeom prst="rect">
            <a:avLst/>
          </a:prstGeom>
        </p:spPr>
      </p:pic>
      <p:pic>
        <p:nvPicPr>
          <p:cNvPr id="5" name="Afbeelding 4">
            <a:extLst>
              <a:ext uri="{FF2B5EF4-FFF2-40B4-BE49-F238E27FC236}">
                <a16:creationId xmlns:a16="http://schemas.microsoft.com/office/drawing/2014/main" id="{DFAFFCB3-54A6-C74B-9A67-29254F29D320}"/>
              </a:ext>
            </a:extLst>
          </p:cNvPr>
          <p:cNvPicPr>
            <a:picLocks noChangeAspect="1"/>
          </p:cNvPicPr>
          <p:nvPr/>
        </p:nvPicPr>
        <p:blipFill>
          <a:blip r:embed="rId4"/>
          <a:stretch>
            <a:fillRect/>
          </a:stretch>
        </p:blipFill>
        <p:spPr>
          <a:xfrm>
            <a:off x="4792382" y="1054100"/>
            <a:ext cx="6426200" cy="4343400"/>
          </a:xfrm>
          <a:prstGeom prst="rect">
            <a:avLst/>
          </a:prstGeom>
        </p:spPr>
      </p:pic>
      <p:sp>
        <p:nvSpPr>
          <p:cNvPr id="6" name="Rechthoek 5">
            <a:extLst>
              <a:ext uri="{FF2B5EF4-FFF2-40B4-BE49-F238E27FC236}">
                <a16:creationId xmlns:a16="http://schemas.microsoft.com/office/drawing/2014/main" id="{9D1C802C-65F8-0D44-9698-FF6375798A3F}"/>
              </a:ext>
            </a:extLst>
          </p:cNvPr>
          <p:cNvSpPr/>
          <p:nvPr/>
        </p:nvSpPr>
        <p:spPr>
          <a:xfrm>
            <a:off x="8182173" y="6208294"/>
            <a:ext cx="3036409" cy="246221"/>
          </a:xfrm>
          <a:prstGeom prst="rect">
            <a:avLst/>
          </a:prstGeom>
        </p:spPr>
        <p:txBody>
          <a:bodyPr wrap="none">
            <a:spAutoFit/>
          </a:bodyPr>
          <a:lstStyle/>
          <a:p>
            <a:r>
              <a:rPr lang="nl-NL" sz="1000" dirty="0"/>
              <a:t>https://</a:t>
            </a:r>
            <a:r>
              <a:rPr lang="nl-NL" sz="1000" dirty="0" err="1"/>
              <a:t>app.expertcollege.com</a:t>
            </a:r>
            <a:r>
              <a:rPr lang="nl-NL" sz="1000" dirty="0"/>
              <a:t>/Expert/</a:t>
            </a:r>
            <a:r>
              <a:rPr lang="nl-NL" sz="1000" dirty="0" err="1"/>
              <a:t>Studytexts.aspx</a:t>
            </a:r>
            <a:endParaRPr lang="nl-NL" sz="1000" dirty="0"/>
          </a:p>
        </p:txBody>
      </p:sp>
    </p:spTree>
    <p:extLst>
      <p:ext uri="{BB962C8B-B14F-4D97-AF65-F5344CB8AC3E}">
        <p14:creationId xmlns:p14="http://schemas.microsoft.com/office/powerpoint/2010/main" val="2265364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5856D96-2A6D-DE41-84E0-88B843D219AB}"/>
              </a:ext>
            </a:extLst>
          </p:cNvPr>
          <p:cNvSpPr txBox="1"/>
          <p:nvPr/>
        </p:nvSpPr>
        <p:spPr>
          <a:xfrm>
            <a:off x="464695" y="1209132"/>
            <a:ext cx="3971838" cy="2369880"/>
          </a:xfrm>
          <a:prstGeom prst="rect">
            <a:avLst/>
          </a:prstGeom>
          <a:noFill/>
        </p:spPr>
        <p:txBody>
          <a:bodyPr wrap="square" rtlCol="0">
            <a:spAutoFit/>
          </a:bodyPr>
          <a:lstStyle/>
          <a:p>
            <a:r>
              <a:rPr lang="nl-NL" sz="2800" b="1" dirty="0"/>
              <a:t>Aandachtspunten:</a:t>
            </a:r>
          </a:p>
          <a:p>
            <a:pPr marL="285750" indent="-285750">
              <a:buFont typeface="Arial" panose="020B0604020202020204" pitchFamily="34" charset="0"/>
              <a:buChar char="•"/>
            </a:pPr>
            <a:r>
              <a:rPr lang="nl-NL" sz="2400" dirty="0"/>
              <a:t>Wat kan/mag de patiënt zelf</a:t>
            </a:r>
          </a:p>
          <a:p>
            <a:pPr marL="285750" indent="-285750">
              <a:buFont typeface="Arial" panose="020B0604020202020204" pitchFamily="34" charset="0"/>
              <a:buChar char="•"/>
            </a:pPr>
            <a:r>
              <a:rPr lang="nl-NL" sz="2400" dirty="0"/>
              <a:t>Hoeveel kracht heeft de patiënt</a:t>
            </a:r>
          </a:p>
          <a:p>
            <a:pPr marL="285750" indent="-285750">
              <a:buFont typeface="Arial" panose="020B0604020202020204" pitchFamily="34" charset="0"/>
              <a:buChar char="•"/>
            </a:pPr>
            <a:r>
              <a:rPr lang="nl-NL" sz="2400" dirty="0"/>
              <a:t>Weet je het niet zeker: vraag om advies</a:t>
            </a:r>
          </a:p>
        </p:txBody>
      </p:sp>
      <p:pic>
        <p:nvPicPr>
          <p:cNvPr id="3" name="Afbeelding 2">
            <a:extLst>
              <a:ext uri="{FF2B5EF4-FFF2-40B4-BE49-F238E27FC236}">
                <a16:creationId xmlns:a16="http://schemas.microsoft.com/office/drawing/2014/main" id="{15445DD0-7024-B147-A756-88B0F62186E9}"/>
              </a:ext>
            </a:extLst>
          </p:cNvPr>
          <p:cNvPicPr>
            <a:picLocks noChangeAspect="1"/>
          </p:cNvPicPr>
          <p:nvPr/>
        </p:nvPicPr>
        <p:blipFill>
          <a:blip r:embed="rId3"/>
          <a:stretch>
            <a:fillRect/>
          </a:stretch>
        </p:blipFill>
        <p:spPr>
          <a:xfrm>
            <a:off x="4148668" y="2193278"/>
            <a:ext cx="7264400" cy="3918749"/>
          </a:xfrm>
          <a:prstGeom prst="rect">
            <a:avLst/>
          </a:prstGeom>
        </p:spPr>
      </p:pic>
      <p:sp>
        <p:nvSpPr>
          <p:cNvPr id="6" name="Rechthoek 5">
            <a:extLst>
              <a:ext uri="{FF2B5EF4-FFF2-40B4-BE49-F238E27FC236}">
                <a16:creationId xmlns:a16="http://schemas.microsoft.com/office/drawing/2014/main" id="{B760AC69-8E1B-8D4E-9BF5-7E12D6B9D41D}"/>
              </a:ext>
            </a:extLst>
          </p:cNvPr>
          <p:cNvSpPr/>
          <p:nvPr/>
        </p:nvSpPr>
        <p:spPr>
          <a:xfrm>
            <a:off x="7281334" y="6306235"/>
            <a:ext cx="4131733"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a:t>
            </a:r>
            <a:r>
              <a:rPr lang="nl-NL" sz="1000" dirty="0" err="1"/>
              <a:t>gebrboekje</a:t>
            </a:r>
            <a:r>
              <a:rPr lang="nl-NL" sz="1000" dirty="0"/>
              <a:t>/GebrBoekje2012_1.5.1..pdf</a:t>
            </a:r>
          </a:p>
        </p:txBody>
      </p:sp>
    </p:spTree>
    <p:extLst>
      <p:ext uri="{BB962C8B-B14F-4D97-AF65-F5344CB8AC3E}">
        <p14:creationId xmlns:p14="http://schemas.microsoft.com/office/powerpoint/2010/main" val="1815481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30B62E-1C93-F147-8BC0-7C3E7DBD0A0D}"/>
              </a:ext>
            </a:extLst>
          </p:cNvPr>
          <p:cNvPicPr>
            <a:picLocks noChangeAspect="1"/>
          </p:cNvPicPr>
          <p:nvPr/>
        </p:nvPicPr>
        <p:blipFill>
          <a:blip r:embed="rId2"/>
          <a:stretch>
            <a:fillRect/>
          </a:stretch>
        </p:blipFill>
        <p:spPr>
          <a:xfrm>
            <a:off x="718671" y="376891"/>
            <a:ext cx="4520325" cy="3052109"/>
          </a:xfrm>
          <a:prstGeom prst="rect">
            <a:avLst/>
          </a:prstGeom>
        </p:spPr>
      </p:pic>
      <p:pic>
        <p:nvPicPr>
          <p:cNvPr id="5" name="Afbeelding 4">
            <a:extLst>
              <a:ext uri="{FF2B5EF4-FFF2-40B4-BE49-F238E27FC236}">
                <a16:creationId xmlns:a16="http://schemas.microsoft.com/office/drawing/2014/main" id="{58231E93-A72E-334E-ABB0-F942325DDE6C}"/>
              </a:ext>
            </a:extLst>
          </p:cNvPr>
          <p:cNvPicPr>
            <a:picLocks noChangeAspect="1"/>
          </p:cNvPicPr>
          <p:nvPr/>
        </p:nvPicPr>
        <p:blipFill>
          <a:blip r:embed="rId3"/>
          <a:stretch>
            <a:fillRect/>
          </a:stretch>
        </p:blipFill>
        <p:spPr>
          <a:xfrm>
            <a:off x="6096000" y="376891"/>
            <a:ext cx="4564659" cy="3052109"/>
          </a:xfrm>
          <a:prstGeom prst="rect">
            <a:avLst/>
          </a:prstGeom>
        </p:spPr>
      </p:pic>
      <p:pic>
        <p:nvPicPr>
          <p:cNvPr id="6" name="Afbeelding 5">
            <a:extLst>
              <a:ext uri="{FF2B5EF4-FFF2-40B4-BE49-F238E27FC236}">
                <a16:creationId xmlns:a16="http://schemas.microsoft.com/office/drawing/2014/main" id="{5D974EF9-C543-504F-BEA3-2FC3443FADC6}"/>
              </a:ext>
            </a:extLst>
          </p:cNvPr>
          <p:cNvPicPr>
            <a:picLocks noChangeAspect="1"/>
          </p:cNvPicPr>
          <p:nvPr/>
        </p:nvPicPr>
        <p:blipFill>
          <a:blip r:embed="rId4"/>
          <a:stretch>
            <a:fillRect/>
          </a:stretch>
        </p:blipFill>
        <p:spPr>
          <a:xfrm>
            <a:off x="687763" y="3617632"/>
            <a:ext cx="4551233" cy="3052109"/>
          </a:xfrm>
          <a:prstGeom prst="rect">
            <a:avLst/>
          </a:prstGeom>
        </p:spPr>
      </p:pic>
      <p:pic>
        <p:nvPicPr>
          <p:cNvPr id="7" name="Afbeelding 6">
            <a:extLst>
              <a:ext uri="{FF2B5EF4-FFF2-40B4-BE49-F238E27FC236}">
                <a16:creationId xmlns:a16="http://schemas.microsoft.com/office/drawing/2014/main" id="{9237773E-E218-4943-99D4-EE82C098BCF4}"/>
              </a:ext>
            </a:extLst>
          </p:cNvPr>
          <p:cNvPicPr>
            <a:picLocks noChangeAspect="1"/>
          </p:cNvPicPr>
          <p:nvPr/>
        </p:nvPicPr>
        <p:blipFill>
          <a:blip r:embed="rId5"/>
          <a:stretch>
            <a:fillRect/>
          </a:stretch>
        </p:blipFill>
        <p:spPr>
          <a:xfrm>
            <a:off x="6096000" y="3550770"/>
            <a:ext cx="4564660" cy="3073059"/>
          </a:xfrm>
          <a:prstGeom prst="rect">
            <a:avLst/>
          </a:prstGeom>
        </p:spPr>
      </p:pic>
      <p:sp>
        <p:nvSpPr>
          <p:cNvPr id="2" name="Rechthoek 1">
            <a:extLst>
              <a:ext uri="{FF2B5EF4-FFF2-40B4-BE49-F238E27FC236}">
                <a16:creationId xmlns:a16="http://schemas.microsoft.com/office/drawing/2014/main" id="{BCFC3AA1-E0B7-6048-BE5E-E045843FF16A}"/>
              </a:ext>
            </a:extLst>
          </p:cNvPr>
          <p:cNvSpPr/>
          <p:nvPr/>
        </p:nvSpPr>
        <p:spPr>
          <a:xfrm>
            <a:off x="8503674" y="6546630"/>
            <a:ext cx="3036409" cy="246221"/>
          </a:xfrm>
          <a:prstGeom prst="rect">
            <a:avLst/>
          </a:prstGeom>
        </p:spPr>
        <p:txBody>
          <a:bodyPr wrap="none">
            <a:spAutoFit/>
          </a:bodyPr>
          <a:lstStyle/>
          <a:p>
            <a:r>
              <a:rPr lang="nl-NL" sz="1000" dirty="0"/>
              <a:t>https://</a:t>
            </a:r>
            <a:r>
              <a:rPr lang="nl-NL" sz="1000" dirty="0" err="1"/>
              <a:t>app.expertcollege.com</a:t>
            </a:r>
            <a:r>
              <a:rPr lang="nl-NL" sz="1000" dirty="0"/>
              <a:t>/Expert/</a:t>
            </a:r>
            <a:r>
              <a:rPr lang="nl-NL" sz="1000" dirty="0" err="1"/>
              <a:t>Studytexts.aspx</a:t>
            </a:r>
            <a:endParaRPr lang="nl-NL" sz="1000" dirty="0"/>
          </a:p>
        </p:txBody>
      </p:sp>
    </p:spTree>
    <p:extLst>
      <p:ext uri="{BB962C8B-B14F-4D97-AF65-F5344CB8AC3E}">
        <p14:creationId xmlns:p14="http://schemas.microsoft.com/office/powerpoint/2010/main" val="407645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01" y="500285"/>
            <a:ext cx="11005792" cy="907892"/>
          </a:xfrm>
        </p:spPr>
        <p:txBody>
          <a:bodyPr/>
          <a:lstStyle/>
          <a:p>
            <a:r>
              <a:rPr lang="nl-NL" sz="4000" dirty="0"/>
              <a:t>Inhoud</a:t>
            </a:r>
            <a:endParaRPr lang="nl-NL" dirty="0"/>
          </a:p>
        </p:txBody>
      </p:sp>
      <p:sp>
        <p:nvSpPr>
          <p:cNvPr id="3" name="Text Placeholder 2"/>
          <p:cNvSpPr>
            <a:spLocks noGrp="1"/>
          </p:cNvSpPr>
          <p:nvPr>
            <p:ph type="body" sz="quarter" idx="10"/>
          </p:nvPr>
        </p:nvSpPr>
        <p:spPr>
          <a:xfrm>
            <a:off x="-3468830" y="2333626"/>
            <a:ext cx="11006841" cy="1539732"/>
          </a:xfrm>
        </p:spPr>
        <p:txBody>
          <a:bodyPr/>
          <a:lstStyle/>
          <a:p>
            <a:endParaRPr lang="en-US" dirty="0"/>
          </a:p>
          <a:p>
            <a:endParaRPr lang="nl-NL" dirty="0"/>
          </a:p>
        </p:txBody>
      </p:sp>
      <p:sp>
        <p:nvSpPr>
          <p:cNvPr id="4" name="Tekstvak 3">
            <a:extLst>
              <a:ext uri="{FF2B5EF4-FFF2-40B4-BE49-F238E27FC236}">
                <a16:creationId xmlns:a16="http://schemas.microsoft.com/office/drawing/2014/main" id="{B19144BC-655C-FE43-876B-0C29B22982AB}"/>
              </a:ext>
            </a:extLst>
          </p:cNvPr>
          <p:cNvSpPr txBox="1"/>
          <p:nvPr/>
        </p:nvSpPr>
        <p:spPr>
          <a:xfrm>
            <a:off x="590552" y="2333626"/>
            <a:ext cx="3561231" cy="1569660"/>
          </a:xfrm>
          <a:prstGeom prst="rect">
            <a:avLst/>
          </a:prstGeom>
          <a:noFill/>
        </p:spPr>
        <p:txBody>
          <a:bodyPr wrap="none" rtlCol="0">
            <a:spAutoFit/>
          </a:bodyPr>
          <a:lstStyle/>
          <a:p>
            <a:pPr marL="457200" indent="-457200">
              <a:buFont typeface="+mj-lt"/>
              <a:buAutoNum type="arabicPeriod"/>
            </a:pPr>
            <a:r>
              <a:rPr lang="nl-NL" sz="2400" dirty="0">
                <a:latin typeface="Arial" panose="020B0604020202020204" pitchFamily="34" charset="0"/>
                <a:cs typeface="Arial" panose="020B0604020202020204" pitchFamily="34" charset="0"/>
              </a:rPr>
              <a:t>Doelgroep: ouderen</a:t>
            </a:r>
          </a:p>
          <a:p>
            <a:pPr marL="457200" indent="-457200">
              <a:buFont typeface="+mj-lt"/>
              <a:buAutoNum type="arabicPeriod"/>
            </a:pPr>
            <a:r>
              <a:rPr lang="nl-NL" sz="2400" dirty="0">
                <a:latin typeface="Arial" panose="020B0604020202020204" pitchFamily="34" charset="0"/>
                <a:cs typeface="Arial" panose="020B0604020202020204" pitchFamily="34" charset="0"/>
              </a:rPr>
              <a:t>Veiligheid en hygiëne</a:t>
            </a:r>
          </a:p>
          <a:p>
            <a:pPr marL="457200" indent="-457200">
              <a:buFont typeface="+mj-lt"/>
              <a:buAutoNum type="arabicPeriod"/>
            </a:pPr>
            <a:r>
              <a:rPr lang="nl-NL" sz="2400" dirty="0">
                <a:latin typeface="Arial" panose="020B0604020202020204" pitchFamily="34" charset="0"/>
                <a:cs typeface="Arial" panose="020B0604020202020204" pitchFamily="34" charset="0"/>
              </a:rPr>
              <a:t>Basiszorg</a:t>
            </a:r>
          </a:p>
          <a:p>
            <a:pPr marL="457200" indent="-457200">
              <a:buFont typeface="+mj-lt"/>
              <a:buAutoNum type="arabicPeriod"/>
            </a:pPr>
            <a:r>
              <a:rPr lang="nl-NL" sz="2400">
                <a:latin typeface="Arial" panose="020B0604020202020204" pitchFamily="34" charset="0"/>
                <a:cs typeface="Arial" panose="020B0604020202020204" pitchFamily="34" charset="0"/>
              </a:rPr>
              <a:t>Transfers</a:t>
            </a:r>
            <a:endParaRPr lang="nl-N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12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3590CC1-A7E7-F541-8C3E-70AE987CE676}"/>
              </a:ext>
            </a:extLst>
          </p:cNvPr>
          <p:cNvPicPr>
            <a:picLocks noChangeAspect="1"/>
          </p:cNvPicPr>
          <p:nvPr/>
        </p:nvPicPr>
        <p:blipFill>
          <a:blip r:embed="rId2"/>
          <a:stretch>
            <a:fillRect/>
          </a:stretch>
        </p:blipFill>
        <p:spPr>
          <a:xfrm>
            <a:off x="0" y="2527640"/>
            <a:ext cx="3611005" cy="2440640"/>
          </a:xfrm>
          <a:prstGeom prst="rect">
            <a:avLst/>
          </a:prstGeom>
        </p:spPr>
      </p:pic>
      <p:pic>
        <p:nvPicPr>
          <p:cNvPr id="3" name="Afbeelding 2">
            <a:extLst>
              <a:ext uri="{FF2B5EF4-FFF2-40B4-BE49-F238E27FC236}">
                <a16:creationId xmlns:a16="http://schemas.microsoft.com/office/drawing/2014/main" id="{D5B8428B-B656-BC45-9FB6-56447E010903}"/>
              </a:ext>
            </a:extLst>
          </p:cNvPr>
          <p:cNvPicPr>
            <a:picLocks noChangeAspect="1"/>
          </p:cNvPicPr>
          <p:nvPr/>
        </p:nvPicPr>
        <p:blipFill>
          <a:blip r:embed="rId3"/>
          <a:stretch>
            <a:fillRect/>
          </a:stretch>
        </p:blipFill>
        <p:spPr>
          <a:xfrm>
            <a:off x="3698724" y="1935791"/>
            <a:ext cx="2608097" cy="3919816"/>
          </a:xfrm>
          <a:prstGeom prst="rect">
            <a:avLst/>
          </a:prstGeom>
        </p:spPr>
      </p:pic>
      <p:pic>
        <p:nvPicPr>
          <p:cNvPr id="8" name="Afbeelding 7">
            <a:extLst>
              <a:ext uri="{FF2B5EF4-FFF2-40B4-BE49-F238E27FC236}">
                <a16:creationId xmlns:a16="http://schemas.microsoft.com/office/drawing/2014/main" id="{2F7D17CB-B41C-C247-B518-5C2D34BF9721}"/>
              </a:ext>
            </a:extLst>
          </p:cNvPr>
          <p:cNvPicPr>
            <a:picLocks noChangeAspect="1"/>
          </p:cNvPicPr>
          <p:nvPr/>
        </p:nvPicPr>
        <p:blipFill>
          <a:blip r:embed="rId4"/>
          <a:stretch>
            <a:fillRect/>
          </a:stretch>
        </p:blipFill>
        <p:spPr>
          <a:xfrm>
            <a:off x="6394540" y="1935791"/>
            <a:ext cx="2618315" cy="3919816"/>
          </a:xfrm>
          <a:prstGeom prst="rect">
            <a:avLst/>
          </a:prstGeom>
        </p:spPr>
      </p:pic>
      <p:pic>
        <p:nvPicPr>
          <p:cNvPr id="9" name="Afbeelding 8">
            <a:extLst>
              <a:ext uri="{FF2B5EF4-FFF2-40B4-BE49-F238E27FC236}">
                <a16:creationId xmlns:a16="http://schemas.microsoft.com/office/drawing/2014/main" id="{B51C969E-E1F2-6B4A-A3FB-8368A8AB2381}"/>
              </a:ext>
            </a:extLst>
          </p:cNvPr>
          <p:cNvPicPr>
            <a:picLocks noChangeAspect="1"/>
          </p:cNvPicPr>
          <p:nvPr/>
        </p:nvPicPr>
        <p:blipFill>
          <a:blip r:embed="rId5"/>
          <a:stretch>
            <a:fillRect/>
          </a:stretch>
        </p:blipFill>
        <p:spPr>
          <a:xfrm>
            <a:off x="9100574" y="1964028"/>
            <a:ext cx="2626046" cy="3919816"/>
          </a:xfrm>
          <a:prstGeom prst="rect">
            <a:avLst/>
          </a:prstGeom>
        </p:spPr>
      </p:pic>
      <p:sp>
        <p:nvSpPr>
          <p:cNvPr id="10" name="Titel 9">
            <a:extLst>
              <a:ext uri="{FF2B5EF4-FFF2-40B4-BE49-F238E27FC236}">
                <a16:creationId xmlns:a16="http://schemas.microsoft.com/office/drawing/2014/main" id="{F9A117B2-1FC2-4341-944A-38BA3EC625CF}"/>
              </a:ext>
            </a:extLst>
          </p:cNvPr>
          <p:cNvSpPr>
            <a:spLocks noGrp="1"/>
          </p:cNvSpPr>
          <p:nvPr>
            <p:ph type="title"/>
          </p:nvPr>
        </p:nvSpPr>
        <p:spPr>
          <a:xfrm>
            <a:off x="591601" y="500284"/>
            <a:ext cx="11005792" cy="848831"/>
          </a:xfrm>
        </p:spPr>
        <p:txBody>
          <a:bodyPr/>
          <a:lstStyle/>
          <a:p>
            <a:r>
              <a:rPr lang="nl-NL" sz="4000" dirty="0"/>
              <a:t>Bed naar stoel en stoel naar bed</a:t>
            </a:r>
          </a:p>
        </p:txBody>
      </p:sp>
      <p:sp>
        <p:nvSpPr>
          <p:cNvPr id="4" name="Rechthoek 3">
            <a:extLst>
              <a:ext uri="{FF2B5EF4-FFF2-40B4-BE49-F238E27FC236}">
                <a16:creationId xmlns:a16="http://schemas.microsoft.com/office/drawing/2014/main" id="{4576577B-9AAD-8645-BA80-E780F9A6A037}"/>
              </a:ext>
            </a:extLst>
          </p:cNvPr>
          <p:cNvSpPr/>
          <p:nvPr/>
        </p:nvSpPr>
        <p:spPr>
          <a:xfrm>
            <a:off x="8690211" y="6196062"/>
            <a:ext cx="3036409" cy="246221"/>
          </a:xfrm>
          <a:prstGeom prst="rect">
            <a:avLst/>
          </a:prstGeom>
        </p:spPr>
        <p:txBody>
          <a:bodyPr wrap="none">
            <a:spAutoFit/>
          </a:bodyPr>
          <a:lstStyle/>
          <a:p>
            <a:r>
              <a:rPr lang="nl-NL" sz="1000" dirty="0"/>
              <a:t>https://</a:t>
            </a:r>
            <a:r>
              <a:rPr lang="nl-NL" sz="1000" dirty="0" err="1"/>
              <a:t>app.expertcollege.com</a:t>
            </a:r>
            <a:r>
              <a:rPr lang="nl-NL" sz="1000" dirty="0"/>
              <a:t>/Expert/</a:t>
            </a:r>
            <a:r>
              <a:rPr lang="nl-NL" sz="1000" dirty="0" err="1"/>
              <a:t>Studytexts.aspx</a:t>
            </a:r>
            <a:endParaRPr lang="nl-NL" sz="1000" dirty="0"/>
          </a:p>
        </p:txBody>
      </p:sp>
    </p:spTree>
    <p:extLst>
      <p:ext uri="{BB962C8B-B14F-4D97-AF65-F5344CB8AC3E}">
        <p14:creationId xmlns:p14="http://schemas.microsoft.com/office/powerpoint/2010/main" val="1397486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9A117B2-1FC2-4341-944A-38BA3EC625CF}"/>
              </a:ext>
            </a:extLst>
          </p:cNvPr>
          <p:cNvSpPr>
            <a:spLocks noGrp="1"/>
          </p:cNvSpPr>
          <p:nvPr>
            <p:ph type="title"/>
          </p:nvPr>
        </p:nvSpPr>
        <p:spPr>
          <a:xfrm>
            <a:off x="591601" y="500284"/>
            <a:ext cx="11005792" cy="848831"/>
          </a:xfrm>
        </p:spPr>
        <p:txBody>
          <a:bodyPr/>
          <a:lstStyle/>
          <a:p>
            <a:r>
              <a:rPr lang="nl-NL" sz="4000" dirty="0"/>
              <a:t>Bed naar stoel en stoel naar bed</a:t>
            </a:r>
          </a:p>
        </p:txBody>
      </p:sp>
      <p:pic>
        <p:nvPicPr>
          <p:cNvPr id="11" name="Afbeelding 10">
            <a:extLst>
              <a:ext uri="{FF2B5EF4-FFF2-40B4-BE49-F238E27FC236}">
                <a16:creationId xmlns:a16="http://schemas.microsoft.com/office/drawing/2014/main" id="{7BBE8363-151A-8540-A98A-DB974BBDA350}"/>
              </a:ext>
            </a:extLst>
          </p:cNvPr>
          <p:cNvPicPr>
            <a:picLocks noChangeAspect="1"/>
          </p:cNvPicPr>
          <p:nvPr/>
        </p:nvPicPr>
        <p:blipFill>
          <a:blip r:embed="rId2"/>
          <a:stretch>
            <a:fillRect/>
          </a:stretch>
        </p:blipFill>
        <p:spPr>
          <a:xfrm>
            <a:off x="720944" y="1876508"/>
            <a:ext cx="10709056" cy="3664780"/>
          </a:xfrm>
          <a:prstGeom prst="rect">
            <a:avLst/>
          </a:prstGeom>
        </p:spPr>
      </p:pic>
      <p:sp>
        <p:nvSpPr>
          <p:cNvPr id="2" name="Rechthoek 1">
            <a:extLst>
              <a:ext uri="{FF2B5EF4-FFF2-40B4-BE49-F238E27FC236}">
                <a16:creationId xmlns:a16="http://schemas.microsoft.com/office/drawing/2014/main" id="{03AD1687-29E0-1C49-8FB9-12948C314F18}"/>
              </a:ext>
            </a:extLst>
          </p:cNvPr>
          <p:cNvSpPr/>
          <p:nvPr/>
        </p:nvSpPr>
        <p:spPr>
          <a:xfrm>
            <a:off x="7245526" y="6357716"/>
            <a:ext cx="4351867"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/gebrboekje2/GebrBoekje2012_2.4.2..pdf</a:t>
            </a:r>
          </a:p>
        </p:txBody>
      </p:sp>
    </p:spTree>
    <p:extLst>
      <p:ext uri="{BB962C8B-B14F-4D97-AF65-F5344CB8AC3E}">
        <p14:creationId xmlns:p14="http://schemas.microsoft.com/office/powerpoint/2010/main" val="196974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DF3AD-E327-D74E-8C08-B7751C642CE4}"/>
              </a:ext>
            </a:extLst>
          </p:cNvPr>
          <p:cNvSpPr>
            <a:spLocks noGrp="1"/>
          </p:cNvSpPr>
          <p:nvPr>
            <p:ph type="title"/>
          </p:nvPr>
        </p:nvSpPr>
        <p:spPr>
          <a:xfrm>
            <a:off x="591601" y="500285"/>
            <a:ext cx="11005792" cy="876078"/>
          </a:xfrm>
        </p:spPr>
        <p:txBody>
          <a:bodyPr/>
          <a:lstStyle/>
          <a:p>
            <a:r>
              <a:rPr lang="nl-NL" sz="4000" dirty="0"/>
              <a:t>Lopen met ondersteuning</a:t>
            </a:r>
          </a:p>
        </p:txBody>
      </p:sp>
      <p:pic>
        <p:nvPicPr>
          <p:cNvPr id="4" name="Afbeelding 3">
            <a:extLst>
              <a:ext uri="{FF2B5EF4-FFF2-40B4-BE49-F238E27FC236}">
                <a16:creationId xmlns:a16="http://schemas.microsoft.com/office/drawing/2014/main" id="{D96C6BAB-7F86-6240-BE3E-D12B9A2B98A1}"/>
              </a:ext>
            </a:extLst>
          </p:cNvPr>
          <p:cNvPicPr>
            <a:picLocks noChangeAspect="1"/>
          </p:cNvPicPr>
          <p:nvPr/>
        </p:nvPicPr>
        <p:blipFill>
          <a:blip r:embed="rId2"/>
          <a:stretch>
            <a:fillRect/>
          </a:stretch>
        </p:blipFill>
        <p:spPr>
          <a:xfrm>
            <a:off x="671024" y="1893888"/>
            <a:ext cx="11132233" cy="2915179"/>
          </a:xfrm>
          <a:prstGeom prst="rect">
            <a:avLst/>
          </a:prstGeom>
        </p:spPr>
      </p:pic>
      <p:sp>
        <p:nvSpPr>
          <p:cNvPr id="3" name="Rechthoek 2">
            <a:extLst>
              <a:ext uri="{FF2B5EF4-FFF2-40B4-BE49-F238E27FC236}">
                <a16:creationId xmlns:a16="http://schemas.microsoft.com/office/drawing/2014/main" id="{B515A1ED-7527-564B-8F4C-B5782CCD6F10}"/>
              </a:ext>
            </a:extLst>
          </p:cNvPr>
          <p:cNvSpPr/>
          <p:nvPr/>
        </p:nvSpPr>
        <p:spPr>
          <a:xfrm>
            <a:off x="7828873" y="6234604"/>
            <a:ext cx="4363127" cy="246221"/>
          </a:xfrm>
          <a:prstGeom prst="rect">
            <a:avLst/>
          </a:prstGeom>
        </p:spPr>
        <p:txBody>
          <a:bodyPr wrap="square">
            <a:spAutoFit/>
          </a:bodyPr>
          <a:lstStyle/>
          <a:p>
            <a:r>
              <a:rPr lang="nl-NL" sz="1000" dirty="0"/>
              <a:t>https://</a:t>
            </a:r>
            <a:r>
              <a:rPr lang="nl-NL" sz="1000" dirty="0" err="1"/>
              <a:t>www.goedgebruik.nl</a:t>
            </a:r>
            <a:r>
              <a:rPr lang="nl-NL" sz="1000" dirty="0"/>
              <a:t>/</a:t>
            </a:r>
            <a:r>
              <a:rPr lang="nl-NL" sz="1000" dirty="0" err="1"/>
              <a:t>doc</a:t>
            </a:r>
            <a:r>
              <a:rPr lang="nl-NL" sz="1000" dirty="0"/>
              <a:t>/gebrboekje2/GebrBoekje2012_2.1.4..pdf</a:t>
            </a:r>
          </a:p>
        </p:txBody>
      </p:sp>
    </p:spTree>
    <p:extLst>
      <p:ext uri="{BB962C8B-B14F-4D97-AF65-F5344CB8AC3E}">
        <p14:creationId xmlns:p14="http://schemas.microsoft.com/office/powerpoint/2010/main" val="499062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2AA5EB-B535-3B48-AD8B-1AE8B959C5CE}"/>
              </a:ext>
            </a:extLst>
          </p:cNvPr>
          <p:cNvSpPr>
            <a:spLocks noGrp="1"/>
          </p:cNvSpPr>
          <p:nvPr>
            <p:ph type="title"/>
          </p:nvPr>
        </p:nvSpPr>
        <p:spPr>
          <a:xfrm>
            <a:off x="591601" y="500285"/>
            <a:ext cx="11005792" cy="876078"/>
          </a:xfrm>
        </p:spPr>
        <p:txBody>
          <a:bodyPr/>
          <a:lstStyle/>
          <a:p>
            <a:r>
              <a:rPr lang="nl-NL" sz="4000" dirty="0"/>
              <a:t>Terugkoppeling naar zorgprofessional</a:t>
            </a:r>
          </a:p>
        </p:txBody>
      </p:sp>
      <p:sp>
        <p:nvSpPr>
          <p:cNvPr id="3" name="Tijdelijke aanduiding voor tekst 2">
            <a:extLst>
              <a:ext uri="{FF2B5EF4-FFF2-40B4-BE49-F238E27FC236}">
                <a16:creationId xmlns:a16="http://schemas.microsoft.com/office/drawing/2014/main" id="{6CC9B4BA-2436-234A-9775-E81BB52CCCDA}"/>
              </a:ext>
            </a:extLst>
          </p:cNvPr>
          <p:cNvSpPr>
            <a:spLocks noGrp="1"/>
          </p:cNvSpPr>
          <p:nvPr>
            <p:ph type="body" sz="quarter" idx="10"/>
          </p:nvPr>
        </p:nvSpPr>
        <p:spPr>
          <a:xfrm>
            <a:off x="590552" y="2333625"/>
            <a:ext cx="11006841" cy="2403267"/>
          </a:xfrm>
        </p:spPr>
        <p:txBody>
          <a:bodyPr/>
          <a:lstStyle/>
          <a:p>
            <a:pPr marL="457200" indent="-457200">
              <a:buFont typeface="Arial" panose="020B0604020202020204" pitchFamily="34" charset="0"/>
              <a:buChar char="•"/>
            </a:pPr>
            <a:r>
              <a:rPr lang="nl-NL" dirty="0"/>
              <a:t>Als je iets niet vertrouwt </a:t>
            </a:r>
          </a:p>
          <a:p>
            <a:pPr marL="457200" indent="-457200">
              <a:buFont typeface="Arial" panose="020B0604020202020204" pitchFamily="34" charset="0"/>
              <a:buChar char="•"/>
            </a:pPr>
            <a:r>
              <a:rPr lang="nl-NL" dirty="0"/>
              <a:t>Wanneer patiënt letsel oploopt door transfer</a:t>
            </a:r>
          </a:p>
          <a:p>
            <a:pPr marL="914400" lvl="1" indent="-457200">
              <a:buFont typeface="Arial" panose="020B0604020202020204" pitchFamily="34" charset="0"/>
              <a:buChar char="•"/>
            </a:pPr>
            <a:r>
              <a:rPr lang="nl-NL" dirty="0"/>
              <a:t>Huid (wonden, bloeduitstortingen)</a:t>
            </a:r>
          </a:p>
          <a:p>
            <a:pPr marL="914400" lvl="1" indent="-457200">
              <a:buFont typeface="Arial" panose="020B0604020202020204" pitchFamily="34" charset="0"/>
              <a:buChar char="•"/>
            </a:pPr>
            <a:r>
              <a:rPr lang="nl-NL" dirty="0"/>
              <a:t>Vallen (breuken, kneuzingen</a:t>
            </a:r>
          </a:p>
          <a:p>
            <a:pPr marL="457200" indent="-457200">
              <a:buFont typeface="Arial" panose="020B0604020202020204" pitchFamily="34" charset="0"/>
              <a:buChar char="•"/>
            </a:pPr>
            <a:r>
              <a:rPr lang="nl-NL" dirty="0"/>
              <a:t>Als patiënt niet meer kan of wil, wat voorheen wel lukte</a:t>
            </a:r>
          </a:p>
        </p:txBody>
      </p:sp>
    </p:spTree>
    <p:extLst>
      <p:ext uri="{BB962C8B-B14F-4D97-AF65-F5344CB8AC3E}">
        <p14:creationId xmlns:p14="http://schemas.microsoft.com/office/powerpoint/2010/main" val="1288118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1DA70-71C8-F348-9E81-8A4D4076DF9A}"/>
              </a:ext>
            </a:extLst>
          </p:cNvPr>
          <p:cNvSpPr>
            <a:spLocks noGrp="1"/>
          </p:cNvSpPr>
          <p:nvPr>
            <p:ph type="title"/>
          </p:nvPr>
        </p:nvSpPr>
        <p:spPr>
          <a:xfrm>
            <a:off x="591601" y="500285"/>
            <a:ext cx="11005792" cy="876078"/>
          </a:xfrm>
        </p:spPr>
        <p:txBody>
          <a:bodyPr/>
          <a:lstStyle/>
          <a:p>
            <a:r>
              <a:rPr lang="nl-NL" sz="4000" dirty="0"/>
              <a:t>Vragen?</a:t>
            </a:r>
          </a:p>
        </p:txBody>
      </p:sp>
      <p:pic>
        <p:nvPicPr>
          <p:cNvPr id="4" name="Afbeelding 3">
            <a:extLst>
              <a:ext uri="{FF2B5EF4-FFF2-40B4-BE49-F238E27FC236}">
                <a16:creationId xmlns:a16="http://schemas.microsoft.com/office/drawing/2014/main" id="{03A5F0B5-EECE-DE41-B1A3-E0CF008F5D1F}"/>
              </a:ext>
            </a:extLst>
          </p:cNvPr>
          <p:cNvPicPr>
            <a:picLocks noChangeAspect="1"/>
          </p:cNvPicPr>
          <p:nvPr/>
        </p:nvPicPr>
        <p:blipFill>
          <a:blip r:embed="rId2"/>
          <a:stretch>
            <a:fillRect/>
          </a:stretch>
        </p:blipFill>
        <p:spPr>
          <a:xfrm>
            <a:off x="2331803" y="1545860"/>
            <a:ext cx="7606676" cy="4278755"/>
          </a:xfrm>
          <a:prstGeom prst="rect">
            <a:avLst/>
          </a:prstGeom>
        </p:spPr>
      </p:pic>
      <p:sp>
        <p:nvSpPr>
          <p:cNvPr id="5" name="Rechthoek 4">
            <a:extLst>
              <a:ext uri="{FF2B5EF4-FFF2-40B4-BE49-F238E27FC236}">
                <a16:creationId xmlns:a16="http://schemas.microsoft.com/office/drawing/2014/main" id="{43B32A2E-4A1E-1F4D-B66D-9BA6FF9B9D95}"/>
              </a:ext>
            </a:extLst>
          </p:cNvPr>
          <p:cNvSpPr/>
          <p:nvPr/>
        </p:nvSpPr>
        <p:spPr>
          <a:xfrm>
            <a:off x="3252866" y="6111494"/>
            <a:ext cx="6685613" cy="246221"/>
          </a:xfrm>
          <a:prstGeom prst="rect">
            <a:avLst/>
          </a:prstGeom>
        </p:spPr>
        <p:txBody>
          <a:bodyPr wrap="square">
            <a:spAutoFit/>
          </a:bodyPr>
          <a:lstStyle/>
          <a:p>
            <a:r>
              <a:rPr lang="nl-NL" sz="1000" dirty="0"/>
              <a:t>https://</a:t>
            </a:r>
            <a:r>
              <a:rPr lang="nl-NL" sz="1000" dirty="0" err="1"/>
              <a:t>www.machinedesign.com</a:t>
            </a:r>
            <a:r>
              <a:rPr lang="nl-NL" sz="1000" dirty="0"/>
              <a:t>/community/</a:t>
            </a:r>
            <a:r>
              <a:rPr lang="nl-NL" sz="1000" dirty="0" err="1"/>
              <a:t>article</a:t>
            </a:r>
            <a:r>
              <a:rPr lang="nl-NL" sz="1000" dirty="0"/>
              <a:t>/21836908/</a:t>
            </a:r>
            <a:r>
              <a:rPr lang="nl-NL" sz="1000" dirty="0" err="1"/>
              <a:t>what</a:t>
            </a:r>
            <a:r>
              <a:rPr lang="nl-NL" sz="1000" dirty="0"/>
              <a:t>-</a:t>
            </a:r>
            <a:r>
              <a:rPr lang="nl-NL" sz="1000" dirty="0" err="1"/>
              <a:t>questions</a:t>
            </a:r>
            <a:r>
              <a:rPr lang="nl-NL" sz="1000" dirty="0"/>
              <a:t>-</a:t>
            </a:r>
            <a:r>
              <a:rPr lang="nl-NL" sz="1000" dirty="0" err="1"/>
              <a:t>should</a:t>
            </a:r>
            <a:r>
              <a:rPr lang="nl-NL" sz="1000" dirty="0"/>
              <a:t>-</a:t>
            </a:r>
            <a:r>
              <a:rPr lang="nl-NL" sz="1000" dirty="0" err="1"/>
              <a:t>you</a:t>
            </a:r>
            <a:r>
              <a:rPr lang="nl-NL" sz="1000" dirty="0"/>
              <a:t>-</a:t>
            </a:r>
            <a:r>
              <a:rPr lang="nl-NL" sz="1000" dirty="0" err="1"/>
              <a:t>ask</a:t>
            </a:r>
            <a:r>
              <a:rPr lang="nl-NL" sz="1000" dirty="0"/>
              <a:t>-</a:t>
            </a:r>
            <a:r>
              <a:rPr lang="nl-NL" sz="1000" dirty="0" err="1"/>
              <a:t>during</a:t>
            </a:r>
            <a:r>
              <a:rPr lang="nl-NL" sz="1000" dirty="0"/>
              <a:t>-</a:t>
            </a:r>
            <a:r>
              <a:rPr lang="nl-NL" sz="1000" dirty="0" err="1"/>
              <a:t>the</a:t>
            </a:r>
            <a:r>
              <a:rPr lang="nl-NL" sz="1000" dirty="0"/>
              <a:t>-product-</a:t>
            </a:r>
            <a:r>
              <a:rPr lang="nl-NL" sz="1000" dirty="0" err="1"/>
              <a:t>lifecycle</a:t>
            </a:r>
            <a:endParaRPr lang="nl-NL" sz="1000" dirty="0"/>
          </a:p>
        </p:txBody>
      </p:sp>
    </p:spTree>
    <p:extLst>
      <p:ext uri="{BB962C8B-B14F-4D97-AF65-F5344CB8AC3E}">
        <p14:creationId xmlns:p14="http://schemas.microsoft.com/office/powerpoint/2010/main" val="762805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403" y="500285"/>
            <a:ext cx="3695848" cy="837620"/>
          </a:xfrm>
        </p:spPr>
        <p:txBody>
          <a:bodyPr/>
          <a:lstStyle/>
          <a:p>
            <a:r>
              <a:rPr lang="nl-NL" sz="4000" dirty="0">
                <a:latin typeface="Arial"/>
                <a:cs typeface="Arial"/>
              </a:rPr>
              <a:t>Samenvatting</a:t>
            </a:r>
            <a:endParaRPr lang="nl-NL" sz="4000" dirty="0"/>
          </a:p>
        </p:txBody>
      </p:sp>
      <p:pic>
        <p:nvPicPr>
          <p:cNvPr id="4" name="Picture 4">
            <a:extLst>
              <a:ext uri="{FF2B5EF4-FFF2-40B4-BE49-F238E27FC236}">
                <a16:creationId xmlns:a16="http://schemas.microsoft.com/office/drawing/2014/main" id="{3B28246F-F4AB-4E43-A608-6CCF26517383}"/>
              </a:ext>
            </a:extLst>
          </p:cNvPr>
          <p:cNvPicPr>
            <a:picLocks noChangeAspect="1"/>
          </p:cNvPicPr>
          <p:nvPr/>
        </p:nvPicPr>
        <p:blipFill>
          <a:blip r:embed="rId3"/>
          <a:stretch>
            <a:fillRect/>
          </a:stretch>
        </p:blipFill>
        <p:spPr>
          <a:xfrm>
            <a:off x="6745574" y="972271"/>
            <a:ext cx="4032354" cy="5374588"/>
          </a:xfrm>
          <a:prstGeom prst="rect">
            <a:avLst/>
          </a:prstGeom>
        </p:spPr>
      </p:pic>
      <p:sp>
        <p:nvSpPr>
          <p:cNvPr id="3" name="TextBox 2"/>
          <p:cNvSpPr txBox="1"/>
          <p:nvPr/>
        </p:nvSpPr>
        <p:spPr>
          <a:xfrm>
            <a:off x="6898424" y="6339155"/>
            <a:ext cx="2928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http://www.keepcalmandposters.com/poster/3545521_keep_calm_hier_komt_de_samenvatting</a:t>
            </a:r>
          </a:p>
        </p:txBody>
      </p:sp>
    </p:spTree>
    <p:extLst>
      <p:ext uri="{BB962C8B-B14F-4D97-AF65-F5344CB8AC3E}">
        <p14:creationId xmlns:p14="http://schemas.microsoft.com/office/powerpoint/2010/main" val="1749610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1601" y="500285"/>
            <a:ext cx="11005792" cy="971900"/>
          </a:xfrm>
        </p:spPr>
        <p:txBody>
          <a:bodyPr/>
          <a:lstStyle/>
          <a:p>
            <a:r>
              <a:rPr lang="nl-NL" sz="4000" dirty="0"/>
              <a:t>Samenvatting</a:t>
            </a:r>
            <a:endParaRPr lang="nl-NL" dirty="0"/>
          </a:p>
        </p:txBody>
      </p:sp>
      <p:sp>
        <p:nvSpPr>
          <p:cNvPr id="5" name="Text Placeholder 4"/>
          <p:cNvSpPr>
            <a:spLocks noGrp="1"/>
          </p:cNvSpPr>
          <p:nvPr>
            <p:ph type="body" sz="quarter" idx="10"/>
          </p:nvPr>
        </p:nvSpPr>
        <p:spPr>
          <a:xfrm>
            <a:off x="592579" y="1965960"/>
            <a:ext cx="11006841" cy="2926080"/>
          </a:xfrm>
        </p:spPr>
        <p:txBody>
          <a:bodyPr>
            <a:normAutofit/>
          </a:bodyPr>
          <a:lstStyle/>
          <a:p>
            <a:pPr marL="457200" indent="-457200">
              <a:buFont typeface="+mj-lt"/>
              <a:buAutoNum type="arabicPeriod"/>
            </a:pPr>
            <a:r>
              <a:rPr lang="nl-NL" dirty="0"/>
              <a:t>Doelgroep: ouderen</a:t>
            </a:r>
          </a:p>
          <a:p>
            <a:pPr marL="457200" indent="-457200">
              <a:buFont typeface="+mj-lt"/>
              <a:buAutoNum type="arabicPeriod"/>
            </a:pPr>
            <a:r>
              <a:rPr lang="nl-NL" dirty="0"/>
              <a:t>Veiligheid en hygiëne</a:t>
            </a:r>
          </a:p>
          <a:p>
            <a:pPr marL="457200" indent="-457200">
              <a:buFont typeface="+mj-lt"/>
              <a:buAutoNum type="arabicPeriod"/>
            </a:pPr>
            <a:r>
              <a:rPr lang="nl-NL" dirty="0"/>
              <a:t>Basiszorg</a:t>
            </a:r>
          </a:p>
          <a:p>
            <a:pPr marL="457200" indent="-457200">
              <a:buFont typeface="+mj-lt"/>
              <a:buAutoNum type="arabicPeriod"/>
            </a:pPr>
            <a:r>
              <a:rPr lang="nl-NL" dirty="0"/>
              <a:t>Transfers</a:t>
            </a:r>
            <a:endParaRPr lang="en-US" dirty="0"/>
          </a:p>
        </p:txBody>
      </p:sp>
    </p:spTree>
    <p:extLst>
      <p:ext uri="{BB962C8B-B14F-4D97-AF65-F5344CB8AC3E}">
        <p14:creationId xmlns:p14="http://schemas.microsoft.com/office/powerpoint/2010/main" val="89705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403" y="500284"/>
            <a:ext cx="5505598" cy="949375"/>
          </a:xfrm>
        </p:spPr>
        <p:txBody>
          <a:bodyPr/>
          <a:lstStyle/>
          <a:p>
            <a:r>
              <a:rPr lang="nl-NL" sz="4000" dirty="0"/>
              <a:t>1. Doelgroep ouderen</a:t>
            </a:r>
          </a:p>
        </p:txBody>
      </p:sp>
      <p:pic>
        <p:nvPicPr>
          <p:cNvPr id="8" name="Afbeelding 7">
            <a:extLst>
              <a:ext uri="{FF2B5EF4-FFF2-40B4-BE49-F238E27FC236}">
                <a16:creationId xmlns:a16="http://schemas.microsoft.com/office/drawing/2014/main" id="{CABE59CC-198A-5A44-96BE-06757D2406CE}"/>
              </a:ext>
            </a:extLst>
          </p:cNvPr>
          <p:cNvPicPr>
            <a:picLocks noChangeAspect="1"/>
          </p:cNvPicPr>
          <p:nvPr/>
        </p:nvPicPr>
        <p:blipFill>
          <a:blip r:embed="rId2"/>
          <a:stretch>
            <a:fillRect/>
          </a:stretch>
        </p:blipFill>
        <p:spPr>
          <a:xfrm>
            <a:off x="6301735" y="0"/>
            <a:ext cx="5299862" cy="6858000"/>
          </a:xfrm>
          <a:prstGeom prst="rect">
            <a:avLst/>
          </a:prstGeom>
        </p:spPr>
      </p:pic>
      <p:sp>
        <p:nvSpPr>
          <p:cNvPr id="9" name="Rechthoek 8">
            <a:extLst>
              <a:ext uri="{FF2B5EF4-FFF2-40B4-BE49-F238E27FC236}">
                <a16:creationId xmlns:a16="http://schemas.microsoft.com/office/drawing/2014/main" id="{16E49601-2034-764B-9DB6-0D847DF892C9}"/>
              </a:ext>
            </a:extLst>
          </p:cNvPr>
          <p:cNvSpPr/>
          <p:nvPr/>
        </p:nvSpPr>
        <p:spPr>
          <a:xfrm>
            <a:off x="1583961" y="6457890"/>
            <a:ext cx="4512039" cy="400110"/>
          </a:xfrm>
          <a:prstGeom prst="rect">
            <a:avLst/>
          </a:prstGeom>
        </p:spPr>
        <p:txBody>
          <a:bodyPr wrap="square">
            <a:spAutoFit/>
          </a:bodyPr>
          <a:lstStyle/>
          <a:p>
            <a:r>
              <a:rPr lang="nl-NL" sz="1000" dirty="0"/>
              <a:t>https://</a:t>
            </a:r>
            <a:r>
              <a:rPr lang="nl-NL" sz="1000" dirty="0" err="1"/>
              <a:t>www.vmszorg.nl</a:t>
            </a:r>
            <a:r>
              <a:rPr lang="nl-NL" sz="1000" dirty="0"/>
              <a:t>/</a:t>
            </a:r>
            <a:r>
              <a:rPr lang="nl-NL" sz="1000" dirty="0" err="1"/>
              <a:t>wp</a:t>
            </a:r>
            <a:r>
              <a:rPr lang="nl-NL" sz="1000" dirty="0"/>
              <a:t>-content/</a:t>
            </a:r>
            <a:r>
              <a:rPr lang="nl-NL" sz="1000" dirty="0" err="1"/>
              <a:t>uploads</a:t>
            </a:r>
            <a:r>
              <a:rPr lang="nl-NL" sz="1000" dirty="0"/>
              <a:t>/2017/11/web_2009.0104_praktijkgids_kwetsbare_ouderen.pdf</a:t>
            </a:r>
          </a:p>
        </p:txBody>
      </p:sp>
    </p:spTree>
    <p:extLst>
      <p:ext uri="{BB962C8B-B14F-4D97-AF65-F5344CB8AC3E}">
        <p14:creationId xmlns:p14="http://schemas.microsoft.com/office/powerpoint/2010/main" val="128435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Doelgroep ouderen</a:t>
            </a:r>
          </a:p>
        </p:txBody>
      </p:sp>
      <p:sp>
        <p:nvSpPr>
          <p:cNvPr id="3" name="Tijdelijke aanduiding voor tekst 2"/>
          <p:cNvSpPr>
            <a:spLocks noGrp="1"/>
          </p:cNvSpPr>
          <p:nvPr>
            <p:ph type="body" sz="quarter" idx="10"/>
          </p:nvPr>
        </p:nvSpPr>
        <p:spPr>
          <a:xfrm>
            <a:off x="590552" y="2333626"/>
            <a:ext cx="11006841" cy="2210666"/>
          </a:xfrm>
        </p:spPr>
        <p:txBody>
          <a:bodyPr>
            <a:normAutofit/>
          </a:bodyPr>
          <a:lstStyle/>
          <a:p>
            <a:pPr marL="457200" indent="-457200">
              <a:buFont typeface="Arial" panose="020B0604020202020204" pitchFamily="34" charset="0"/>
              <a:buChar char="•"/>
            </a:pPr>
            <a:r>
              <a:rPr lang="nl-NL" dirty="0"/>
              <a:t>Te goed voor ziekenhuis</a:t>
            </a:r>
          </a:p>
          <a:p>
            <a:pPr marL="457200" indent="-457200">
              <a:buFont typeface="Arial" panose="020B0604020202020204" pitchFamily="34" charset="0"/>
              <a:buChar char="•"/>
            </a:pPr>
            <a:r>
              <a:rPr lang="nl-NL" dirty="0"/>
              <a:t>Wegvallen van mantelzorg/thuiszorg </a:t>
            </a:r>
          </a:p>
          <a:p>
            <a:pPr marL="457200" indent="-457200">
              <a:buFont typeface="Arial" panose="020B0604020202020204" pitchFamily="34" charset="0"/>
              <a:buChar char="•"/>
            </a:pPr>
            <a:r>
              <a:rPr lang="nl-NL" dirty="0"/>
              <a:t>Tussenstation tussen ziekenhuis en thuis</a:t>
            </a:r>
          </a:p>
          <a:p>
            <a:pPr marL="457200" indent="-457200">
              <a:buFont typeface="Arial" panose="020B0604020202020204" pitchFamily="34" charset="0"/>
              <a:buChar char="•"/>
            </a:pPr>
            <a:r>
              <a:rPr lang="nl-NL" dirty="0"/>
              <a:t>Palliatief: niet naar ziekenhuis willen</a:t>
            </a:r>
          </a:p>
          <a:p>
            <a:endParaRPr lang="nl-NL" dirty="0"/>
          </a:p>
        </p:txBody>
      </p:sp>
      <p:pic>
        <p:nvPicPr>
          <p:cNvPr id="4" name="Afbeelding 3">
            <a:extLst>
              <a:ext uri="{FF2B5EF4-FFF2-40B4-BE49-F238E27FC236}">
                <a16:creationId xmlns:a16="http://schemas.microsoft.com/office/drawing/2014/main" id="{B28C9047-BE50-D040-AC3A-04F125DEF2FD}"/>
              </a:ext>
            </a:extLst>
          </p:cNvPr>
          <p:cNvPicPr>
            <a:picLocks noChangeAspect="1"/>
          </p:cNvPicPr>
          <p:nvPr/>
        </p:nvPicPr>
        <p:blipFill>
          <a:blip r:embed="rId3"/>
          <a:stretch>
            <a:fillRect/>
          </a:stretch>
        </p:blipFill>
        <p:spPr>
          <a:xfrm>
            <a:off x="7674965" y="1309414"/>
            <a:ext cx="4327992" cy="4239171"/>
          </a:xfrm>
          <a:prstGeom prst="rect">
            <a:avLst/>
          </a:prstGeom>
        </p:spPr>
      </p:pic>
      <p:sp>
        <p:nvSpPr>
          <p:cNvPr id="5" name="Rechthoek 4">
            <a:extLst>
              <a:ext uri="{FF2B5EF4-FFF2-40B4-BE49-F238E27FC236}">
                <a16:creationId xmlns:a16="http://schemas.microsoft.com/office/drawing/2014/main" id="{07420C0B-03D4-0E40-867E-D9D9ED6A0526}"/>
              </a:ext>
            </a:extLst>
          </p:cNvPr>
          <p:cNvSpPr/>
          <p:nvPr/>
        </p:nvSpPr>
        <p:spPr>
          <a:xfrm>
            <a:off x="7674965" y="6357715"/>
            <a:ext cx="4497049" cy="400110"/>
          </a:xfrm>
          <a:prstGeom prst="rect">
            <a:avLst/>
          </a:prstGeom>
        </p:spPr>
        <p:txBody>
          <a:bodyPr wrap="square">
            <a:spAutoFit/>
          </a:bodyPr>
          <a:lstStyle/>
          <a:p>
            <a:r>
              <a:rPr lang="nl-NL" sz="1000" dirty="0"/>
              <a:t>https://</a:t>
            </a:r>
            <a:r>
              <a:rPr lang="nl-NL" sz="1000" dirty="0" err="1"/>
              <a:t>www.vmszorg.nl</a:t>
            </a:r>
            <a:r>
              <a:rPr lang="nl-NL" sz="1000" dirty="0"/>
              <a:t>/</a:t>
            </a:r>
            <a:r>
              <a:rPr lang="nl-NL" sz="1000" dirty="0" err="1"/>
              <a:t>wp</a:t>
            </a:r>
            <a:r>
              <a:rPr lang="nl-NL" sz="1000" dirty="0"/>
              <a:t>-content/</a:t>
            </a:r>
            <a:r>
              <a:rPr lang="nl-NL" sz="1000" dirty="0" err="1"/>
              <a:t>uploads</a:t>
            </a:r>
            <a:r>
              <a:rPr lang="nl-NL" sz="1000" dirty="0"/>
              <a:t>/2017/11/web_2009.0104_praktijkgids_kwetsbare_ouderen.pdf</a:t>
            </a:r>
          </a:p>
        </p:txBody>
      </p:sp>
    </p:spTree>
    <p:extLst>
      <p:ext uri="{BB962C8B-B14F-4D97-AF65-F5344CB8AC3E}">
        <p14:creationId xmlns:p14="http://schemas.microsoft.com/office/powerpoint/2010/main" val="230362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Ouderen</a:t>
            </a:r>
          </a:p>
        </p:txBody>
      </p:sp>
      <p:sp>
        <p:nvSpPr>
          <p:cNvPr id="3" name="Tijdelijke aanduiding voor tekst 2"/>
          <p:cNvSpPr>
            <a:spLocks noGrp="1"/>
          </p:cNvSpPr>
          <p:nvPr>
            <p:ph type="body" sz="quarter" idx="10"/>
          </p:nvPr>
        </p:nvSpPr>
        <p:spPr>
          <a:xfrm>
            <a:off x="590552" y="2333626"/>
            <a:ext cx="11006841" cy="2048804"/>
          </a:xfrm>
        </p:spPr>
        <p:txBody>
          <a:bodyPr/>
          <a:lstStyle/>
          <a:p>
            <a:pPr marL="457200" indent="-457200">
              <a:buFont typeface="Arial" panose="020B0604020202020204" pitchFamily="34" charset="0"/>
              <a:buChar char="•"/>
            </a:pPr>
            <a:r>
              <a:rPr lang="nl-NL" dirty="0"/>
              <a:t>Kwetsbaar: verhoogde kans op complicaties</a:t>
            </a:r>
          </a:p>
          <a:p>
            <a:pPr marL="457200" indent="-457200">
              <a:buFont typeface="Arial" panose="020B0604020202020204" pitchFamily="34" charset="0"/>
              <a:buChar char="•"/>
            </a:pPr>
            <a:r>
              <a:rPr lang="nl-NL" dirty="0"/>
              <a:t>Meerdere aandoeningen</a:t>
            </a:r>
          </a:p>
          <a:p>
            <a:pPr marL="457200" indent="-457200">
              <a:buFont typeface="Arial" panose="020B0604020202020204" pitchFamily="34" charset="0"/>
              <a:buChar char="•"/>
            </a:pPr>
            <a:r>
              <a:rPr lang="nl-NL" dirty="0"/>
              <a:t>Medicijnen</a:t>
            </a:r>
          </a:p>
          <a:p>
            <a:pPr marL="457200" indent="-457200">
              <a:buFont typeface="Arial" panose="020B0604020202020204" pitchFamily="34" charset="0"/>
              <a:buChar char="•"/>
            </a:pPr>
            <a:r>
              <a:rPr lang="nl-NL" dirty="0"/>
              <a:t>ADL-afhankelijk</a:t>
            </a:r>
          </a:p>
        </p:txBody>
      </p:sp>
      <p:pic>
        <p:nvPicPr>
          <p:cNvPr id="4" name="Afbeelding 3">
            <a:extLst>
              <a:ext uri="{FF2B5EF4-FFF2-40B4-BE49-F238E27FC236}">
                <a16:creationId xmlns:a16="http://schemas.microsoft.com/office/drawing/2014/main" id="{FCEBDCFC-3D53-244C-99B7-7F8683374E99}"/>
              </a:ext>
            </a:extLst>
          </p:cNvPr>
          <p:cNvPicPr>
            <a:picLocks noChangeAspect="1"/>
          </p:cNvPicPr>
          <p:nvPr/>
        </p:nvPicPr>
        <p:blipFill>
          <a:blip r:embed="rId3"/>
          <a:stretch>
            <a:fillRect/>
          </a:stretch>
        </p:blipFill>
        <p:spPr>
          <a:xfrm>
            <a:off x="8298981" y="0"/>
            <a:ext cx="3778668" cy="6858000"/>
          </a:xfrm>
          <a:prstGeom prst="rect">
            <a:avLst/>
          </a:prstGeom>
        </p:spPr>
      </p:pic>
      <p:sp>
        <p:nvSpPr>
          <p:cNvPr id="5" name="Rechthoek 4">
            <a:extLst>
              <a:ext uri="{FF2B5EF4-FFF2-40B4-BE49-F238E27FC236}">
                <a16:creationId xmlns:a16="http://schemas.microsoft.com/office/drawing/2014/main" id="{1011C538-5F1A-6A48-B679-11598E7E9FF2}"/>
              </a:ext>
            </a:extLst>
          </p:cNvPr>
          <p:cNvSpPr/>
          <p:nvPr/>
        </p:nvSpPr>
        <p:spPr>
          <a:xfrm>
            <a:off x="3816922" y="6357716"/>
            <a:ext cx="4482059" cy="400110"/>
          </a:xfrm>
          <a:prstGeom prst="rect">
            <a:avLst/>
          </a:prstGeom>
        </p:spPr>
        <p:txBody>
          <a:bodyPr wrap="square">
            <a:spAutoFit/>
          </a:bodyPr>
          <a:lstStyle/>
          <a:p>
            <a:r>
              <a:rPr lang="nl-NL" sz="1000" dirty="0"/>
              <a:t>https://</a:t>
            </a:r>
            <a:r>
              <a:rPr lang="nl-NL" sz="1000" dirty="0" err="1"/>
              <a:t>www.vmszorg.nl</a:t>
            </a:r>
            <a:r>
              <a:rPr lang="nl-NL" sz="1000" dirty="0"/>
              <a:t>/</a:t>
            </a:r>
            <a:r>
              <a:rPr lang="nl-NL" sz="1000" dirty="0" err="1"/>
              <a:t>wp</a:t>
            </a:r>
            <a:r>
              <a:rPr lang="nl-NL" sz="1000" dirty="0"/>
              <a:t>-content/</a:t>
            </a:r>
            <a:r>
              <a:rPr lang="nl-NL" sz="1000" dirty="0" err="1"/>
              <a:t>uploads</a:t>
            </a:r>
            <a:r>
              <a:rPr lang="nl-NL" sz="1000" dirty="0"/>
              <a:t>/2017/11/web_2009.0104_praktijkgids_kwetsbare_ouderen.pdf</a:t>
            </a:r>
          </a:p>
        </p:txBody>
      </p:sp>
    </p:spTree>
    <p:extLst>
      <p:ext uri="{BB962C8B-B14F-4D97-AF65-F5344CB8AC3E}">
        <p14:creationId xmlns:p14="http://schemas.microsoft.com/office/powerpoint/2010/main" val="95139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402" y="500285"/>
            <a:ext cx="10763397" cy="923782"/>
          </a:xfrm>
        </p:spPr>
        <p:txBody>
          <a:bodyPr/>
          <a:lstStyle/>
          <a:p>
            <a:r>
              <a:rPr lang="nl-NL" sz="4000" dirty="0"/>
              <a:t>2. Veiligheid en hygiëne</a:t>
            </a:r>
          </a:p>
        </p:txBody>
      </p:sp>
      <p:pic>
        <p:nvPicPr>
          <p:cNvPr id="6" name="Afbeelding 5">
            <a:extLst>
              <a:ext uri="{FF2B5EF4-FFF2-40B4-BE49-F238E27FC236}">
                <a16:creationId xmlns:a16="http://schemas.microsoft.com/office/drawing/2014/main" id="{40DB9A7D-4314-0D46-955C-DA37B23205FF}"/>
              </a:ext>
            </a:extLst>
          </p:cNvPr>
          <p:cNvPicPr>
            <a:picLocks noChangeAspect="1"/>
          </p:cNvPicPr>
          <p:nvPr/>
        </p:nvPicPr>
        <p:blipFill>
          <a:blip r:embed="rId2"/>
          <a:stretch>
            <a:fillRect/>
          </a:stretch>
        </p:blipFill>
        <p:spPr>
          <a:xfrm>
            <a:off x="4856813" y="1577403"/>
            <a:ext cx="6496986" cy="4781376"/>
          </a:xfrm>
          <a:prstGeom prst="rect">
            <a:avLst/>
          </a:prstGeom>
        </p:spPr>
      </p:pic>
      <p:sp>
        <p:nvSpPr>
          <p:cNvPr id="7" name="Rechthoek 6">
            <a:extLst>
              <a:ext uri="{FF2B5EF4-FFF2-40B4-BE49-F238E27FC236}">
                <a16:creationId xmlns:a16="http://schemas.microsoft.com/office/drawing/2014/main" id="{AA894B09-EA03-714E-8F3E-A0E1202611F7}"/>
              </a:ext>
            </a:extLst>
          </p:cNvPr>
          <p:cNvSpPr/>
          <p:nvPr/>
        </p:nvSpPr>
        <p:spPr>
          <a:xfrm>
            <a:off x="6405797" y="6389004"/>
            <a:ext cx="6096000" cy="246221"/>
          </a:xfrm>
          <a:prstGeom prst="rect">
            <a:avLst/>
          </a:prstGeom>
        </p:spPr>
        <p:txBody>
          <a:bodyPr>
            <a:spAutoFit/>
          </a:bodyPr>
          <a:lstStyle/>
          <a:p>
            <a:r>
              <a:rPr lang="nl-NL" sz="1000" dirty="0"/>
              <a:t>https://</a:t>
            </a:r>
            <a:r>
              <a:rPr lang="nl-NL" sz="1000" dirty="0" err="1"/>
              <a:t>www.creativesafetysupply.com</a:t>
            </a:r>
            <a:r>
              <a:rPr lang="nl-NL" sz="1000" dirty="0"/>
              <a:t>/</a:t>
            </a:r>
            <a:r>
              <a:rPr lang="nl-NL" sz="1000" dirty="0" err="1"/>
              <a:t>think</a:t>
            </a:r>
            <a:r>
              <a:rPr lang="nl-NL" sz="1000" dirty="0"/>
              <a:t>-</a:t>
            </a:r>
            <a:r>
              <a:rPr lang="nl-NL" sz="1000" dirty="0" err="1"/>
              <a:t>safety</a:t>
            </a:r>
            <a:r>
              <a:rPr lang="nl-NL" sz="1000" dirty="0"/>
              <a:t>-first-</a:t>
            </a:r>
            <a:r>
              <a:rPr lang="nl-NL" sz="1000" dirty="0" err="1"/>
              <a:t>safety</a:t>
            </a:r>
            <a:r>
              <a:rPr lang="nl-NL" sz="1000" dirty="0"/>
              <a:t>-last-</a:t>
            </a:r>
            <a:r>
              <a:rPr lang="nl-NL" sz="1000" dirty="0" err="1"/>
              <a:t>safety</a:t>
            </a:r>
            <a:r>
              <a:rPr lang="nl-NL" sz="1000" dirty="0"/>
              <a:t>-</a:t>
            </a:r>
            <a:r>
              <a:rPr lang="nl-NL" sz="1000" dirty="0" err="1"/>
              <a:t>always-wall-sign</a:t>
            </a:r>
            <a:r>
              <a:rPr lang="nl-NL" sz="1000" dirty="0"/>
              <a:t>/</a:t>
            </a:r>
          </a:p>
        </p:txBody>
      </p:sp>
    </p:spTree>
    <p:extLst>
      <p:ext uri="{BB962C8B-B14F-4D97-AF65-F5344CB8AC3E}">
        <p14:creationId xmlns:p14="http://schemas.microsoft.com/office/powerpoint/2010/main" val="7826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1601" y="366322"/>
            <a:ext cx="2778132" cy="876078"/>
          </a:xfrm>
        </p:spPr>
        <p:txBody>
          <a:bodyPr/>
          <a:lstStyle/>
          <a:p>
            <a:r>
              <a:rPr lang="nl-NL" sz="4000" dirty="0"/>
              <a:t>Veiligheid</a:t>
            </a:r>
          </a:p>
        </p:txBody>
      </p:sp>
      <p:sp>
        <p:nvSpPr>
          <p:cNvPr id="3" name="Tijdelijke aanduiding voor tekst 2"/>
          <p:cNvSpPr>
            <a:spLocks noGrp="1"/>
          </p:cNvSpPr>
          <p:nvPr>
            <p:ph type="body" sz="quarter" idx="10"/>
          </p:nvPr>
        </p:nvSpPr>
        <p:spPr>
          <a:xfrm>
            <a:off x="1612663" y="1289535"/>
            <a:ext cx="5810247" cy="5006713"/>
          </a:xfrm>
        </p:spPr>
        <p:txBody>
          <a:bodyPr>
            <a:normAutofit fontScale="85000" lnSpcReduction="20000"/>
          </a:bodyPr>
          <a:lstStyle/>
          <a:p>
            <a:r>
              <a:rPr lang="nl-NL" sz="2600" b="1" dirty="0"/>
              <a:t>Omgeving:</a:t>
            </a:r>
          </a:p>
          <a:p>
            <a:pPr marL="457200" indent="-457200">
              <a:buFont typeface="Arial" panose="020B0604020202020204" pitchFamily="34" charset="0"/>
              <a:buChar char="•"/>
            </a:pPr>
            <a:r>
              <a:rPr lang="nl-NL" sz="2200" dirty="0"/>
              <a:t>Zuurstof</a:t>
            </a:r>
          </a:p>
          <a:p>
            <a:pPr marL="457200" indent="-457200">
              <a:buFont typeface="Arial" panose="020B0604020202020204" pitchFamily="34" charset="0"/>
              <a:buChar char="•"/>
            </a:pPr>
            <a:r>
              <a:rPr lang="nl-NL" sz="2200" dirty="0"/>
              <a:t>Struikelen, vallen</a:t>
            </a:r>
          </a:p>
          <a:p>
            <a:pPr marL="457200" indent="-457200">
              <a:buFont typeface="Arial" panose="020B0604020202020204" pitchFamily="34" charset="0"/>
              <a:buChar char="•"/>
            </a:pPr>
            <a:r>
              <a:rPr lang="nl-NL" sz="2200" dirty="0"/>
              <a:t>Wat is schoon en wat is vies?</a:t>
            </a:r>
          </a:p>
          <a:p>
            <a:r>
              <a:rPr lang="nl-NL" sz="2600" b="1" dirty="0"/>
              <a:t>Patiënt:</a:t>
            </a:r>
          </a:p>
          <a:p>
            <a:pPr marL="342900" indent="-342900">
              <a:buFont typeface="Arial" panose="020B0604020202020204" pitchFamily="34" charset="0"/>
              <a:buChar char="•"/>
            </a:pPr>
            <a:r>
              <a:rPr lang="nl-NL" sz="2200" dirty="0"/>
              <a:t>Lichaamsvloeistoffen: bloed, sputum (</a:t>
            </a:r>
            <a:r>
              <a:rPr lang="nl-NL" sz="2200" dirty="0" err="1"/>
              <a:t>incl</a:t>
            </a:r>
            <a:r>
              <a:rPr lang="nl-NL" sz="2200" dirty="0"/>
              <a:t> druppels hoesten), urine, ontlasting, braaksel</a:t>
            </a:r>
          </a:p>
          <a:p>
            <a:pPr marL="342900" indent="-342900">
              <a:buFont typeface="Arial" panose="020B0604020202020204" pitchFamily="34" charset="0"/>
              <a:buChar char="•"/>
            </a:pPr>
            <a:r>
              <a:rPr lang="nl-NL" sz="2200" dirty="0"/>
              <a:t>Agressie en verwardheid (incl. omstanders)</a:t>
            </a:r>
          </a:p>
          <a:p>
            <a:r>
              <a:rPr lang="nl-NL" sz="2600" b="1" dirty="0"/>
              <a:t>Zorgverlener:</a:t>
            </a:r>
          </a:p>
          <a:p>
            <a:pPr marL="342900" indent="-342900">
              <a:buFont typeface="Arial" panose="020B0604020202020204" pitchFamily="34" charset="0"/>
              <a:buChar char="•"/>
            </a:pPr>
            <a:r>
              <a:rPr lang="nl-NL" sz="2200" dirty="0"/>
              <a:t>Persoonlijke </a:t>
            </a:r>
            <a:r>
              <a:rPr lang="nl-NL" sz="2200" dirty="0" err="1"/>
              <a:t>hygiene</a:t>
            </a:r>
            <a:endParaRPr lang="nl-NL" sz="2200" dirty="0"/>
          </a:p>
          <a:p>
            <a:pPr marL="342900" indent="-342900">
              <a:buFont typeface="Arial" panose="020B0604020202020204" pitchFamily="34" charset="0"/>
              <a:buChar char="•"/>
            </a:pPr>
            <a:r>
              <a:rPr lang="nl-NL" sz="2200" dirty="0"/>
              <a:t>Masker, jas/schort, handschoenen, spatbril</a:t>
            </a:r>
          </a:p>
          <a:p>
            <a:pPr marL="342900" indent="-342900">
              <a:buFont typeface="Arial" panose="020B0604020202020204" pitchFamily="34" charset="0"/>
              <a:buChar char="•"/>
            </a:pPr>
            <a:r>
              <a:rPr lang="nl-NL" sz="2200" dirty="0"/>
              <a:t>Eten, drinken, toilet</a:t>
            </a:r>
          </a:p>
          <a:p>
            <a:pPr marL="342900" indent="-342900">
              <a:buFont typeface="Arial" panose="020B0604020202020204" pitchFamily="34" charset="0"/>
              <a:buChar char="•"/>
            </a:pPr>
            <a:r>
              <a:rPr lang="nl-NL" sz="2200" dirty="0"/>
              <a:t>Handen wassen en desinfectie</a:t>
            </a:r>
          </a:p>
          <a:p>
            <a:pPr marL="342900" indent="-342900">
              <a:buFont typeface="Arial" panose="020B0604020202020204" pitchFamily="34" charset="0"/>
              <a:buChar char="•"/>
            </a:pPr>
            <a:r>
              <a:rPr lang="nl-NL" sz="2200" dirty="0"/>
              <a:t>Hoesten</a:t>
            </a:r>
          </a:p>
          <a:p>
            <a:pPr marL="342900" indent="-342900">
              <a:buFont typeface="Arial" panose="020B0604020202020204" pitchFamily="34" charset="0"/>
              <a:buChar char="•"/>
            </a:pPr>
            <a:r>
              <a:rPr lang="nl-NL" sz="2200" dirty="0"/>
              <a:t>Vermoeidheid, concentratie</a:t>
            </a:r>
          </a:p>
          <a:p>
            <a:endParaRPr lang="nl-NL" sz="2400" dirty="0"/>
          </a:p>
          <a:p>
            <a:endParaRPr lang="nl-NL" dirty="0"/>
          </a:p>
        </p:txBody>
      </p:sp>
      <p:pic>
        <p:nvPicPr>
          <p:cNvPr id="4" name="Afbeelding 3">
            <a:extLst>
              <a:ext uri="{FF2B5EF4-FFF2-40B4-BE49-F238E27FC236}">
                <a16:creationId xmlns:a16="http://schemas.microsoft.com/office/drawing/2014/main" id="{375C1524-4899-A044-ACF7-C6AF6C7FFEA1}"/>
              </a:ext>
            </a:extLst>
          </p:cNvPr>
          <p:cNvPicPr>
            <a:picLocks noChangeAspect="1"/>
          </p:cNvPicPr>
          <p:nvPr/>
        </p:nvPicPr>
        <p:blipFill>
          <a:blip r:embed="rId3"/>
          <a:stretch>
            <a:fillRect/>
          </a:stretch>
        </p:blipFill>
        <p:spPr>
          <a:xfrm>
            <a:off x="6915886" y="325279"/>
            <a:ext cx="5080000" cy="2857500"/>
          </a:xfrm>
          <a:prstGeom prst="rect">
            <a:avLst/>
          </a:prstGeom>
        </p:spPr>
      </p:pic>
      <p:sp>
        <p:nvSpPr>
          <p:cNvPr id="5" name="Rechthoek 4">
            <a:extLst>
              <a:ext uri="{FF2B5EF4-FFF2-40B4-BE49-F238E27FC236}">
                <a16:creationId xmlns:a16="http://schemas.microsoft.com/office/drawing/2014/main" id="{AC77D731-C154-CC4C-98C3-BDA3216C9B19}"/>
              </a:ext>
            </a:extLst>
          </p:cNvPr>
          <p:cNvSpPr/>
          <p:nvPr/>
        </p:nvSpPr>
        <p:spPr>
          <a:xfrm>
            <a:off x="9139147" y="3182779"/>
            <a:ext cx="2743059" cy="246221"/>
          </a:xfrm>
          <a:prstGeom prst="rect">
            <a:avLst/>
          </a:prstGeom>
        </p:spPr>
        <p:txBody>
          <a:bodyPr wrap="none">
            <a:spAutoFit/>
          </a:bodyPr>
          <a:lstStyle/>
          <a:p>
            <a:r>
              <a:rPr lang="nl-NL" sz="1000" dirty="0"/>
              <a:t>https://</a:t>
            </a:r>
            <a:r>
              <a:rPr lang="nl-NL" sz="1000" dirty="0" err="1"/>
              <a:t>www.medscape.com</a:t>
            </a:r>
            <a:r>
              <a:rPr lang="nl-NL" sz="1000" dirty="0"/>
              <a:t>/</a:t>
            </a:r>
            <a:r>
              <a:rPr lang="nl-NL" sz="1000" dirty="0" err="1"/>
              <a:t>viewarticle</a:t>
            </a:r>
            <a:r>
              <a:rPr lang="nl-NL" sz="1000" dirty="0"/>
              <a:t>/925381</a:t>
            </a:r>
          </a:p>
        </p:txBody>
      </p:sp>
    </p:spTree>
    <p:extLst>
      <p:ext uri="{BB962C8B-B14F-4D97-AF65-F5344CB8AC3E}">
        <p14:creationId xmlns:p14="http://schemas.microsoft.com/office/powerpoint/2010/main" val="441382466"/>
      </p:ext>
    </p:extLst>
  </p:cSld>
  <p:clrMapOvr>
    <a:masterClrMapping/>
  </p:clrMapOvr>
</p:sld>
</file>

<file path=ppt/theme/theme1.xml><?xml version="1.0" encoding="utf-8"?>
<a:theme xmlns:a="http://schemas.openxmlformats.org/drawingml/2006/main" name="Kleur.Saxion_Template_NL_16-9">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16-9" id="{934DD1D6-5977-4E9F-BE85-D87B5FA8C5AF}" vid="{F605C3BC-F822-4566-B6C3-85BE30728997}"/>
    </a:ext>
  </a:ext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ppt/theme/theme3.xml><?xml version="1.0" encoding="utf-8"?>
<a:theme xmlns:a="http://schemas.openxmlformats.org/drawingml/2006/main" name="Kleur.Saxion_Template_INT_16-9">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INT_16-9" id="{7DDF2CE3-B951-4B10-B08C-78486A2C45F0}" vid="{9AB55468-4C78-4419-AA46-EDBDEB64950E}"/>
    </a:ext>
  </a:extLst>
</a:theme>
</file>

<file path=ppt/theme/theme4.xml><?xml version="1.0" encoding="utf-8"?>
<a:theme xmlns:a="http://schemas.openxmlformats.org/drawingml/2006/main" name="Kleur.Saxion_Template_INT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INT_4-3" id="{EA202A8A-9147-4B45-BBF9-F82DA0B447C6}" vid="{1BD50D3E-A752-45E9-97FC-A6805BDC4AB4}"/>
    </a:ext>
  </a:extLst>
</a:theme>
</file>

<file path=ppt/theme/theme5.xml><?xml version="1.0" encoding="utf-8"?>
<a:theme xmlns:a="http://schemas.openxmlformats.org/drawingml/2006/main" name="1_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ppt/theme/theme6.xml><?xml version="1.0" encoding="utf-8"?>
<a:theme xmlns:a="http://schemas.openxmlformats.org/drawingml/2006/main" name="2_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ppt/theme/theme7.xml><?xml version="1.0" encoding="utf-8"?>
<a:theme xmlns:a="http://schemas.openxmlformats.org/drawingml/2006/main" name="3_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ppt/theme/theme8.xml><?xml version="1.0" encoding="utf-8"?>
<a:theme xmlns:a="http://schemas.openxmlformats.org/drawingml/2006/main" name="4_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ppt/theme/theme9.xml><?xml version="1.0" encoding="utf-8"?>
<a:theme xmlns:a="http://schemas.openxmlformats.org/drawingml/2006/main" name="5_Kleur.Saxion_Template_NL_4-3">
  <a:themeElements>
    <a:clrScheme name="Aangepast 1">
      <a:dk1>
        <a:sysClr val="windowText" lastClr="000000"/>
      </a:dk1>
      <a:lt1>
        <a:sysClr val="window" lastClr="FFFFFF"/>
      </a:lt1>
      <a:dk2>
        <a:srgbClr val="44546A"/>
      </a:dk2>
      <a:lt2>
        <a:srgbClr val="E7E6E6"/>
      </a:lt2>
      <a:accent1>
        <a:srgbClr val="009C82"/>
      </a:accent1>
      <a:accent2>
        <a:srgbClr val="CE154F"/>
      </a:accent2>
      <a:accent3>
        <a:srgbClr val="BABABA"/>
      </a:accent3>
      <a:accent4>
        <a:srgbClr val="0090B3"/>
      </a:accent4>
      <a:accent5>
        <a:srgbClr val="66C4B4"/>
      </a:accent5>
      <a:accent6>
        <a:srgbClr val="33B09B"/>
      </a:accent6>
      <a:hlink>
        <a:srgbClr val="009C82"/>
      </a:hlink>
      <a:folHlink>
        <a:srgbClr val="009C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eur.Saxion_Template_NL_4-3" id="{353485FB-99F1-4023-96EB-F9BAD6B6E456}" vid="{CBE1DEF8-55BA-4AE4-AFBD-5AE52D3916C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C64748B88E4F4A81E78C320064AA18" ma:contentTypeVersion="8" ma:contentTypeDescription="Een nieuw document maken." ma:contentTypeScope="" ma:versionID="ce9bf0e91aee611cd2de4d17b8331ba1">
  <xsd:schema xmlns:xsd="http://www.w3.org/2001/XMLSchema" xmlns:xs="http://www.w3.org/2001/XMLSchema" xmlns:p="http://schemas.microsoft.com/office/2006/metadata/properties" xmlns:ns2="5d4c14f1-5e26-4315-944b-e10ebb29e5be" xmlns:ns3="e1a9e197-d112-4abb-aa0c-4ed035d690a3" targetNamespace="http://schemas.microsoft.com/office/2006/metadata/properties" ma:root="true" ma:fieldsID="11478cf21e5477cc51e49df7d0082c8c" ns2:_="" ns3:_="">
    <xsd:import namespace="5d4c14f1-5e26-4315-944b-e10ebb29e5be"/>
    <xsd:import namespace="e1a9e197-d112-4abb-aa0c-4ed035d690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c14f1-5e26-4315-944b-e10ebb29e5b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a9e197-d112-4abb-aa0c-4ed035d690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8F5970-1528-4575-9707-DD4BDF5FA03F}">
  <ds:schemaRefs>
    <ds:schemaRef ds:uri="http://purl.org/dc/terms/"/>
    <ds:schemaRef ds:uri="b1080e31-3d00-4a28-8162-d587d6c8cfd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cd8a3bb-8227-45fa-baf2-9936e7138a35"/>
    <ds:schemaRef ds:uri="http://www.w3.org/XML/1998/namespace"/>
    <ds:schemaRef ds:uri="http://purl.org/dc/dcmitype/"/>
  </ds:schemaRefs>
</ds:datastoreItem>
</file>

<file path=customXml/itemProps2.xml><?xml version="1.0" encoding="utf-8"?>
<ds:datastoreItem xmlns:ds="http://schemas.openxmlformats.org/officeDocument/2006/customXml" ds:itemID="{92233742-E957-4AB9-87F5-90AF65FEFFEC}">
  <ds:schemaRefs>
    <ds:schemaRef ds:uri="http://schemas.microsoft.com/sharepoint/v3/contenttype/forms"/>
  </ds:schemaRefs>
</ds:datastoreItem>
</file>

<file path=customXml/itemProps3.xml><?xml version="1.0" encoding="utf-8"?>
<ds:datastoreItem xmlns:ds="http://schemas.openxmlformats.org/officeDocument/2006/customXml" ds:itemID="{AD960503-6160-4E5C-B341-493319B0BF51}"/>
</file>

<file path=docProps/app.xml><?xml version="1.0" encoding="utf-8"?>
<Properties xmlns="http://schemas.openxmlformats.org/officeDocument/2006/extended-properties" xmlns:vt="http://schemas.openxmlformats.org/officeDocument/2006/docPropsVTypes">
  <TotalTime>1868</TotalTime>
  <Words>2680</Words>
  <Application>Microsoft Office PowerPoint</Application>
  <PresentationFormat>Breedbeeld</PresentationFormat>
  <Paragraphs>371</Paragraphs>
  <Slides>46</Slides>
  <Notes>17</Notes>
  <HiddenSlides>0</HiddenSlides>
  <MMClips>0</MMClips>
  <ScaleCrop>false</ScaleCrop>
  <HeadingPairs>
    <vt:vector size="6" baseType="variant">
      <vt:variant>
        <vt:lpstr>Gebruikte lettertypen</vt:lpstr>
      </vt:variant>
      <vt:variant>
        <vt:i4>3</vt:i4>
      </vt:variant>
      <vt:variant>
        <vt:lpstr>Thema</vt:lpstr>
      </vt:variant>
      <vt:variant>
        <vt:i4>9</vt:i4>
      </vt:variant>
      <vt:variant>
        <vt:lpstr>Diatitels</vt:lpstr>
      </vt:variant>
      <vt:variant>
        <vt:i4>46</vt:i4>
      </vt:variant>
    </vt:vector>
  </HeadingPairs>
  <TitlesOfParts>
    <vt:vector size="58" baseType="lpstr">
      <vt:lpstr>Arial</vt:lpstr>
      <vt:lpstr>Arial,Sans-Serif</vt:lpstr>
      <vt:lpstr>Calibri</vt:lpstr>
      <vt:lpstr>Kleur.Saxion_Template_NL_16-9</vt:lpstr>
      <vt:lpstr>Kleur.Saxion_Template_NL_4-3</vt:lpstr>
      <vt:lpstr>Kleur.Saxion_Template_INT_16-9</vt:lpstr>
      <vt:lpstr>Kleur.Saxion_Template_INT_4-3</vt:lpstr>
      <vt:lpstr>1_Kleur.Saxion_Template_NL_4-3</vt:lpstr>
      <vt:lpstr>2_Kleur.Saxion_Template_NL_4-3</vt:lpstr>
      <vt:lpstr>3_Kleur.Saxion_Template_NL_4-3</vt:lpstr>
      <vt:lpstr>4_Kleur.Saxion_Template_NL_4-3</vt:lpstr>
      <vt:lpstr>5_Kleur.Saxion_Template_NL_4-3</vt:lpstr>
      <vt:lpstr>Spoedcurus Zorghotel Coronacrisis</vt:lpstr>
      <vt:lpstr>Even voorstellen</vt:lpstr>
      <vt:lpstr>Doelstellingen</vt:lpstr>
      <vt:lpstr>Inhoud</vt:lpstr>
      <vt:lpstr>1. Doelgroep ouderen</vt:lpstr>
      <vt:lpstr>Doelgroep ouderen</vt:lpstr>
      <vt:lpstr>Ouderen</vt:lpstr>
      <vt:lpstr>2. Veiligheid en hygiëne</vt:lpstr>
      <vt:lpstr>Veiligheid</vt:lpstr>
      <vt:lpstr>Handhygiëne</vt:lpstr>
      <vt:lpstr>Handhygiëne</vt:lpstr>
      <vt:lpstr>Handhygiëne</vt:lpstr>
      <vt:lpstr>Handhygiëne</vt:lpstr>
      <vt:lpstr>Aan- en uittrekken van beschermende kleding</vt:lpstr>
      <vt:lpstr>PowerPoint-presentatie</vt:lpstr>
      <vt:lpstr>Vragen?</vt:lpstr>
      <vt:lpstr>3. Basiszorg</vt:lpstr>
      <vt:lpstr>Basiszorg (ADL)</vt:lpstr>
      <vt:lpstr>Algemene uitgangspunten</vt:lpstr>
      <vt:lpstr>Acties bij persoonlijke verzorging</vt:lpstr>
      <vt:lpstr>Aan- en uitkleden</vt:lpstr>
      <vt:lpstr>Uit- en aankleden op een bed of stoel</vt:lpstr>
      <vt:lpstr>(Verzorgend) wassen of baden/douchen (1/2)</vt:lpstr>
      <vt:lpstr>(Verzorgend) wassen of baden/douchen (2/2)</vt:lpstr>
      <vt:lpstr>(Verzorgend) wassen intieme delen</vt:lpstr>
      <vt:lpstr>Eten en drinken</vt:lpstr>
      <vt:lpstr>Aandachtspunten bij eten en drinken (1/2)</vt:lpstr>
      <vt:lpstr>Aandachtspunten bij eten en drinken (2/2)</vt:lpstr>
      <vt:lpstr>Vochtbalans</vt:lpstr>
      <vt:lpstr>Vragen?</vt:lpstr>
      <vt:lpstr>4. Transfers</vt:lpstr>
      <vt:lpstr>Bewegen</vt:lpstr>
      <vt:lpstr>Transfers</vt:lpstr>
      <vt:lpstr>Zelfstandig</vt:lpstr>
      <vt:lpstr>Met hulp</vt:lpstr>
      <vt:lpstr>PowerPoint-presentatie</vt:lpstr>
      <vt:lpstr>PowerPoint-presentatie</vt:lpstr>
      <vt:lpstr>PowerPoint-presentatie</vt:lpstr>
      <vt:lpstr>PowerPoint-presentatie</vt:lpstr>
      <vt:lpstr>Bed naar stoel en stoel naar bed</vt:lpstr>
      <vt:lpstr>Bed naar stoel en stoel naar bed</vt:lpstr>
      <vt:lpstr>Lopen met ondersteuning</vt:lpstr>
      <vt:lpstr>Terugkoppeling naar zorgprofessional</vt:lpstr>
      <vt:lpstr>Vragen?</vt:lpstr>
      <vt:lpstr>Samenvatting</vt:lpstr>
      <vt:lpstr>Samenvatting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Spoedcurus Zorghotel Coronacrisis</dc:title>
  <dc:creator>Versteeg, Marleen</dc:creator>
  <cp:lastModifiedBy>Warmelink, Esther</cp:lastModifiedBy>
  <cp:revision>5</cp:revision>
  <dcterms:created xsi:type="dcterms:W3CDTF">2020-04-02T08:43:53Z</dcterms:created>
  <dcterms:modified xsi:type="dcterms:W3CDTF">2020-04-09T15:05:50Z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0x010100B7C64748B88E4F4A81E78C320064AA18</vt:lpwstr>
  </property>
</Properties>
</file>